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9"/>
  </p:notesMasterIdLst>
  <p:sldIdLst>
    <p:sldId id="1058" r:id="rId2"/>
    <p:sldId id="1071" r:id="rId3"/>
    <p:sldId id="1072" r:id="rId4"/>
    <p:sldId id="1073" r:id="rId5"/>
    <p:sldId id="1074" r:id="rId6"/>
    <p:sldId id="1075" r:id="rId7"/>
    <p:sldId id="1076" r:id="rId8"/>
    <p:sldId id="1077" r:id="rId9"/>
    <p:sldId id="1078" r:id="rId10"/>
    <p:sldId id="1079" r:id="rId11"/>
    <p:sldId id="1080" r:id="rId12"/>
    <p:sldId id="1081" r:id="rId13"/>
    <p:sldId id="1082" r:id="rId14"/>
    <p:sldId id="1083" r:id="rId15"/>
    <p:sldId id="1084" r:id="rId16"/>
    <p:sldId id="1085" r:id="rId17"/>
    <p:sldId id="1070" r:id="rId18"/>
  </p:sldIdLst>
  <p:sldSz cx="9144000" cy="5143500" type="screen16x9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000000"/>
    <a:srgbClr val="780811"/>
    <a:srgbClr val="FFFF66"/>
    <a:srgbClr val="990033"/>
    <a:srgbClr val="980A14"/>
    <a:srgbClr val="B80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EB23A-B4CE-49FD-9B59-5466B37EB998}" v="125" dt="2020-10-03T21:59:05.670"/>
    <p1510:client id="{8116382F-3F6B-4AF4-A184-43B2D34AED81}" v="139" dt="2020-10-03T22:10:06.672"/>
    <p1510:client id="{B0008725-6942-435F-9366-AC038D79AC73}" v="42" dt="2020-10-13T19:31:50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5" autoAdjust="0"/>
    <p:restoredTop sz="59027" autoAdjust="0"/>
  </p:normalViewPr>
  <p:slideViewPr>
    <p:cSldViewPr snapToGrid="0" snapToObjects="1">
      <p:cViewPr varScale="1">
        <p:scale>
          <a:sx n="53" d="100"/>
          <a:sy n="53" d="100"/>
        </p:scale>
        <p:origin x="1560" y="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kund Acharya" userId="OHSJaiKm5YaBxhfAkM9IIfdAYRAKSxZIOyP4CzPM63Y=" providerId="None" clId="Web-{8116382F-3F6B-4AF4-A184-43B2D34AED81}"/>
    <pc:docChg chg="addSld delSld modSld">
      <pc:chgData name="Mukund Acharya" userId="OHSJaiKm5YaBxhfAkM9IIfdAYRAKSxZIOyP4CzPM63Y=" providerId="None" clId="Web-{8116382F-3F6B-4AF4-A184-43B2D34AED81}" dt="2020-10-03T22:10:06.672" v="137" actId="20577"/>
      <pc:docMkLst>
        <pc:docMk/>
      </pc:docMkLst>
      <pc:sldChg chg="del">
        <pc:chgData name="Mukund Acharya" userId="OHSJaiKm5YaBxhfAkM9IIfdAYRAKSxZIOyP4CzPM63Y=" providerId="None" clId="Web-{8116382F-3F6B-4AF4-A184-43B2D34AED81}" dt="2020-10-03T22:04:30.804" v="1"/>
        <pc:sldMkLst>
          <pc:docMk/>
          <pc:sldMk cId="0" sldId="1061"/>
        </pc:sldMkLst>
      </pc:sldChg>
      <pc:sldChg chg="modSp">
        <pc:chgData name="Mukund Acharya" userId="OHSJaiKm5YaBxhfAkM9IIfdAYRAKSxZIOyP4CzPM63Y=" providerId="None" clId="Web-{8116382F-3F6B-4AF4-A184-43B2D34AED81}" dt="2020-10-03T22:10:06.672" v="137" actId="20577"/>
        <pc:sldMkLst>
          <pc:docMk/>
          <pc:sldMk cId="0" sldId="1066"/>
        </pc:sldMkLst>
        <pc:spChg chg="mod">
          <ac:chgData name="Mukund Acharya" userId="OHSJaiKm5YaBxhfAkM9IIfdAYRAKSxZIOyP4CzPM63Y=" providerId="None" clId="Web-{8116382F-3F6B-4AF4-A184-43B2D34AED81}" dt="2020-10-03T22:10:06.672" v="137" actId="20577"/>
          <ac:spMkLst>
            <pc:docMk/>
            <pc:sldMk cId="0" sldId="1066"/>
            <ac:spMk id="55299" creationId="{4A86983F-71EE-43C6-AF14-F0FBDFFC1A21}"/>
          </ac:spMkLst>
        </pc:spChg>
      </pc:sldChg>
      <pc:sldChg chg="modSp add replId">
        <pc:chgData name="Mukund Acharya" userId="OHSJaiKm5YaBxhfAkM9IIfdAYRAKSxZIOyP4CzPM63Y=" providerId="None" clId="Web-{8116382F-3F6B-4AF4-A184-43B2D34AED81}" dt="2020-10-03T22:05:56.735" v="65" actId="20577"/>
        <pc:sldMkLst>
          <pc:docMk/>
          <pc:sldMk cId="3585115254" sldId="1070"/>
        </pc:sldMkLst>
        <pc:spChg chg="mod">
          <ac:chgData name="Mukund Acharya" userId="OHSJaiKm5YaBxhfAkM9IIfdAYRAKSxZIOyP4CzPM63Y=" providerId="None" clId="Web-{8116382F-3F6B-4AF4-A184-43B2D34AED81}" dt="2020-10-03T22:05:56.735" v="65" actId="20577"/>
          <ac:spMkLst>
            <pc:docMk/>
            <pc:sldMk cId="3585115254" sldId="1070"/>
            <ac:spMk id="8194" creationId="{2E4FD6BB-C58B-4E77-8ADE-8FB4E719B6C2}"/>
          </ac:spMkLst>
        </pc:spChg>
      </pc:sldChg>
    </pc:docChg>
  </pc:docChgLst>
  <pc:docChgLst>
    <pc:chgData name="Mukund Acharya" userId="OHSJaiKm5YaBxhfAkM9IIfdAYRAKSxZIOyP4CzPM63Y=" providerId="None" clId="Web-{B0008725-6942-435F-9366-AC038D79AC73}"/>
    <pc:docChg chg="modSld">
      <pc:chgData name="Mukund Acharya" userId="OHSJaiKm5YaBxhfAkM9IIfdAYRAKSxZIOyP4CzPM63Y=" providerId="None" clId="Web-{B0008725-6942-435F-9366-AC038D79AC73}" dt="2020-10-13T19:31:50.676" v="41" actId="20577"/>
      <pc:docMkLst>
        <pc:docMk/>
      </pc:docMkLst>
      <pc:sldChg chg="modSp">
        <pc:chgData name="Mukund Acharya" userId="OHSJaiKm5YaBxhfAkM9IIfdAYRAKSxZIOyP4CzPM63Y=" providerId="None" clId="Web-{B0008725-6942-435F-9366-AC038D79AC73}" dt="2020-10-13T19:31:50.676" v="41" actId="20577"/>
        <pc:sldMkLst>
          <pc:docMk/>
          <pc:sldMk cId="3321427137" sldId="1069"/>
        </pc:sldMkLst>
        <pc:spChg chg="mod">
          <ac:chgData name="Mukund Acharya" userId="OHSJaiKm5YaBxhfAkM9IIfdAYRAKSxZIOyP4CzPM63Y=" providerId="None" clId="Web-{B0008725-6942-435F-9366-AC038D79AC73}" dt="2020-10-13T19:31:50.676" v="41" actId="20577"/>
          <ac:spMkLst>
            <pc:docMk/>
            <pc:sldMk cId="3321427137" sldId="1069"/>
            <ac:spMk id="3" creationId="{F0A1FBB8-5C75-428A-AB00-1F3BBDCBDA52}"/>
          </ac:spMkLst>
        </pc:spChg>
      </pc:sldChg>
    </pc:docChg>
  </pc:docChgLst>
  <pc:docChgLst>
    <pc:chgData name="Mukund Acharya" userId="OHSJaiKm5YaBxhfAkM9IIfdAYRAKSxZIOyP4CzPM63Y=" providerId="None" clId="Web-{183EB23A-B4CE-49FD-9B59-5466B37EB998}"/>
    <pc:docChg chg="modSld">
      <pc:chgData name="Mukund Acharya" userId="OHSJaiKm5YaBxhfAkM9IIfdAYRAKSxZIOyP4CzPM63Y=" providerId="None" clId="Web-{183EB23A-B4CE-49FD-9B59-5466B37EB998}" dt="2020-10-03T21:59:05.670" v="122" actId="20577"/>
      <pc:docMkLst>
        <pc:docMk/>
      </pc:docMkLst>
      <pc:sldChg chg="modSp">
        <pc:chgData name="Mukund Acharya" userId="OHSJaiKm5YaBxhfAkM9IIfdAYRAKSxZIOyP4CzPM63Y=" providerId="None" clId="Web-{183EB23A-B4CE-49FD-9B59-5466B37EB998}" dt="2020-10-03T21:59:02.482" v="120" actId="20577"/>
        <pc:sldMkLst>
          <pc:docMk/>
          <pc:sldMk cId="0" sldId="1058"/>
        </pc:sldMkLst>
        <pc:spChg chg="mod">
          <ac:chgData name="Mukund Acharya" userId="OHSJaiKm5YaBxhfAkM9IIfdAYRAKSxZIOyP4CzPM63Y=" providerId="None" clId="Web-{183EB23A-B4CE-49FD-9B59-5466B37EB998}" dt="2020-10-03T21:59:02.482" v="120" actId="20577"/>
          <ac:spMkLst>
            <pc:docMk/>
            <pc:sldMk cId="0" sldId="1058"/>
            <ac:spMk id="8194" creationId="{2E4FD6BB-C58B-4E77-8ADE-8FB4E719B6C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C0575-180E-48E4-A953-41CA99A8C1EF}" type="doc">
      <dgm:prSet loTypeId="urn:microsoft.com/office/officeart/2005/8/layout/hList2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A3DF76A-2DD2-464F-8BC2-C2283BE9A9C4}">
      <dgm:prSet phldrT="[Text]"/>
      <dgm:spPr/>
      <dgm:t>
        <a:bodyPr/>
        <a:lstStyle/>
        <a:p>
          <a:r>
            <a:rPr lang="en-US" dirty="0"/>
            <a:t>Doctor &amp; Nurse</a:t>
          </a:r>
        </a:p>
      </dgm:t>
    </dgm:pt>
    <dgm:pt modelId="{E4499FDF-641B-4441-A6A2-C078ADBA4A0D}" type="parTrans" cxnId="{B0F97457-70DE-4539-8846-A8854F54726A}">
      <dgm:prSet/>
      <dgm:spPr/>
      <dgm:t>
        <a:bodyPr/>
        <a:lstStyle/>
        <a:p>
          <a:endParaRPr lang="en-US"/>
        </a:p>
      </dgm:t>
    </dgm:pt>
    <dgm:pt modelId="{1C4C6DFF-0A26-4069-A41A-C8CB9F9AD276}" type="sibTrans" cxnId="{B0F97457-70DE-4539-8846-A8854F54726A}">
      <dgm:prSet/>
      <dgm:spPr/>
      <dgm:t>
        <a:bodyPr/>
        <a:lstStyle/>
        <a:p>
          <a:endParaRPr lang="en-US"/>
        </a:p>
      </dgm:t>
    </dgm:pt>
    <dgm:pt modelId="{9D5BF57E-0C8C-40BB-9188-963D47F88D82}">
      <dgm:prSet phldrT="[Text]"/>
      <dgm:spPr/>
      <dgm:t>
        <a:bodyPr/>
        <a:lstStyle/>
        <a:p>
          <a:r>
            <a:rPr lang="en-US" dirty="0"/>
            <a:t>Prescribes medication</a:t>
          </a:r>
        </a:p>
      </dgm:t>
    </dgm:pt>
    <dgm:pt modelId="{493CF768-D79E-473D-A8C4-F24D76592DEA}" type="parTrans" cxnId="{989058B9-39EE-480B-93EC-82A6914F2C7A}">
      <dgm:prSet/>
      <dgm:spPr/>
      <dgm:t>
        <a:bodyPr/>
        <a:lstStyle/>
        <a:p>
          <a:endParaRPr lang="en-US"/>
        </a:p>
      </dgm:t>
    </dgm:pt>
    <dgm:pt modelId="{F5C9DF43-3E3C-4701-9B0B-F3A416A9FF41}" type="sibTrans" cxnId="{989058B9-39EE-480B-93EC-82A6914F2C7A}">
      <dgm:prSet/>
      <dgm:spPr/>
      <dgm:t>
        <a:bodyPr/>
        <a:lstStyle/>
        <a:p>
          <a:endParaRPr lang="en-US"/>
        </a:p>
      </dgm:t>
    </dgm:pt>
    <dgm:pt modelId="{65530FC8-B56E-48BC-BDCB-A60374D82B34}">
      <dgm:prSet phldrT="[Text]"/>
      <dgm:spPr/>
      <dgm:t>
        <a:bodyPr/>
        <a:lstStyle/>
        <a:p>
          <a:r>
            <a:rPr lang="en-US" dirty="0"/>
            <a:t>Social Worker</a:t>
          </a:r>
        </a:p>
      </dgm:t>
    </dgm:pt>
    <dgm:pt modelId="{33C158C6-E380-4042-8856-3A581AB6500C}" type="parTrans" cxnId="{76234452-B0FD-42BC-B23F-DD4F20B3FFE9}">
      <dgm:prSet/>
      <dgm:spPr/>
      <dgm:t>
        <a:bodyPr/>
        <a:lstStyle/>
        <a:p>
          <a:endParaRPr lang="en-US"/>
        </a:p>
      </dgm:t>
    </dgm:pt>
    <dgm:pt modelId="{6FA15438-D066-419F-A1CC-46D28474E02F}" type="sibTrans" cxnId="{76234452-B0FD-42BC-B23F-DD4F20B3FFE9}">
      <dgm:prSet/>
      <dgm:spPr/>
      <dgm:t>
        <a:bodyPr/>
        <a:lstStyle/>
        <a:p>
          <a:endParaRPr lang="en-US"/>
        </a:p>
      </dgm:t>
    </dgm:pt>
    <dgm:pt modelId="{E51EB4A9-CB2B-4573-92C2-7D769BA74FF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Emotional Support</a:t>
          </a:r>
        </a:p>
      </dgm:t>
    </dgm:pt>
    <dgm:pt modelId="{308AA5DE-F4A8-4716-8D38-503A0D38C013}" type="parTrans" cxnId="{170150E3-B8C2-4020-A00E-DBB24FE7B619}">
      <dgm:prSet/>
      <dgm:spPr/>
      <dgm:t>
        <a:bodyPr/>
        <a:lstStyle/>
        <a:p>
          <a:endParaRPr lang="en-US"/>
        </a:p>
      </dgm:t>
    </dgm:pt>
    <dgm:pt modelId="{BB333FC8-9815-4C1C-AC6A-D6E87AA41D7A}" type="sibTrans" cxnId="{170150E3-B8C2-4020-A00E-DBB24FE7B619}">
      <dgm:prSet/>
      <dgm:spPr/>
      <dgm:t>
        <a:bodyPr/>
        <a:lstStyle/>
        <a:p>
          <a:endParaRPr lang="en-US"/>
        </a:p>
      </dgm:t>
    </dgm:pt>
    <dgm:pt modelId="{796A744C-A965-4C04-9748-71357368705E}">
      <dgm:prSet phldrT="[Text]"/>
      <dgm:spPr/>
      <dgm:t>
        <a:bodyPr/>
        <a:lstStyle/>
        <a:p>
          <a:r>
            <a:rPr lang="en-US" dirty="0"/>
            <a:t>Chaplain</a:t>
          </a:r>
        </a:p>
      </dgm:t>
    </dgm:pt>
    <dgm:pt modelId="{325B51BF-EA41-4AB5-9147-07DAED0217A9}" type="parTrans" cxnId="{EA933663-5060-408E-9B62-14FCF7DC8FDC}">
      <dgm:prSet/>
      <dgm:spPr/>
      <dgm:t>
        <a:bodyPr/>
        <a:lstStyle/>
        <a:p>
          <a:endParaRPr lang="en-US"/>
        </a:p>
      </dgm:t>
    </dgm:pt>
    <dgm:pt modelId="{3EF4F937-BD25-41A2-BBE4-AEA7407F6CA3}" type="sibTrans" cxnId="{EA933663-5060-408E-9B62-14FCF7DC8FDC}">
      <dgm:prSet/>
      <dgm:spPr/>
      <dgm:t>
        <a:bodyPr/>
        <a:lstStyle/>
        <a:p>
          <a:endParaRPr lang="en-US"/>
        </a:p>
      </dgm:t>
    </dgm:pt>
    <dgm:pt modelId="{7853E238-ACA2-4FE5-A5F3-9D873C9328EE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Spiritual support</a:t>
          </a:r>
        </a:p>
      </dgm:t>
    </dgm:pt>
    <dgm:pt modelId="{BAB679B2-B7F6-483F-B797-C3F69F1D9C05}" type="parTrans" cxnId="{1FA86015-C63B-4A1B-BF20-B3AF6A06358E}">
      <dgm:prSet/>
      <dgm:spPr/>
      <dgm:t>
        <a:bodyPr/>
        <a:lstStyle/>
        <a:p>
          <a:endParaRPr lang="en-US"/>
        </a:p>
      </dgm:t>
    </dgm:pt>
    <dgm:pt modelId="{EC7BBDA5-FAE3-4505-8D23-A3C5B190A1BE}" type="sibTrans" cxnId="{1FA86015-C63B-4A1B-BF20-B3AF6A06358E}">
      <dgm:prSet/>
      <dgm:spPr/>
      <dgm:t>
        <a:bodyPr/>
        <a:lstStyle/>
        <a:p>
          <a:endParaRPr lang="en-US"/>
        </a:p>
      </dgm:t>
    </dgm:pt>
    <dgm:pt modelId="{692F7305-F63F-4A43-9925-AE3DEB6C9B12}">
      <dgm:prSet phldrT="[Text]"/>
      <dgm:spPr/>
      <dgm:t>
        <a:bodyPr/>
        <a:lstStyle/>
        <a:p>
          <a:r>
            <a:rPr lang="en-US" dirty="0"/>
            <a:t>Helps with medical decisions</a:t>
          </a:r>
        </a:p>
      </dgm:t>
    </dgm:pt>
    <dgm:pt modelId="{340E7863-B866-4335-A0A3-21DCF71397EF}" type="parTrans" cxnId="{898B1C73-0B4A-49C1-8F85-541B2A481B8A}">
      <dgm:prSet/>
      <dgm:spPr/>
      <dgm:t>
        <a:bodyPr/>
        <a:lstStyle/>
        <a:p>
          <a:endParaRPr lang="en-US"/>
        </a:p>
      </dgm:t>
    </dgm:pt>
    <dgm:pt modelId="{6B970A98-BDDA-457C-AD8C-FA5C7B579829}" type="sibTrans" cxnId="{898B1C73-0B4A-49C1-8F85-541B2A481B8A}">
      <dgm:prSet/>
      <dgm:spPr/>
      <dgm:t>
        <a:bodyPr/>
        <a:lstStyle/>
        <a:p>
          <a:endParaRPr lang="en-US"/>
        </a:p>
      </dgm:t>
    </dgm:pt>
    <dgm:pt modelId="{4ECA5370-C95E-4798-A2C7-10B3F3552AED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Caregiver support</a:t>
          </a:r>
        </a:p>
      </dgm:t>
    </dgm:pt>
    <dgm:pt modelId="{E32FA03C-68ED-439C-B790-067C14DEDECF}" type="parTrans" cxnId="{6B65841E-0B3E-492F-8833-F78D9B1466C2}">
      <dgm:prSet/>
      <dgm:spPr/>
      <dgm:t>
        <a:bodyPr/>
        <a:lstStyle/>
        <a:p>
          <a:endParaRPr lang="en-US"/>
        </a:p>
      </dgm:t>
    </dgm:pt>
    <dgm:pt modelId="{004F48A7-6620-406B-8C28-3D8F52B451D5}" type="sibTrans" cxnId="{6B65841E-0B3E-492F-8833-F78D9B1466C2}">
      <dgm:prSet/>
      <dgm:spPr/>
      <dgm:t>
        <a:bodyPr/>
        <a:lstStyle/>
        <a:p>
          <a:endParaRPr lang="en-US"/>
        </a:p>
      </dgm:t>
    </dgm:pt>
    <dgm:pt modelId="{66802D82-09FD-45F4-B885-B2C23503CF2B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Medical equipment</a:t>
          </a:r>
        </a:p>
      </dgm:t>
    </dgm:pt>
    <dgm:pt modelId="{6817FCB8-7BD0-4F02-B735-16954F488A29}" type="parTrans" cxnId="{7053EBDC-85FF-4FAF-87DD-5E8603E08E0E}">
      <dgm:prSet/>
      <dgm:spPr/>
      <dgm:t>
        <a:bodyPr/>
        <a:lstStyle/>
        <a:p>
          <a:endParaRPr lang="en-US"/>
        </a:p>
      </dgm:t>
    </dgm:pt>
    <dgm:pt modelId="{061C0BA6-EE2A-4462-B350-0E288DA8914D}" type="sibTrans" cxnId="{7053EBDC-85FF-4FAF-87DD-5E8603E08E0E}">
      <dgm:prSet/>
      <dgm:spPr/>
      <dgm:t>
        <a:bodyPr/>
        <a:lstStyle/>
        <a:p>
          <a:endParaRPr lang="en-US"/>
        </a:p>
      </dgm:t>
    </dgm:pt>
    <dgm:pt modelId="{D2788EA0-7E5C-44FA-93A4-F3584D2D646B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Financial concerns</a:t>
          </a:r>
        </a:p>
      </dgm:t>
    </dgm:pt>
    <dgm:pt modelId="{402948FB-BB24-46CC-AA8A-62F13A1A3007}" type="parTrans" cxnId="{A0F41C9C-E946-44BB-8366-42A8C34AB77E}">
      <dgm:prSet/>
      <dgm:spPr/>
      <dgm:t>
        <a:bodyPr/>
        <a:lstStyle/>
        <a:p>
          <a:endParaRPr lang="en-US"/>
        </a:p>
      </dgm:t>
    </dgm:pt>
    <dgm:pt modelId="{138337CE-036C-4784-968D-26FE2B88CBA9}" type="sibTrans" cxnId="{A0F41C9C-E946-44BB-8366-42A8C34AB77E}">
      <dgm:prSet/>
      <dgm:spPr/>
      <dgm:t>
        <a:bodyPr/>
        <a:lstStyle/>
        <a:p>
          <a:endParaRPr lang="en-US"/>
        </a:p>
      </dgm:t>
    </dgm:pt>
    <dgm:pt modelId="{A1691E5D-DA7D-49E7-B399-FCFE13FBFE38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Existential distress</a:t>
          </a:r>
        </a:p>
      </dgm:t>
    </dgm:pt>
    <dgm:pt modelId="{4C535A3E-CC90-4241-A3AB-E72C6803FA61}" type="parTrans" cxnId="{734C6D81-A41A-49D6-8DEB-280064A53512}">
      <dgm:prSet/>
      <dgm:spPr/>
      <dgm:t>
        <a:bodyPr/>
        <a:lstStyle/>
        <a:p>
          <a:endParaRPr lang="en-US"/>
        </a:p>
      </dgm:t>
    </dgm:pt>
    <dgm:pt modelId="{D1F16CF0-F442-40EA-BF78-B6BDA6D92EF3}" type="sibTrans" cxnId="{734C6D81-A41A-49D6-8DEB-280064A53512}">
      <dgm:prSet/>
      <dgm:spPr/>
      <dgm:t>
        <a:bodyPr/>
        <a:lstStyle/>
        <a:p>
          <a:endParaRPr lang="en-US"/>
        </a:p>
      </dgm:t>
    </dgm:pt>
    <dgm:pt modelId="{5E5CA790-F158-4E6C-BBAD-72897A5C8F94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Prayers and blessings</a:t>
          </a:r>
        </a:p>
      </dgm:t>
    </dgm:pt>
    <dgm:pt modelId="{916BCB1C-CEE7-4AE5-850E-2831B9886DC4}" type="parTrans" cxnId="{396F363C-1BF7-4812-AC69-4AA0BB202709}">
      <dgm:prSet/>
      <dgm:spPr/>
      <dgm:t>
        <a:bodyPr/>
        <a:lstStyle/>
        <a:p>
          <a:endParaRPr lang="en-US"/>
        </a:p>
      </dgm:t>
    </dgm:pt>
    <dgm:pt modelId="{4174CACA-DFE6-4C6E-BCD6-899A45B7C89A}" type="sibTrans" cxnId="{396F363C-1BF7-4812-AC69-4AA0BB202709}">
      <dgm:prSet/>
      <dgm:spPr/>
      <dgm:t>
        <a:bodyPr/>
        <a:lstStyle/>
        <a:p>
          <a:endParaRPr lang="en-US"/>
        </a:p>
      </dgm:t>
    </dgm:pt>
    <dgm:pt modelId="{BAD8A9C2-890F-4127-8A5F-936BBD8A4CBF}">
      <dgm:prSet phldrT="[Text]"/>
      <dgm:spPr/>
      <dgm:t>
        <a:bodyPr/>
        <a:lstStyle/>
        <a:p>
          <a:r>
            <a:rPr lang="en-US" dirty="0"/>
            <a:t>Coordinates with other doctors</a:t>
          </a:r>
        </a:p>
      </dgm:t>
    </dgm:pt>
    <dgm:pt modelId="{30B0884F-888A-46E0-88AD-2E51F889B484}" type="parTrans" cxnId="{29A77DED-695C-41F4-AA56-CD5074E6503E}">
      <dgm:prSet/>
      <dgm:spPr/>
      <dgm:t>
        <a:bodyPr/>
        <a:lstStyle/>
        <a:p>
          <a:endParaRPr lang="en-US"/>
        </a:p>
      </dgm:t>
    </dgm:pt>
    <dgm:pt modelId="{474D6BC2-D515-49A6-B6F3-4775281AECF9}" type="sibTrans" cxnId="{29A77DED-695C-41F4-AA56-CD5074E6503E}">
      <dgm:prSet/>
      <dgm:spPr/>
      <dgm:t>
        <a:bodyPr/>
        <a:lstStyle/>
        <a:p>
          <a:endParaRPr lang="en-US"/>
        </a:p>
      </dgm:t>
    </dgm:pt>
    <dgm:pt modelId="{45F62CBE-E584-4A52-91D1-359AE13E4C11}" type="pres">
      <dgm:prSet presAssocID="{8FBC0575-180E-48E4-A953-41CA99A8C1EF}" presName="linearFlow" presStyleCnt="0">
        <dgm:presLayoutVars>
          <dgm:dir/>
          <dgm:animLvl val="lvl"/>
          <dgm:resizeHandles/>
        </dgm:presLayoutVars>
      </dgm:prSet>
      <dgm:spPr/>
    </dgm:pt>
    <dgm:pt modelId="{C0FB8FF7-95AB-4200-A800-C67B6D165326}" type="pres">
      <dgm:prSet presAssocID="{BA3DF76A-2DD2-464F-8BC2-C2283BE9A9C4}" presName="compositeNode" presStyleCnt="0">
        <dgm:presLayoutVars>
          <dgm:bulletEnabled val="1"/>
        </dgm:presLayoutVars>
      </dgm:prSet>
      <dgm:spPr/>
    </dgm:pt>
    <dgm:pt modelId="{3CB5C90A-FFC9-47DB-BD8B-598CB60B4A2C}" type="pres">
      <dgm:prSet presAssocID="{BA3DF76A-2DD2-464F-8BC2-C2283BE9A9C4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C5B9F6F2-2D59-4F09-89E5-75FDA523C2EB}" type="pres">
      <dgm:prSet presAssocID="{BA3DF76A-2DD2-464F-8BC2-C2283BE9A9C4}" presName="childNode" presStyleLbl="node1" presStyleIdx="0" presStyleCnt="3">
        <dgm:presLayoutVars>
          <dgm:bulletEnabled val="1"/>
        </dgm:presLayoutVars>
      </dgm:prSet>
      <dgm:spPr/>
    </dgm:pt>
    <dgm:pt modelId="{C8F1B215-3701-44FD-8178-8D40F63CEC6E}" type="pres">
      <dgm:prSet presAssocID="{BA3DF76A-2DD2-464F-8BC2-C2283BE9A9C4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5F3FB42-C2A9-4F7C-94BB-8D3293E96CE2}" type="pres">
      <dgm:prSet presAssocID="{1C4C6DFF-0A26-4069-A41A-C8CB9F9AD276}" presName="sibTrans" presStyleCnt="0"/>
      <dgm:spPr/>
    </dgm:pt>
    <dgm:pt modelId="{6CF8D2E9-6A08-4289-8C62-E89AE6A41C9B}" type="pres">
      <dgm:prSet presAssocID="{65530FC8-B56E-48BC-BDCB-A60374D82B34}" presName="compositeNode" presStyleCnt="0">
        <dgm:presLayoutVars>
          <dgm:bulletEnabled val="1"/>
        </dgm:presLayoutVars>
      </dgm:prSet>
      <dgm:spPr/>
    </dgm:pt>
    <dgm:pt modelId="{29694AF8-9A8C-4BBC-8CEA-326708D5A722}" type="pres">
      <dgm:prSet presAssocID="{65530FC8-B56E-48BC-BDCB-A60374D82B34}" presName="imag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3EA9A15-B546-4F2A-8006-A18C5747EAAE}" type="pres">
      <dgm:prSet presAssocID="{65530FC8-B56E-48BC-BDCB-A60374D82B34}" presName="childNode" presStyleLbl="node1" presStyleIdx="1" presStyleCnt="3">
        <dgm:presLayoutVars>
          <dgm:bulletEnabled val="1"/>
        </dgm:presLayoutVars>
      </dgm:prSet>
      <dgm:spPr/>
    </dgm:pt>
    <dgm:pt modelId="{5389775C-A70A-40D2-83BE-A95288DC86EF}" type="pres">
      <dgm:prSet presAssocID="{65530FC8-B56E-48BC-BDCB-A60374D82B34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C74C0617-7A75-4158-9022-6A44C65E34E9}" type="pres">
      <dgm:prSet presAssocID="{6FA15438-D066-419F-A1CC-46D28474E02F}" presName="sibTrans" presStyleCnt="0"/>
      <dgm:spPr/>
    </dgm:pt>
    <dgm:pt modelId="{8F419BA8-2D82-4D19-A847-C9A8E943A883}" type="pres">
      <dgm:prSet presAssocID="{796A744C-A965-4C04-9748-71357368705E}" presName="compositeNode" presStyleCnt="0">
        <dgm:presLayoutVars>
          <dgm:bulletEnabled val="1"/>
        </dgm:presLayoutVars>
      </dgm:prSet>
      <dgm:spPr/>
    </dgm:pt>
    <dgm:pt modelId="{BB36BB6D-76E6-4202-AF6C-76EE4C9CB6FA}" type="pres">
      <dgm:prSet presAssocID="{796A744C-A965-4C04-9748-71357368705E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dala"/>
        </a:ext>
      </dgm:extLst>
    </dgm:pt>
    <dgm:pt modelId="{39D106F4-3BFA-4A48-874B-8E8E11B49820}" type="pres">
      <dgm:prSet presAssocID="{796A744C-A965-4C04-9748-71357368705E}" presName="childNode" presStyleLbl="node1" presStyleIdx="2" presStyleCnt="3">
        <dgm:presLayoutVars>
          <dgm:bulletEnabled val="1"/>
        </dgm:presLayoutVars>
      </dgm:prSet>
      <dgm:spPr/>
    </dgm:pt>
    <dgm:pt modelId="{E6E34068-D5E1-4B71-AA7C-3F5E90419381}" type="pres">
      <dgm:prSet presAssocID="{796A744C-A965-4C04-9748-71357368705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4EC35004-D8DA-45C0-890F-E650E1FBAF49}" type="presOf" srcId="{BA3DF76A-2DD2-464F-8BC2-C2283BE9A9C4}" destId="{C8F1B215-3701-44FD-8178-8D40F63CEC6E}" srcOrd="0" destOrd="0" presId="urn:microsoft.com/office/officeart/2005/8/layout/hList2"/>
    <dgm:cxn modelId="{9384A8A7-438E-43FF-9CBE-95D8B4679D63}" type="presOf" srcId="{65530FC8-B56E-48BC-BDCB-A60374D82B34}" destId="{5389775C-A70A-40D2-83BE-A95288DC86EF}" srcOrd="0" destOrd="0" presId="urn:microsoft.com/office/officeart/2005/8/layout/hList2"/>
    <dgm:cxn modelId="{B0F97457-70DE-4539-8846-A8854F54726A}" srcId="{8FBC0575-180E-48E4-A953-41CA99A8C1EF}" destId="{BA3DF76A-2DD2-464F-8BC2-C2283BE9A9C4}" srcOrd="0" destOrd="0" parTransId="{E4499FDF-641B-4441-A6A2-C078ADBA4A0D}" sibTransId="{1C4C6DFF-0A26-4069-A41A-C8CB9F9AD276}"/>
    <dgm:cxn modelId="{76234452-B0FD-42BC-B23F-DD4F20B3FFE9}" srcId="{8FBC0575-180E-48E4-A953-41CA99A8C1EF}" destId="{65530FC8-B56E-48BC-BDCB-A60374D82B34}" srcOrd="1" destOrd="0" parTransId="{33C158C6-E380-4042-8856-3A581AB6500C}" sibTransId="{6FA15438-D066-419F-A1CC-46D28474E02F}"/>
    <dgm:cxn modelId="{6B65841E-0B3E-492F-8833-F78D9B1466C2}" srcId="{65530FC8-B56E-48BC-BDCB-A60374D82B34}" destId="{4ECA5370-C95E-4798-A2C7-10B3F3552AED}" srcOrd="1" destOrd="0" parTransId="{E32FA03C-68ED-439C-B790-067C14DEDECF}" sibTransId="{004F48A7-6620-406B-8C28-3D8F52B451D5}"/>
    <dgm:cxn modelId="{7053EBDC-85FF-4FAF-87DD-5E8603E08E0E}" srcId="{65530FC8-B56E-48BC-BDCB-A60374D82B34}" destId="{66802D82-09FD-45F4-B885-B2C23503CF2B}" srcOrd="2" destOrd="0" parTransId="{6817FCB8-7BD0-4F02-B735-16954F488A29}" sibTransId="{061C0BA6-EE2A-4462-B350-0E288DA8914D}"/>
    <dgm:cxn modelId="{B842201D-EEDD-4F78-8F12-0F1FDE22E10D}" type="presOf" srcId="{E51EB4A9-CB2B-4573-92C2-7D769BA74FFC}" destId="{C3EA9A15-B546-4F2A-8006-A18C5747EAAE}" srcOrd="0" destOrd="0" presId="urn:microsoft.com/office/officeart/2005/8/layout/hList2"/>
    <dgm:cxn modelId="{BB840782-0ABC-4B92-ADCA-8F0844166650}" type="presOf" srcId="{7853E238-ACA2-4FE5-A5F3-9D873C9328EE}" destId="{39D106F4-3BFA-4A48-874B-8E8E11B49820}" srcOrd="0" destOrd="0" presId="urn:microsoft.com/office/officeart/2005/8/layout/hList2"/>
    <dgm:cxn modelId="{5F708342-7077-4859-9235-C15123A708F7}" type="presOf" srcId="{4ECA5370-C95E-4798-A2C7-10B3F3552AED}" destId="{C3EA9A15-B546-4F2A-8006-A18C5747EAAE}" srcOrd="0" destOrd="1" presId="urn:microsoft.com/office/officeart/2005/8/layout/hList2"/>
    <dgm:cxn modelId="{D3614344-B45F-4477-9099-FCC8F9000B08}" type="presOf" srcId="{66802D82-09FD-45F4-B885-B2C23503CF2B}" destId="{C3EA9A15-B546-4F2A-8006-A18C5747EAAE}" srcOrd="0" destOrd="2" presId="urn:microsoft.com/office/officeart/2005/8/layout/hList2"/>
    <dgm:cxn modelId="{A0F41C9C-E946-44BB-8366-42A8C34AB77E}" srcId="{65530FC8-B56E-48BC-BDCB-A60374D82B34}" destId="{D2788EA0-7E5C-44FA-93A4-F3584D2D646B}" srcOrd="3" destOrd="0" parTransId="{402948FB-BB24-46CC-AA8A-62F13A1A3007}" sibTransId="{138337CE-036C-4784-968D-26FE2B88CBA9}"/>
    <dgm:cxn modelId="{97BED7F4-27BD-4D81-8493-DF2D7DB23743}" type="presOf" srcId="{692F7305-F63F-4A43-9925-AE3DEB6C9B12}" destId="{C5B9F6F2-2D59-4F09-89E5-75FDA523C2EB}" srcOrd="0" destOrd="1" presId="urn:microsoft.com/office/officeart/2005/8/layout/hList2"/>
    <dgm:cxn modelId="{08B680CF-CA41-4758-B40C-D7CE3D242D74}" type="presOf" srcId="{D2788EA0-7E5C-44FA-93A4-F3584D2D646B}" destId="{C3EA9A15-B546-4F2A-8006-A18C5747EAAE}" srcOrd="0" destOrd="3" presId="urn:microsoft.com/office/officeart/2005/8/layout/hList2"/>
    <dgm:cxn modelId="{989058B9-39EE-480B-93EC-82A6914F2C7A}" srcId="{BA3DF76A-2DD2-464F-8BC2-C2283BE9A9C4}" destId="{9D5BF57E-0C8C-40BB-9188-963D47F88D82}" srcOrd="0" destOrd="0" parTransId="{493CF768-D79E-473D-A8C4-F24D76592DEA}" sibTransId="{F5C9DF43-3E3C-4701-9B0B-F3A416A9FF41}"/>
    <dgm:cxn modelId="{170150E3-B8C2-4020-A00E-DBB24FE7B619}" srcId="{65530FC8-B56E-48BC-BDCB-A60374D82B34}" destId="{E51EB4A9-CB2B-4573-92C2-7D769BA74FFC}" srcOrd="0" destOrd="0" parTransId="{308AA5DE-F4A8-4716-8D38-503A0D38C013}" sibTransId="{BB333FC8-9815-4C1C-AC6A-D6E87AA41D7A}"/>
    <dgm:cxn modelId="{35BFC0BE-8066-46EF-8302-9ED5C5ED3F1D}" type="presOf" srcId="{A1691E5D-DA7D-49E7-B399-FCFE13FBFE38}" destId="{39D106F4-3BFA-4A48-874B-8E8E11B49820}" srcOrd="0" destOrd="1" presId="urn:microsoft.com/office/officeart/2005/8/layout/hList2"/>
    <dgm:cxn modelId="{7903C221-78B4-4F60-B262-10D6125DEBA9}" type="presOf" srcId="{5E5CA790-F158-4E6C-BBAD-72897A5C8F94}" destId="{39D106F4-3BFA-4A48-874B-8E8E11B49820}" srcOrd="0" destOrd="2" presId="urn:microsoft.com/office/officeart/2005/8/layout/hList2"/>
    <dgm:cxn modelId="{734C6D81-A41A-49D6-8DEB-280064A53512}" srcId="{796A744C-A965-4C04-9748-71357368705E}" destId="{A1691E5D-DA7D-49E7-B399-FCFE13FBFE38}" srcOrd="1" destOrd="0" parTransId="{4C535A3E-CC90-4241-A3AB-E72C6803FA61}" sibTransId="{D1F16CF0-F442-40EA-BF78-B6BDA6D92EF3}"/>
    <dgm:cxn modelId="{396F363C-1BF7-4812-AC69-4AA0BB202709}" srcId="{796A744C-A965-4C04-9748-71357368705E}" destId="{5E5CA790-F158-4E6C-BBAD-72897A5C8F94}" srcOrd="2" destOrd="0" parTransId="{916BCB1C-CEE7-4AE5-850E-2831B9886DC4}" sibTransId="{4174CACA-DFE6-4C6E-BCD6-899A45B7C89A}"/>
    <dgm:cxn modelId="{29A77DED-695C-41F4-AA56-CD5074E6503E}" srcId="{BA3DF76A-2DD2-464F-8BC2-C2283BE9A9C4}" destId="{BAD8A9C2-890F-4127-8A5F-936BBD8A4CBF}" srcOrd="2" destOrd="0" parTransId="{30B0884F-888A-46E0-88AD-2E51F889B484}" sibTransId="{474D6BC2-D515-49A6-B6F3-4775281AECF9}"/>
    <dgm:cxn modelId="{E47E26DB-8035-4F71-98E8-0795E6DFE6E3}" type="presOf" srcId="{BAD8A9C2-890F-4127-8A5F-936BBD8A4CBF}" destId="{C5B9F6F2-2D59-4F09-89E5-75FDA523C2EB}" srcOrd="0" destOrd="2" presId="urn:microsoft.com/office/officeart/2005/8/layout/hList2"/>
    <dgm:cxn modelId="{5146F9F8-CB6A-4B5B-9074-A5F2D5C5ACB6}" type="presOf" srcId="{796A744C-A965-4C04-9748-71357368705E}" destId="{E6E34068-D5E1-4B71-AA7C-3F5E90419381}" srcOrd="0" destOrd="0" presId="urn:microsoft.com/office/officeart/2005/8/layout/hList2"/>
    <dgm:cxn modelId="{8E2D7E79-228C-4931-A14C-631829ED76ED}" type="presOf" srcId="{9D5BF57E-0C8C-40BB-9188-963D47F88D82}" destId="{C5B9F6F2-2D59-4F09-89E5-75FDA523C2EB}" srcOrd="0" destOrd="0" presId="urn:microsoft.com/office/officeart/2005/8/layout/hList2"/>
    <dgm:cxn modelId="{898B1C73-0B4A-49C1-8F85-541B2A481B8A}" srcId="{BA3DF76A-2DD2-464F-8BC2-C2283BE9A9C4}" destId="{692F7305-F63F-4A43-9925-AE3DEB6C9B12}" srcOrd="1" destOrd="0" parTransId="{340E7863-B866-4335-A0A3-21DCF71397EF}" sibTransId="{6B970A98-BDDA-457C-AD8C-FA5C7B579829}"/>
    <dgm:cxn modelId="{DA6FEB2B-24CE-4502-8639-70C7689F58D9}" type="presOf" srcId="{8FBC0575-180E-48E4-A953-41CA99A8C1EF}" destId="{45F62CBE-E584-4A52-91D1-359AE13E4C11}" srcOrd="0" destOrd="0" presId="urn:microsoft.com/office/officeart/2005/8/layout/hList2"/>
    <dgm:cxn modelId="{1FA86015-C63B-4A1B-BF20-B3AF6A06358E}" srcId="{796A744C-A965-4C04-9748-71357368705E}" destId="{7853E238-ACA2-4FE5-A5F3-9D873C9328EE}" srcOrd="0" destOrd="0" parTransId="{BAB679B2-B7F6-483F-B797-C3F69F1D9C05}" sibTransId="{EC7BBDA5-FAE3-4505-8D23-A3C5B190A1BE}"/>
    <dgm:cxn modelId="{EA933663-5060-408E-9B62-14FCF7DC8FDC}" srcId="{8FBC0575-180E-48E4-A953-41CA99A8C1EF}" destId="{796A744C-A965-4C04-9748-71357368705E}" srcOrd="2" destOrd="0" parTransId="{325B51BF-EA41-4AB5-9147-07DAED0217A9}" sibTransId="{3EF4F937-BD25-41A2-BBE4-AEA7407F6CA3}"/>
    <dgm:cxn modelId="{177B5DAD-376A-480A-918C-B3189B0CBA25}" type="presParOf" srcId="{45F62CBE-E584-4A52-91D1-359AE13E4C11}" destId="{C0FB8FF7-95AB-4200-A800-C67B6D165326}" srcOrd="0" destOrd="0" presId="urn:microsoft.com/office/officeart/2005/8/layout/hList2"/>
    <dgm:cxn modelId="{2E696F47-F282-4C7D-B179-C4011E5125A2}" type="presParOf" srcId="{C0FB8FF7-95AB-4200-A800-C67B6D165326}" destId="{3CB5C90A-FFC9-47DB-BD8B-598CB60B4A2C}" srcOrd="0" destOrd="0" presId="urn:microsoft.com/office/officeart/2005/8/layout/hList2"/>
    <dgm:cxn modelId="{2817E99E-1DC4-4C51-9A78-43973297DA9C}" type="presParOf" srcId="{C0FB8FF7-95AB-4200-A800-C67B6D165326}" destId="{C5B9F6F2-2D59-4F09-89E5-75FDA523C2EB}" srcOrd="1" destOrd="0" presId="urn:microsoft.com/office/officeart/2005/8/layout/hList2"/>
    <dgm:cxn modelId="{2618F03F-E491-4F4E-8FE1-018FB4A60652}" type="presParOf" srcId="{C0FB8FF7-95AB-4200-A800-C67B6D165326}" destId="{C8F1B215-3701-44FD-8178-8D40F63CEC6E}" srcOrd="2" destOrd="0" presId="urn:microsoft.com/office/officeart/2005/8/layout/hList2"/>
    <dgm:cxn modelId="{BEEA2B48-7E0B-4CB3-8A89-BA3F599A18A0}" type="presParOf" srcId="{45F62CBE-E584-4A52-91D1-359AE13E4C11}" destId="{D5F3FB42-C2A9-4F7C-94BB-8D3293E96CE2}" srcOrd="1" destOrd="0" presId="urn:microsoft.com/office/officeart/2005/8/layout/hList2"/>
    <dgm:cxn modelId="{EB4EC1D2-42E9-4BB4-9177-4D68A75CAF44}" type="presParOf" srcId="{45F62CBE-E584-4A52-91D1-359AE13E4C11}" destId="{6CF8D2E9-6A08-4289-8C62-E89AE6A41C9B}" srcOrd="2" destOrd="0" presId="urn:microsoft.com/office/officeart/2005/8/layout/hList2"/>
    <dgm:cxn modelId="{EE557498-E50F-45A6-A146-91E83AA45FC9}" type="presParOf" srcId="{6CF8D2E9-6A08-4289-8C62-E89AE6A41C9B}" destId="{29694AF8-9A8C-4BBC-8CEA-326708D5A722}" srcOrd="0" destOrd="0" presId="urn:microsoft.com/office/officeart/2005/8/layout/hList2"/>
    <dgm:cxn modelId="{701B54E0-3737-4C50-9AAF-A43BC0E1CAB5}" type="presParOf" srcId="{6CF8D2E9-6A08-4289-8C62-E89AE6A41C9B}" destId="{C3EA9A15-B546-4F2A-8006-A18C5747EAAE}" srcOrd="1" destOrd="0" presId="urn:microsoft.com/office/officeart/2005/8/layout/hList2"/>
    <dgm:cxn modelId="{F4EDCC12-26DA-4C38-82A3-23360495D4E5}" type="presParOf" srcId="{6CF8D2E9-6A08-4289-8C62-E89AE6A41C9B}" destId="{5389775C-A70A-40D2-83BE-A95288DC86EF}" srcOrd="2" destOrd="0" presId="urn:microsoft.com/office/officeart/2005/8/layout/hList2"/>
    <dgm:cxn modelId="{71C2687A-54D3-444C-8645-2E14B9AD2D95}" type="presParOf" srcId="{45F62CBE-E584-4A52-91D1-359AE13E4C11}" destId="{C74C0617-7A75-4158-9022-6A44C65E34E9}" srcOrd="3" destOrd="0" presId="urn:microsoft.com/office/officeart/2005/8/layout/hList2"/>
    <dgm:cxn modelId="{C6AB618C-ADB1-4D57-A6FC-3BB723A6978E}" type="presParOf" srcId="{45F62CBE-E584-4A52-91D1-359AE13E4C11}" destId="{8F419BA8-2D82-4D19-A847-C9A8E943A883}" srcOrd="4" destOrd="0" presId="urn:microsoft.com/office/officeart/2005/8/layout/hList2"/>
    <dgm:cxn modelId="{3480CBFE-2DE1-4F9B-A82B-9E04C488FE53}" type="presParOf" srcId="{8F419BA8-2D82-4D19-A847-C9A8E943A883}" destId="{BB36BB6D-76E6-4202-AF6C-76EE4C9CB6FA}" srcOrd="0" destOrd="0" presId="urn:microsoft.com/office/officeart/2005/8/layout/hList2"/>
    <dgm:cxn modelId="{0CE42A9E-0028-43F2-AB51-B8ED091FF18D}" type="presParOf" srcId="{8F419BA8-2D82-4D19-A847-C9A8E943A883}" destId="{39D106F4-3BFA-4A48-874B-8E8E11B49820}" srcOrd="1" destOrd="0" presId="urn:microsoft.com/office/officeart/2005/8/layout/hList2"/>
    <dgm:cxn modelId="{29A5D851-AB59-4301-9119-27ADFC6DB5A5}" type="presParOf" srcId="{8F419BA8-2D82-4D19-A847-C9A8E943A883}" destId="{E6E34068-D5E1-4B71-AA7C-3F5E9041938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1B215-3701-44FD-8178-8D40F63CEC6E}">
      <dsp:nvSpPr>
        <dsp:cNvPr id="0" name=""/>
        <dsp:cNvSpPr/>
      </dsp:nvSpPr>
      <dsp:spPr>
        <a:xfrm rot="16200000">
          <a:off x="-1061825" y="1759351"/>
          <a:ext cx="2642425" cy="40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0984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Doctor &amp; Nurse</a:t>
          </a:r>
        </a:p>
      </dsp:txBody>
      <dsp:txXfrm>
        <a:off x="-1061825" y="1759351"/>
        <a:ext cx="2642425" cy="409305"/>
      </dsp:txXfrm>
    </dsp:sp>
    <dsp:sp modelId="{C5B9F6F2-2D59-4F09-89E5-75FDA523C2EB}">
      <dsp:nvSpPr>
        <dsp:cNvPr id="0" name=""/>
        <dsp:cNvSpPr/>
      </dsp:nvSpPr>
      <dsp:spPr>
        <a:xfrm>
          <a:off x="464039" y="642791"/>
          <a:ext cx="2038773" cy="264242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360984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Prescribes medication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Helps with medical decisions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Coordinates with other doctors</a:t>
          </a:r>
        </a:p>
      </dsp:txBody>
      <dsp:txXfrm>
        <a:off x="464039" y="642791"/>
        <a:ext cx="2038773" cy="2642425"/>
      </dsp:txXfrm>
    </dsp:sp>
    <dsp:sp modelId="{3CB5C90A-FFC9-47DB-BD8B-598CB60B4A2C}">
      <dsp:nvSpPr>
        <dsp:cNvPr id="0" name=""/>
        <dsp:cNvSpPr/>
      </dsp:nvSpPr>
      <dsp:spPr>
        <a:xfrm>
          <a:off x="54734" y="102508"/>
          <a:ext cx="818610" cy="8186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389775C-A70A-40D2-83BE-A95288DC86EF}">
      <dsp:nvSpPr>
        <dsp:cNvPr id="0" name=""/>
        <dsp:cNvSpPr/>
      </dsp:nvSpPr>
      <dsp:spPr>
        <a:xfrm rot="16200000">
          <a:off x="1928188" y="1759351"/>
          <a:ext cx="2642425" cy="40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0984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Social Worker</a:t>
          </a:r>
        </a:p>
      </dsp:txBody>
      <dsp:txXfrm>
        <a:off x="1928188" y="1759351"/>
        <a:ext cx="2642425" cy="409305"/>
      </dsp:txXfrm>
    </dsp:sp>
    <dsp:sp modelId="{C3EA9A15-B546-4F2A-8006-A18C5747EAAE}">
      <dsp:nvSpPr>
        <dsp:cNvPr id="0" name=""/>
        <dsp:cNvSpPr/>
      </dsp:nvSpPr>
      <dsp:spPr>
        <a:xfrm>
          <a:off x="3454053" y="642791"/>
          <a:ext cx="2038773" cy="2642425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63576" tIns="360984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Emotional Support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Caregiver support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Medical equipment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Financial concerns</a:t>
          </a:r>
        </a:p>
      </dsp:txBody>
      <dsp:txXfrm>
        <a:off x="3454053" y="642791"/>
        <a:ext cx="2038773" cy="2642425"/>
      </dsp:txXfrm>
    </dsp:sp>
    <dsp:sp modelId="{29694AF8-9A8C-4BBC-8CEA-326708D5A722}">
      <dsp:nvSpPr>
        <dsp:cNvPr id="0" name=""/>
        <dsp:cNvSpPr/>
      </dsp:nvSpPr>
      <dsp:spPr>
        <a:xfrm>
          <a:off x="3044748" y="102508"/>
          <a:ext cx="818610" cy="8186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E34068-D5E1-4B71-AA7C-3F5E90419381}">
      <dsp:nvSpPr>
        <dsp:cNvPr id="0" name=""/>
        <dsp:cNvSpPr/>
      </dsp:nvSpPr>
      <dsp:spPr>
        <a:xfrm rot="16200000">
          <a:off x="4918202" y="1759351"/>
          <a:ext cx="2642425" cy="40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60984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Chaplain</a:t>
          </a:r>
        </a:p>
      </dsp:txBody>
      <dsp:txXfrm>
        <a:off x="4918202" y="1759351"/>
        <a:ext cx="2642425" cy="409305"/>
      </dsp:txXfrm>
    </dsp:sp>
    <dsp:sp modelId="{39D106F4-3BFA-4A48-874B-8E8E11B49820}">
      <dsp:nvSpPr>
        <dsp:cNvPr id="0" name=""/>
        <dsp:cNvSpPr/>
      </dsp:nvSpPr>
      <dsp:spPr>
        <a:xfrm>
          <a:off x="6444067" y="642791"/>
          <a:ext cx="2038773" cy="2642425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63576" tIns="360984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Spiritual support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Existential distress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Prayers and blessings</a:t>
          </a:r>
        </a:p>
      </dsp:txBody>
      <dsp:txXfrm>
        <a:off x="6444067" y="642791"/>
        <a:ext cx="2038773" cy="2642425"/>
      </dsp:txXfrm>
    </dsp:sp>
    <dsp:sp modelId="{BB36BB6D-76E6-4202-AF6C-76EE4C9CB6FA}">
      <dsp:nvSpPr>
        <dsp:cNvPr id="0" name=""/>
        <dsp:cNvSpPr/>
      </dsp:nvSpPr>
      <dsp:spPr>
        <a:xfrm>
          <a:off x="6034762" y="102508"/>
          <a:ext cx="818610" cy="8186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4EB798-F330-409A-9668-B62522CEFD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020D9A-5AB4-4755-BF15-B7D1AB6DE9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4963" y="0"/>
            <a:ext cx="3168650" cy="481013"/>
          </a:xfrm>
          <a:prstGeom prst="rect">
            <a:avLst/>
          </a:prstGeom>
        </p:spPr>
        <p:txBody>
          <a:bodyPr vert="horz" wrap="square" lIns="95207" tIns="47604" rIns="95207" bIns="476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9BFD24-96F4-4278-B935-06FFD2FCFC34}" type="datetimeFigureOut">
              <a:rPr lang="en-US" altLang="en-US"/>
              <a:pPr>
                <a:defRPr/>
              </a:pPr>
              <a:t>10/23/2020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6A68BD-7A36-4F4E-BE2B-5DFEFB6C77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07" tIns="47604" rIns="95207" bIns="4760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72F1EDB-21D3-4D6F-83A3-BE96BCB7A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21175"/>
          </a:xfrm>
          <a:prstGeom prst="rect">
            <a:avLst/>
          </a:prstGeom>
        </p:spPr>
        <p:txBody>
          <a:bodyPr vert="horz" lIns="95207" tIns="47604" rIns="95207" bIns="4760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18D06-CFFA-4544-859E-879C64D18D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1696-7D68-4F3B-BA8C-A1414E35C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4963" y="9118600"/>
            <a:ext cx="3168650" cy="481013"/>
          </a:xfrm>
          <a:prstGeom prst="rect">
            <a:avLst/>
          </a:prstGeom>
        </p:spPr>
        <p:txBody>
          <a:bodyPr vert="horz" wrap="square" lIns="95207" tIns="47604" rIns="95207" bIns="476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23E9246-A174-471F-BDFB-468EEBDA26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CF159B49-64C7-4B3B-8652-67D3CDA0E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A0850FDA-187F-4841-9F3D-E8659F5B5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6BCE4F19-A38C-461A-9F7A-852164D36A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C42BA34-E529-458B-B3AF-952F4D1FF249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719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063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939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393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965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35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CF159B49-64C7-4B3B-8652-67D3CDA0E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A0850FDA-187F-4841-9F3D-E8659F5B5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6BCE4F19-A38C-461A-9F7A-852164D36A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C42BA34-E529-458B-B3AF-952F4D1FF249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92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7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34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29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90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958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81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65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9246-A174-471F-BDFB-468EEBDA26BA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76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D18A05-355D-456A-A5F5-8FD5E3A54195}"/>
              </a:ext>
            </a:extLst>
          </p:cNvPr>
          <p:cNvSpPr/>
          <p:nvPr userDrawn="1"/>
        </p:nvSpPr>
        <p:spPr bwMode="ltGray">
          <a:xfrm>
            <a:off x="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32BBE-6700-4587-A0D4-09A60E494114}"/>
              </a:ext>
            </a:extLst>
          </p:cNvPr>
          <p:cNvSpPr/>
          <p:nvPr userDrawn="1"/>
        </p:nvSpPr>
        <p:spPr bwMode="ltGray">
          <a:xfrm>
            <a:off x="3233738" y="0"/>
            <a:ext cx="5910262" cy="51435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A6001324-4D91-4625-97E1-3ABE090B74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20850" r="14339" b="20938"/>
          <a:stretch>
            <a:fillRect/>
          </a:stretch>
        </p:blipFill>
        <p:spPr bwMode="auto">
          <a:xfrm>
            <a:off x="356278" y="2333867"/>
            <a:ext cx="23955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1AF74750-84AC-4709-A9F3-8647BA55DC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4660900"/>
            <a:ext cx="134778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F47E18F-CE9C-4960-A31A-676A23420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633913"/>
            <a:ext cx="36496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29000" y="2109442"/>
            <a:ext cx="5461000" cy="590931"/>
          </a:xfrm>
        </p:spPr>
        <p:txBody>
          <a:bodyPr anchor="ctr"/>
          <a:lstStyle>
            <a:lvl1pPr algn="l">
              <a:lnSpc>
                <a:spcPct val="90000"/>
              </a:lnSpc>
              <a:defRPr sz="3600" b="0" i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Helvetica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29000" y="3046245"/>
            <a:ext cx="5105400" cy="430887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i="0">
                <a:solidFill>
                  <a:srgbClr val="FFFFFF"/>
                </a:solidFill>
                <a:effectLst/>
                <a:latin typeface="+mn-l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5958" y="1488995"/>
            <a:ext cx="2997084" cy="53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1761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3B0A1A-283D-4E6A-A7BE-009C85311514}"/>
              </a:ext>
            </a:extLst>
          </p:cNvPr>
          <p:cNvSpPr/>
          <p:nvPr userDrawn="1"/>
        </p:nvSpPr>
        <p:spPr bwMode="ltGray">
          <a:xfrm>
            <a:off x="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B8AB5-B4D8-4353-A661-48BE9D2124B8}"/>
              </a:ext>
            </a:extLst>
          </p:cNvPr>
          <p:cNvSpPr/>
          <p:nvPr userDrawn="1"/>
        </p:nvSpPr>
        <p:spPr bwMode="ltGray">
          <a:xfrm>
            <a:off x="3233738" y="0"/>
            <a:ext cx="5910262" cy="51435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D6CD8EA-B736-4BD3-8018-319205F20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20850" r="14339" b="20938"/>
          <a:stretch>
            <a:fillRect/>
          </a:stretch>
        </p:blipFill>
        <p:spPr bwMode="auto">
          <a:xfrm>
            <a:off x="419100" y="1768475"/>
            <a:ext cx="23955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919C7B2-1F86-456D-8F88-89D2422E75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4660900"/>
            <a:ext cx="134778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1AE9DA90-0F3D-4E98-98B5-F9D8A197D5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633913"/>
            <a:ext cx="36496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29000" y="2109442"/>
            <a:ext cx="5461000" cy="590931"/>
          </a:xfrm>
        </p:spPr>
        <p:txBody>
          <a:bodyPr anchor="ctr"/>
          <a:lstStyle>
            <a:lvl1pPr algn="l">
              <a:lnSpc>
                <a:spcPct val="90000"/>
              </a:lnSpc>
              <a:defRPr sz="3600" b="0" i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29000" y="3046245"/>
            <a:ext cx="5105400" cy="430887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i="0">
                <a:solidFill>
                  <a:srgbClr val="FFFFFF"/>
                </a:solidFill>
                <a:effectLst/>
                <a:latin typeface="+mn-l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647248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B713CB-16D5-4F8D-91B8-B5A1CB7C68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81831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799" y="1105434"/>
            <a:ext cx="8537879" cy="3386859"/>
          </a:xfrm>
        </p:spPr>
        <p:txBody>
          <a:bodyPr/>
          <a:lstStyle>
            <a:lvl1pPr>
              <a:defRPr b="0" i="0">
                <a:latin typeface="+mn-lt"/>
                <a:cs typeface="Helvetica Light"/>
              </a:defRPr>
            </a:lvl1pPr>
            <a:lvl2pPr>
              <a:lnSpc>
                <a:spcPct val="100000"/>
              </a:lnSpc>
              <a:defRPr b="0" i="0">
                <a:latin typeface="+mn-lt"/>
                <a:cs typeface="Helvetica Light"/>
              </a:defRPr>
            </a:lvl2pPr>
            <a:lvl3pPr>
              <a:lnSpc>
                <a:spcPct val="100000"/>
              </a:lnSpc>
              <a:defRPr sz="1800" b="0" i="0">
                <a:latin typeface="+mn-lt"/>
                <a:cs typeface="Helvetica Light"/>
              </a:defRPr>
            </a:lvl3pPr>
            <a:lvl4pPr marL="1082675" indent="-223838">
              <a:lnSpc>
                <a:spcPct val="100000"/>
              </a:lnSpc>
              <a:buFont typeface="Wingdings" charset="2"/>
              <a:buChar char="§"/>
              <a:defRPr sz="1600" b="0" i="0">
                <a:latin typeface="+mn-lt"/>
                <a:cs typeface="Helvetica Light"/>
              </a:defRPr>
            </a:lvl4pPr>
            <a:lvl5pPr marL="1370013" indent="-223838">
              <a:lnSpc>
                <a:spcPct val="100000"/>
              </a:lnSpc>
              <a:buFont typeface="Arial"/>
              <a:buChar char="•"/>
              <a:defRPr sz="1600" b="0" i="0">
                <a:latin typeface="+mn-lt"/>
                <a:cs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F15CF19E-A737-4336-8BBA-B2D14D14F9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D967907C-569F-40D7-B675-855E5DBF3A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08DEA14A-2A85-4566-AF7A-0D84AC344F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208618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105434"/>
            <a:ext cx="4152803" cy="3386859"/>
          </a:xfrm>
        </p:spPr>
        <p:txBody>
          <a:bodyPr/>
          <a:lstStyle>
            <a:lvl1pPr>
              <a:defRPr b="0" i="0">
                <a:latin typeface="+mn-lt"/>
                <a:cs typeface="Helvetica Light"/>
              </a:defRPr>
            </a:lvl1pPr>
            <a:lvl2pPr>
              <a:lnSpc>
                <a:spcPct val="100000"/>
              </a:lnSpc>
              <a:defRPr b="0" i="0">
                <a:latin typeface="+mn-lt"/>
                <a:cs typeface="Helvetica Light"/>
              </a:defRPr>
            </a:lvl2pPr>
            <a:lvl3pPr>
              <a:lnSpc>
                <a:spcPct val="100000"/>
              </a:lnSpc>
              <a:defRPr sz="1800" b="0" i="0">
                <a:latin typeface="+mn-lt"/>
                <a:cs typeface="Helvetica Light"/>
              </a:defRPr>
            </a:lvl3pPr>
            <a:lvl4pPr marL="1082675" indent="-223838">
              <a:lnSpc>
                <a:spcPct val="100000"/>
              </a:lnSpc>
              <a:buFont typeface="Wingdings" charset="2"/>
              <a:buChar char="§"/>
              <a:defRPr sz="1600" b="0" i="0">
                <a:latin typeface="+mn-lt"/>
                <a:cs typeface="Helvetica Light"/>
              </a:defRPr>
            </a:lvl4pPr>
            <a:lvl5pPr marL="1370013" indent="-223838">
              <a:lnSpc>
                <a:spcPct val="100000"/>
              </a:lnSpc>
              <a:buFont typeface="Arial"/>
              <a:buChar char="•"/>
              <a:defRPr sz="1600" b="0" i="0">
                <a:latin typeface="+mn-lt"/>
                <a:cs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641649" y="1103159"/>
            <a:ext cx="4152803" cy="3386859"/>
          </a:xfrm>
        </p:spPr>
        <p:txBody>
          <a:bodyPr/>
          <a:lstStyle>
            <a:lvl1pPr>
              <a:defRPr b="0" i="0">
                <a:latin typeface="+mn-lt"/>
                <a:cs typeface="Helvetica Light"/>
              </a:defRPr>
            </a:lvl1pPr>
            <a:lvl2pPr>
              <a:lnSpc>
                <a:spcPct val="100000"/>
              </a:lnSpc>
              <a:defRPr b="0" i="0">
                <a:latin typeface="+mn-lt"/>
                <a:cs typeface="Helvetica Light"/>
              </a:defRPr>
            </a:lvl2pPr>
            <a:lvl3pPr>
              <a:lnSpc>
                <a:spcPct val="100000"/>
              </a:lnSpc>
              <a:defRPr sz="1800" b="0" i="0">
                <a:latin typeface="+mn-lt"/>
                <a:cs typeface="Helvetica Light"/>
              </a:defRPr>
            </a:lvl3pPr>
            <a:lvl4pPr marL="1082675" indent="-223838">
              <a:lnSpc>
                <a:spcPct val="100000"/>
              </a:lnSpc>
              <a:buFont typeface="Wingdings" charset="2"/>
              <a:buChar char="§"/>
              <a:defRPr sz="1600" b="0" i="0">
                <a:latin typeface="+mn-lt"/>
                <a:cs typeface="Helvetica Light"/>
              </a:defRPr>
            </a:lvl4pPr>
            <a:lvl5pPr marL="1370013" indent="-223838">
              <a:lnSpc>
                <a:spcPct val="100000"/>
              </a:lnSpc>
              <a:buFont typeface="Arial"/>
              <a:buChar char="•"/>
              <a:defRPr sz="1600" b="0" i="0">
                <a:latin typeface="+mn-lt"/>
                <a:cs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86E71E-C0E0-49BE-89C5-71E4C3842F0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080B6BE7-4138-4427-A9E7-F06789CFF0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5232F85-13E0-4D7B-A4C8-532B4BC6C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984478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7251E691-5E15-44D6-959A-28FE392A6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6">
            <a:extLst>
              <a:ext uri="{FF2B5EF4-FFF2-40B4-BE49-F238E27FC236}">
                <a16:creationId xmlns:a16="http://schemas.microsoft.com/office/drawing/2014/main" id="{DE8DE0FF-EC99-420E-9E0E-484C87637F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8A1907-5566-43E1-B983-CA7BF60F06E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398" y="4615842"/>
            <a:ext cx="2298231" cy="4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53664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8E8FF17D-6ECF-4807-8EC0-99AE25A84F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16">
            <a:extLst>
              <a:ext uri="{FF2B5EF4-FFF2-40B4-BE49-F238E27FC236}">
                <a16:creationId xmlns:a16="http://schemas.microsoft.com/office/drawing/2014/main" id="{6F4B55F0-A9C8-4477-965E-01C8B406F3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2965EE-0865-45DB-A380-05A89F7D4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799818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7198" y="1"/>
            <a:ext cx="9076802" cy="3910538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9573" y="3686472"/>
            <a:ext cx="9076802" cy="726153"/>
          </a:xfrm>
          <a:solidFill>
            <a:srgbClr val="1C1C1C"/>
          </a:solidFill>
          <a:ln>
            <a:noFill/>
          </a:ln>
          <a:sp3d/>
        </p:spPr>
        <p:txBody>
          <a:bodyPr lIns="182880" rIns="182880" anchor="ctr"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338137" indent="0">
              <a:buNone/>
              <a:defRPr>
                <a:solidFill>
                  <a:schemeClr val="bg1"/>
                </a:solidFill>
              </a:defRPr>
            </a:lvl2pPr>
            <a:lvl3pPr marL="5715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20FABBC8-BEEE-4ECC-B4D6-E63CEB0C23C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65CE4125-5EB2-433E-A31B-DCFDC270A0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2237270-3A0D-4F2C-9369-4CDC2762E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6370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3" y="329185"/>
            <a:ext cx="8089901" cy="535531"/>
          </a:xfrm>
        </p:spPr>
        <p:txBody>
          <a:bodyPr rtlCol="0" anchor="t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1172814"/>
            <a:ext cx="8325548" cy="3008627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E8FBF30-3729-4BFC-9481-EC0B6782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4125" y="4838700"/>
            <a:ext cx="927100" cy="11747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07270E-2CBC-475F-AF20-7ED31DABC90D}" type="datetime1">
              <a:rPr lang="en-US"/>
              <a:pPr>
                <a:defRPr/>
              </a:pPr>
              <a:t>10/23/2020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B1A602C-A7D5-4612-89B9-6350700B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63" y="4852988"/>
            <a:ext cx="4311650" cy="103187"/>
          </a:xfrm>
        </p:spPr>
        <p:txBody>
          <a:bodyPr wrap="square" lIns="0" tIns="0" rIns="0" bIns="0" anchor="b" anchorCtr="0"/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B8C8CA8-D059-4CCB-893D-76339D6F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5" y="4840288"/>
            <a:ext cx="246063" cy="115887"/>
          </a:xfrm>
        </p:spPr>
        <p:txBody>
          <a:bodyPr lIns="0" tIns="0" rIns="0" bIns="0" anchor="b"/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BF1791-4A05-455C-801E-00D9A06B5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7702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46879"/>
            <a:ext cx="7226400" cy="9787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105434"/>
            <a:ext cx="4152803" cy="338685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b="0" i="0">
                <a:latin typeface="+mn-lt"/>
                <a:cs typeface="Helvetica Light"/>
              </a:defRPr>
            </a:lvl1pPr>
            <a:lvl2pPr>
              <a:lnSpc>
                <a:spcPct val="100000"/>
              </a:lnSpc>
              <a:defRPr b="0" i="0">
                <a:latin typeface="+mn-lt"/>
                <a:cs typeface="Helvetica Light"/>
              </a:defRPr>
            </a:lvl2pPr>
            <a:lvl3pPr>
              <a:lnSpc>
                <a:spcPct val="100000"/>
              </a:lnSpc>
              <a:defRPr sz="1800" b="0" i="0">
                <a:latin typeface="+mn-lt"/>
                <a:cs typeface="Helvetica Light"/>
              </a:defRPr>
            </a:lvl3pPr>
            <a:lvl4pPr marL="1082675" indent="-223838">
              <a:lnSpc>
                <a:spcPct val="100000"/>
              </a:lnSpc>
              <a:buFont typeface="Wingdings" charset="2"/>
              <a:buChar char="§"/>
              <a:defRPr sz="1600" b="0" i="0">
                <a:latin typeface="+mn-lt"/>
                <a:cs typeface="Helvetica Light"/>
              </a:defRPr>
            </a:lvl4pPr>
            <a:lvl5pPr marL="1370013" indent="-223838">
              <a:lnSpc>
                <a:spcPct val="100000"/>
              </a:lnSpc>
              <a:buFont typeface="Arial"/>
              <a:buChar char="•"/>
              <a:defRPr sz="1600" b="0" i="0">
                <a:latin typeface="+mn-lt"/>
                <a:cs typeface="Helvetica Light"/>
              </a:defRPr>
            </a:lvl5pPr>
          </a:lstStyle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D9024716-932E-4D9A-94DF-E1AF744A2A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C9043693-43BA-4F25-A891-26EA90EC5B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B74FEE7-73D4-49B6-B1C8-9E794410CD7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3F10475-95D3-4E7D-926C-D9184A033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6204" y="1049670"/>
            <a:ext cx="3427784" cy="34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75217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FE35A4C-157E-4796-B094-2DCB14033F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288925"/>
            <a:ext cx="6400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60A0F82-588F-4F17-BB72-B0F2189713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130300"/>
            <a:ext cx="85344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D239C-8982-4160-96AB-352332DFCE82}"/>
              </a:ext>
            </a:extLst>
          </p:cNvPr>
          <p:cNvSpPr/>
          <p:nvPr userDrawn="1"/>
        </p:nvSpPr>
        <p:spPr bwMode="ltGray">
          <a:xfrm>
            <a:off x="0" y="0"/>
            <a:ext cx="74613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8540A2-8275-46DF-9481-9F918891D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1011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010A47F-27FD-474E-A895-B965126CF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0" y="4732338"/>
            <a:ext cx="7032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Helvetica Light" charset="0"/>
              </a:defRPr>
            </a:lvl1pPr>
          </a:lstStyle>
          <a:p>
            <a:fld id="{0EB713CB-16D5-4F8D-91B8-B5A1CB7C68B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2">
            <a:extLst>
              <a:ext uri="{FF2B5EF4-FFF2-40B4-BE49-F238E27FC236}">
                <a16:creationId xmlns:a16="http://schemas.microsoft.com/office/drawing/2014/main" id="{8A6B63E8-4283-4928-B513-0B606EFC2E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4633913"/>
            <a:ext cx="20494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7" r:id="rId2"/>
    <p:sldLayoutId id="2147484547" r:id="rId3"/>
    <p:sldLayoutId id="2147484548" r:id="rId4"/>
    <p:sldLayoutId id="2147484549" r:id="rId5"/>
    <p:sldLayoutId id="2147484550" r:id="rId6"/>
    <p:sldLayoutId id="2147484551" r:id="rId7"/>
    <p:sldLayoutId id="2147484553" r:id="rId8"/>
    <p:sldLayoutId id="2147484554" r:id="rId9"/>
    <p:sldLayoutId id="2147484555" r:id="rId10"/>
  </p:sldLayoutIdLst>
  <p:transition>
    <p:wipe dir="r"/>
  </p:transition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accent2"/>
          </a:solidFill>
          <a:latin typeface="+mj-lt"/>
          <a:ea typeface="MS PGothic" panose="020B0600070205080204" pitchFamily="34" charset="-128"/>
          <a:cs typeface="Helvetica Light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rimson" panose="02000503000000000000" pitchFamily="50" charset="0"/>
          <a:ea typeface="MS PGothic" panose="020B0600070205080204" pitchFamily="34" charset="-128"/>
          <a:cs typeface="Helvetica Light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rimson" panose="02000503000000000000" pitchFamily="50" charset="0"/>
          <a:ea typeface="MS PGothic" panose="020B0600070205080204" pitchFamily="34" charset="-128"/>
          <a:cs typeface="Helvetica Light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rimson" panose="02000503000000000000" pitchFamily="50" charset="0"/>
          <a:ea typeface="MS PGothic" panose="020B0600070205080204" pitchFamily="34" charset="-128"/>
          <a:cs typeface="Helvetica Light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rimson" panose="02000503000000000000" pitchFamily="50" charset="0"/>
          <a:ea typeface="MS PGothic" panose="020B0600070205080204" pitchFamily="34" charset="-128"/>
          <a:cs typeface="Helvetica Light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 Light" charset="0"/>
          <a:ea typeface="ＭＳ Ｐゴシック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 Light" charset="0"/>
          <a:ea typeface="ＭＳ Ｐゴシック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 Light" charset="0"/>
          <a:ea typeface="ＭＳ Ｐゴシック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 Light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lnSpc>
          <a:spcPct val="90000"/>
        </a:lnSpc>
        <a:spcBef>
          <a:spcPts val="400"/>
        </a:spcBef>
        <a:spcAft>
          <a:spcPts val="400"/>
        </a:spcAft>
        <a:buSzPct val="110000"/>
        <a:buFont typeface="Wingdings" panose="05000000000000000000" pitchFamily="2" charset="2"/>
        <a:buChar char="§"/>
        <a:defRPr sz="2000" kern="1200">
          <a:solidFill>
            <a:srgbClr val="262626"/>
          </a:solidFill>
          <a:latin typeface="+mn-lt"/>
          <a:ea typeface="MS PGothic" panose="020B0600070205080204" pitchFamily="34" charset="-128"/>
          <a:cs typeface="Helvetica Light"/>
        </a:defRPr>
      </a:lvl1pPr>
      <a:lvl2pPr marL="571500" indent="-233363" algn="l" defTabSz="457200" rtl="0" eaLnBrk="0" fontAlgn="base" hangingPunct="0">
        <a:lnSpc>
          <a:spcPct val="90000"/>
        </a:lnSpc>
        <a:spcBef>
          <a:spcPct val="0"/>
        </a:spcBef>
        <a:spcAft>
          <a:spcPts val="400"/>
        </a:spcAft>
        <a:buFont typeface="Arial" panose="020B0604020202020204" pitchFamily="34" charset="0"/>
        <a:buChar char="–"/>
        <a:defRPr kern="1200">
          <a:solidFill>
            <a:srgbClr val="262626"/>
          </a:solidFill>
          <a:latin typeface="+mn-lt"/>
          <a:ea typeface="MS PGothic" panose="020B0600070205080204" pitchFamily="34" charset="-128"/>
          <a:cs typeface="Helvetica Light"/>
        </a:defRPr>
      </a:lvl2pPr>
      <a:lvl3pPr marL="800100" indent="-228600" algn="l" defTabSz="454025" rtl="0" eaLnBrk="0" fontAlgn="base" hangingPunct="0">
        <a:lnSpc>
          <a:spcPct val="90000"/>
        </a:lnSpc>
        <a:spcBef>
          <a:spcPct val="0"/>
        </a:spcBef>
        <a:spcAft>
          <a:spcPts val="400"/>
        </a:spcAft>
        <a:buSzPct val="80000"/>
        <a:buFont typeface="Wingdings" panose="05000000000000000000" pitchFamily="2" charset="2"/>
        <a:buChar char="§"/>
        <a:defRPr kern="1200">
          <a:solidFill>
            <a:srgbClr val="262626"/>
          </a:solidFill>
          <a:latin typeface="+mn-lt"/>
          <a:ea typeface="MS PGothic" panose="020B0600070205080204" pitchFamily="34" charset="-128"/>
          <a:cs typeface="Helvetica Ligh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kham.org/" TargetMode="External"/><Relationship Id="rId2" Type="http://schemas.openxmlformats.org/officeDocument/2006/relationships/hyperlink" Target="http://www.med.stanford.edu/palliative-care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hyperlink" Target="mailto:Sukhaminfo@gmail.co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med.stanford.edu/palliative-care.html" TargetMode="External"/><Relationship Id="rId3" Type="http://schemas.openxmlformats.org/officeDocument/2006/relationships/hyperlink" Target="https://www.sukham.org/illness-palliative-hospice-care-end-of-life/" TargetMode="External"/><Relationship Id="rId7" Type="http://schemas.openxmlformats.org/officeDocument/2006/relationships/hyperlink" Target="https://getpalliativecare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heconversationproject.org/" TargetMode="External"/><Relationship Id="rId5" Type="http://schemas.openxmlformats.org/officeDocument/2006/relationships/hyperlink" Target="https://www.coursera.org/specializations/palliative-care-always" TargetMode="External"/><Relationship Id="rId4" Type="http://schemas.openxmlformats.org/officeDocument/2006/relationships/hyperlink" Target="https://www.coursera.org/specializat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E4FD6BB-C58B-4E77-8ADE-8FB4E719B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2746" y="152348"/>
            <a:ext cx="6027821" cy="5133713"/>
          </a:xfrm>
        </p:spPr>
        <p:txBody>
          <a:bodyPr/>
          <a:lstStyle/>
          <a:p>
            <a:r>
              <a:rPr lang="en-US" altLang="en-US" sz="2800" dirty="0">
                <a:latin typeface="+mn-lt"/>
                <a:ea typeface="MS PGothic"/>
                <a:cs typeface="Helvetica Light" charset="0"/>
              </a:rPr>
              <a:t>An Introduction to Palliative Care for the South Asian Community</a:t>
            </a:r>
            <a:br>
              <a:rPr lang="en-US" altLang="en-US" dirty="0">
                <a:cs typeface="Helvetica Light" charset="0"/>
              </a:rPr>
            </a:br>
            <a:br>
              <a:rPr lang="en-US" altLang="en-US" dirty="0">
                <a:cs typeface="Helvetica Light" charset="0"/>
              </a:rPr>
            </a:br>
            <a:r>
              <a:rPr lang="en-US" altLang="en-US" sz="2800" dirty="0">
                <a:latin typeface="+mn-lt"/>
                <a:ea typeface="MS PGothic"/>
                <a:cs typeface="Helvetica Light" charset="0"/>
              </a:rPr>
              <a:t>Dr. Kavitha Ramchandran</a:t>
            </a:r>
            <a:br>
              <a:rPr lang="en-US" altLang="en-US" sz="2800" dirty="0">
                <a:cs typeface="Helvetica Light" charset="0"/>
              </a:rPr>
            </a:br>
            <a:r>
              <a:rPr lang="en-US" altLang="en-US" sz="2400" dirty="0">
                <a:ea typeface="MS PGothic"/>
                <a:cs typeface="Helvetica Light" charset="0"/>
              </a:rPr>
              <a:t>Palliative Care Physician &amp; Thoracic Oncologist</a:t>
            </a:r>
            <a:br>
              <a:rPr lang="en-US" altLang="en-US" sz="2400" dirty="0">
                <a:ea typeface="MS PGothic"/>
                <a:cs typeface="Helvetica Light" charset="0"/>
              </a:rPr>
            </a:br>
            <a:r>
              <a:rPr lang="en-US" altLang="en-US" sz="2400" dirty="0">
                <a:ea typeface="MS PGothic"/>
                <a:cs typeface="Helvetica Light" charset="0"/>
              </a:rPr>
              <a:t>Clinical Associate Prof. of Medicine</a:t>
            </a:r>
            <a:br>
              <a:rPr lang="en-US" altLang="en-US" sz="2400" dirty="0">
                <a:cs typeface="Helvetica Light" charset="0"/>
              </a:rPr>
            </a:br>
            <a:r>
              <a:rPr lang="en-US" altLang="en-US" sz="2400" dirty="0">
                <a:ea typeface="MS PGothic"/>
                <a:cs typeface="Helvetica Light" charset="0"/>
              </a:rPr>
              <a:t>Stanford School of Medicine </a:t>
            </a:r>
            <a:br>
              <a:rPr lang="en-US" altLang="en-US" sz="2400" dirty="0">
                <a:cs typeface="Helvetica Light" charset="0"/>
              </a:rPr>
            </a:br>
            <a:br>
              <a:rPr lang="en-US" altLang="en-US" sz="2400" dirty="0">
                <a:cs typeface="Helvetica Light" charset="0"/>
              </a:rPr>
            </a:br>
            <a:r>
              <a:rPr lang="en-US" altLang="en-US" sz="2800" dirty="0">
                <a:ea typeface="MS PGothic"/>
                <a:cs typeface="Helvetica Light" charset="0"/>
              </a:rPr>
              <a:t>Mukund Acharya, Ph.D.</a:t>
            </a:r>
            <a:br>
              <a:rPr lang="en-US" altLang="en-US" sz="2800" dirty="0">
                <a:cs typeface="Helvetica Light" charset="0"/>
              </a:rPr>
            </a:br>
            <a:r>
              <a:rPr lang="en-US" altLang="en-US" sz="2400" dirty="0">
                <a:ea typeface="MS PGothic"/>
                <a:cs typeface="Helvetica Light" charset="0"/>
              </a:rPr>
              <a:t>Co-Founder, Sukham</a:t>
            </a:r>
            <a:br>
              <a:rPr lang="en-US" altLang="en-US" sz="2400" dirty="0">
                <a:ea typeface="MS PGothic"/>
                <a:cs typeface="Helvetica Light" charset="0"/>
              </a:rPr>
            </a:br>
            <a:r>
              <a:rPr lang="en-US" altLang="en-US" sz="2200" dirty="0">
                <a:ea typeface="MS PGothic"/>
                <a:cs typeface="Helvetica Light" charset="0"/>
              </a:rPr>
              <a:t>Patient/Family Partner, Stanford Health Care</a:t>
            </a:r>
            <a:r>
              <a:rPr lang="en-US" altLang="en-US" sz="2400" dirty="0">
                <a:ea typeface="MS PGothic"/>
                <a:cs typeface="Helvetica Light" charset="0"/>
              </a:rPr>
              <a:t> </a:t>
            </a:r>
            <a:br>
              <a:rPr lang="en-US" altLang="en-US" sz="2800" dirty="0">
                <a:cs typeface="Helvetica Light" charset="0"/>
              </a:rPr>
            </a:br>
            <a:br>
              <a:rPr lang="en-US" altLang="en-US" sz="2400" dirty="0">
                <a:cs typeface="Helvetica Light" charset="0"/>
              </a:rPr>
            </a:br>
            <a:endParaRPr lang="en-US" altLang="en-US" sz="2400" dirty="0">
              <a:cs typeface="Helvetica Light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799" y="192088"/>
            <a:ext cx="8588375" cy="847572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Any Age, Any Stage and Can Be With Curative Treatment</a:t>
            </a:r>
          </a:p>
        </p:txBody>
      </p:sp>
      <p:sp>
        <p:nvSpPr>
          <p:cNvPr id="4" name="Content Placeholder 2">
            <a:extLst/>
          </p:cNvPr>
          <p:cNvSpPr txBox="1">
            <a:spLocks/>
          </p:cNvSpPr>
          <p:nvPr/>
        </p:nvSpPr>
        <p:spPr>
          <a:xfrm>
            <a:off x="304800" y="1169988"/>
            <a:ext cx="5682641" cy="3168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cs typeface="Helvetica Light" charset="0"/>
              </a:rPr>
              <a:t>Palliative Care is appropriate at </a:t>
            </a:r>
            <a:r>
              <a:rPr lang="en-US" altLang="en-US" b="1" dirty="0">
                <a:solidFill>
                  <a:schemeClr val="accent2"/>
                </a:solidFill>
                <a:cs typeface="Helvetica Light" charset="0"/>
              </a:rPr>
              <a:t>any age </a:t>
            </a:r>
            <a:r>
              <a:rPr lang="en-US" altLang="en-US" dirty="0">
                <a:cs typeface="Helvetica Light" charset="0"/>
              </a:rPr>
              <a:t>and can be provided </a:t>
            </a:r>
            <a:r>
              <a:rPr lang="en-US" altLang="en-US" b="1" dirty="0">
                <a:solidFill>
                  <a:schemeClr val="accent2"/>
                </a:solidFill>
                <a:cs typeface="Helvetica Light" charset="0"/>
              </a:rPr>
              <a:t>alongside curative treatment.</a:t>
            </a:r>
          </a:p>
          <a:p>
            <a:endParaRPr lang="en-US" altLang="en-US" b="1" dirty="0">
              <a:solidFill>
                <a:schemeClr val="accent2"/>
              </a:solidFill>
              <a:cs typeface="Helvetica Light" charset="0"/>
            </a:endParaRPr>
          </a:p>
          <a:p>
            <a:r>
              <a:rPr lang="en-US" altLang="en-US" dirty="0">
                <a:solidFill>
                  <a:schemeClr val="tx1"/>
                </a:solidFill>
                <a:cs typeface="Helvetica Light" charset="0"/>
              </a:rPr>
              <a:t>Examples of patients I see in clinic:</a:t>
            </a:r>
          </a:p>
          <a:p>
            <a:pPr lvl="1"/>
            <a:r>
              <a:rPr lang="en-US" altLang="en-US" b="1" dirty="0">
                <a:solidFill>
                  <a:schemeClr val="accent2"/>
                </a:solidFill>
                <a:cs typeface="Helvetica Light" charset="0"/>
              </a:rPr>
              <a:t>New diagnosis</a:t>
            </a:r>
          </a:p>
          <a:p>
            <a:pPr lvl="1"/>
            <a:r>
              <a:rPr lang="en-US" altLang="en-US" b="1" dirty="0">
                <a:solidFill>
                  <a:schemeClr val="accent2"/>
                </a:solidFill>
                <a:cs typeface="Helvetica Light" charset="0"/>
              </a:rPr>
              <a:t>Cured</a:t>
            </a:r>
            <a:r>
              <a:rPr lang="en-US" altLang="en-US" dirty="0">
                <a:solidFill>
                  <a:schemeClr val="tx1"/>
                </a:solidFill>
                <a:cs typeface="Helvetica Light" charset="0"/>
              </a:rPr>
              <a:t> but with ongoing symptoms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  <a:cs typeface="Helvetica Light" charset="0"/>
              </a:rPr>
              <a:t>Pursuing </a:t>
            </a:r>
            <a:r>
              <a:rPr lang="en-US" altLang="en-US" b="1" dirty="0">
                <a:solidFill>
                  <a:schemeClr val="accent2"/>
                </a:solidFill>
                <a:cs typeface="Helvetica Light" charset="0"/>
              </a:rPr>
              <a:t>curative treatment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  <a:cs typeface="Helvetica Light" charset="0"/>
              </a:rPr>
              <a:t>Pursuing treatment but </a:t>
            </a:r>
            <a:r>
              <a:rPr lang="en-US" altLang="en-US" b="1" dirty="0">
                <a:solidFill>
                  <a:schemeClr val="accent2"/>
                </a:solidFill>
                <a:cs typeface="Helvetica Light" charset="0"/>
              </a:rPr>
              <a:t>unable to cure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  <a:cs typeface="Helvetica Light" charset="0"/>
              </a:rPr>
              <a:t>Living with their illness and </a:t>
            </a:r>
            <a:r>
              <a:rPr lang="en-US" altLang="en-US" b="1" dirty="0">
                <a:solidFill>
                  <a:schemeClr val="accent2"/>
                </a:solidFill>
                <a:cs typeface="Helvetica Light" charset="0"/>
              </a:rPr>
              <a:t>no longer receiving treatment targeting their underlying illness</a:t>
            </a:r>
          </a:p>
        </p:txBody>
      </p:sp>
      <p:pic>
        <p:nvPicPr>
          <p:cNvPr id="5" name="Picture 2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1"/>
          <a:stretch>
            <a:fillRect/>
          </a:stretch>
        </p:blipFill>
        <p:spPr bwMode="auto">
          <a:xfrm>
            <a:off x="6840538" y="1323975"/>
            <a:ext cx="205263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819151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93688"/>
            <a:ext cx="8351838" cy="534987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If it Were a Pill, it Would be Worth Millions</a:t>
            </a:r>
          </a:p>
        </p:txBody>
      </p:sp>
      <p:pic>
        <p:nvPicPr>
          <p:cNvPr id="4" name="Content Placeholder 3">
            <a:extLst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t="2798" r="34126" b="6377"/>
          <a:stretch>
            <a:fillRect/>
          </a:stretch>
        </p:blipFill>
        <p:spPr bwMode="auto">
          <a:xfrm>
            <a:off x="423863" y="1060450"/>
            <a:ext cx="4386132" cy="343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/>
          </p:cNvPr>
          <p:cNvSpPr txBox="1">
            <a:spLocks/>
          </p:cNvSpPr>
          <p:nvPr/>
        </p:nvSpPr>
        <p:spPr>
          <a:xfrm>
            <a:off x="4991100" y="1333500"/>
            <a:ext cx="3937000" cy="20494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Helvetica Ligh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Helvetica Ligh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Helvetica Ligh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latin typeface="+mn-lt"/>
              </a:rPr>
              <a:t>Median Estimates of Survival:	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11.6 months early PC group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8.9 months in standard group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8865761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88925"/>
            <a:ext cx="8489950" cy="542925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Palliative Care Has Many Benefits</a:t>
            </a:r>
          </a:p>
        </p:txBody>
      </p:sp>
      <p:sp>
        <p:nvSpPr>
          <p:cNvPr id="4" name="Content Placeholder 2">
            <a:extLst/>
          </p:cNvPr>
          <p:cNvSpPr txBox="1">
            <a:spLocks/>
          </p:cNvSpPr>
          <p:nvPr/>
        </p:nvSpPr>
        <p:spPr>
          <a:xfrm>
            <a:off x="304800" y="1104900"/>
            <a:ext cx="4152900" cy="33877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dirty="0">
                <a:cs typeface="Helvetica Light" charset="0"/>
              </a:rPr>
              <a:t>Improved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400" dirty="0">
                <a:cs typeface="Helvetica Light" charset="0"/>
              </a:rPr>
              <a:t>Quality of life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400" dirty="0">
                <a:cs typeface="Helvetica Light" charset="0"/>
              </a:rPr>
              <a:t>Symptom control (i.e. pain, shortness of breath)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400" dirty="0">
                <a:cs typeface="Helvetica Light" charset="0"/>
              </a:rPr>
              <a:t>Spiritual wellbeing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400" dirty="0">
                <a:cs typeface="Helvetica Light" charset="0"/>
              </a:rPr>
              <a:t>Psychological symptoms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400" dirty="0">
                <a:cs typeface="Helvetica Light" charset="0"/>
              </a:rPr>
              <a:t>Satisfaction with care</a:t>
            </a:r>
          </a:p>
        </p:txBody>
      </p:sp>
      <p:sp>
        <p:nvSpPr>
          <p:cNvPr id="5" name="Content Placeholder 3">
            <a:extLst/>
          </p:cNvPr>
          <p:cNvSpPr txBox="1">
            <a:spLocks/>
          </p:cNvSpPr>
          <p:nvPr/>
        </p:nvSpPr>
        <p:spPr>
          <a:xfrm>
            <a:off x="4641850" y="1103313"/>
            <a:ext cx="4152900" cy="14684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cs typeface="Helvetica Light" charset="0"/>
              </a:rPr>
              <a:t>Fewer hospitalizations</a:t>
            </a:r>
          </a:p>
          <a:p>
            <a:r>
              <a:rPr lang="en-US" altLang="en-US" sz="2400">
                <a:cs typeface="Helvetica Light" charset="0"/>
              </a:rPr>
              <a:t>Fewer hospital days</a:t>
            </a:r>
          </a:p>
          <a:p>
            <a:r>
              <a:rPr lang="en-US" altLang="en-US" sz="2400">
                <a:cs typeface="Helvetica Light" charset="0"/>
              </a:rPr>
              <a:t>Less burden on caregivers</a:t>
            </a:r>
            <a:endParaRPr lang="en-US" altLang="en-US" sz="2400" dirty="0">
              <a:cs typeface="Helvetica Light" charset="0"/>
            </a:endParaRPr>
          </a:p>
        </p:txBody>
      </p:sp>
      <p:pic>
        <p:nvPicPr>
          <p:cNvPr id="6" name="Picture 4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2571750"/>
            <a:ext cx="2795588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666777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88925"/>
            <a:ext cx="6400800" cy="542925"/>
          </a:xfrm>
        </p:spPr>
        <p:txBody>
          <a:bodyPr anchor="t"/>
          <a:lstStyle/>
          <a:p>
            <a:r>
              <a:rPr lang="en-US" altLang="en-US" dirty="0">
                <a:cs typeface="Helvetica Light" charset="0"/>
              </a:rPr>
              <a:t>What it Looks Like in Real Life</a:t>
            </a:r>
          </a:p>
        </p:txBody>
      </p:sp>
      <p:pic>
        <p:nvPicPr>
          <p:cNvPr id="4" name="Content Placeholder 6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87425"/>
            <a:ext cx="3322638" cy="3530600"/>
          </a:xfrm>
          <a:prstGeom prst="rect">
            <a:avLst/>
          </a:prstGeom>
        </p:spPr>
      </p:pic>
      <p:pic>
        <p:nvPicPr>
          <p:cNvPr id="5" name="Picture 3">
            <a:extLst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4875"/>
            <a:ext cx="3508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627188"/>
            <a:ext cx="50546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/>
          </p:cNvPr>
          <p:cNvSpPr txBox="1">
            <a:spLocks noChangeArrowheads="1"/>
          </p:cNvSpPr>
          <p:nvPr/>
        </p:nvSpPr>
        <p:spPr bwMode="auto">
          <a:xfrm>
            <a:off x="3913188" y="2046288"/>
            <a:ext cx="521811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</a:rPr>
              <a:t>“Our doctor listened to everything: the pain, the catheter, the vomiting, the tiredness.”</a:t>
            </a:r>
          </a:p>
        </p:txBody>
      </p:sp>
      <p:sp>
        <p:nvSpPr>
          <p:cNvPr id="9" name="TextBox 8">
            <a:extLst/>
          </p:cNvPr>
          <p:cNvSpPr txBox="1">
            <a:spLocks noChangeArrowheads="1"/>
          </p:cNvSpPr>
          <p:nvPr/>
        </p:nvSpPr>
        <p:spPr bwMode="auto">
          <a:xfrm>
            <a:off x="4052888" y="3262313"/>
            <a:ext cx="49625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mr-IN" altLang="en-US" b="1" dirty="0">
                <a:solidFill>
                  <a:schemeClr val="accent2"/>
                </a:solidFill>
              </a:rPr>
              <a:t>…</a:t>
            </a:r>
            <a:r>
              <a:rPr lang="en-US" altLang="en-US" b="1" dirty="0">
                <a:solidFill>
                  <a:schemeClr val="accent2"/>
                </a:solidFill>
              </a:rPr>
              <a:t>but her son now wishes the family had agreed to palliative care earlier</a:t>
            </a:r>
            <a:r>
              <a:rPr lang="mr-IN" altLang="en-US" b="1" dirty="0">
                <a:solidFill>
                  <a:schemeClr val="accent2"/>
                </a:solidFill>
              </a:rPr>
              <a:t>…</a:t>
            </a:r>
            <a:endParaRPr lang="en-US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387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/>
          </p:cNvPr>
          <p:cNvSpPr/>
          <p:nvPr/>
        </p:nvSpPr>
        <p:spPr>
          <a:xfrm>
            <a:off x="622300" y="122238"/>
            <a:ext cx="7997825" cy="470535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latin typeface="Helvetica Light"/>
              </a:rPr>
              <a:t>Palliative Care</a:t>
            </a:r>
          </a:p>
        </p:txBody>
      </p:sp>
      <p:sp>
        <p:nvSpPr>
          <p:cNvPr id="4" name="Oval 3">
            <a:extLst/>
          </p:cNvPr>
          <p:cNvSpPr/>
          <p:nvPr/>
        </p:nvSpPr>
        <p:spPr>
          <a:xfrm>
            <a:off x="622300" y="3003312"/>
            <a:ext cx="2361532" cy="1292225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Helvetica Light"/>
              </a:rPr>
              <a:t>Hospice</a:t>
            </a:r>
          </a:p>
        </p:txBody>
      </p:sp>
    </p:spTree>
    <p:extLst>
      <p:ext uri="{BB962C8B-B14F-4D97-AF65-F5344CB8AC3E}">
        <p14:creationId xmlns:p14="http://schemas.microsoft.com/office/powerpoint/2010/main" val="3371073833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799" y="511870"/>
            <a:ext cx="8576153" cy="805974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How to Get Palliative Care</a:t>
            </a:r>
            <a:br>
              <a:rPr lang="en-US" altLang="en-US" dirty="0">
                <a:cs typeface="Helvetica Light" charset="0"/>
              </a:rPr>
            </a:br>
            <a:endParaRPr lang="en-US" altLang="en-US" dirty="0">
              <a:cs typeface="Helvetica Light" charset="0"/>
            </a:endParaRPr>
          </a:p>
        </p:txBody>
      </p:sp>
      <p:sp>
        <p:nvSpPr>
          <p:cNvPr id="6" name="Content Placeholder 2">
            <a:extLst/>
          </p:cNvPr>
          <p:cNvSpPr txBox="1">
            <a:spLocks/>
          </p:cNvSpPr>
          <p:nvPr/>
        </p:nvSpPr>
        <p:spPr>
          <a:xfrm>
            <a:off x="304800" y="1104900"/>
            <a:ext cx="4152900" cy="33877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en-US" dirty="0">
                <a:ea typeface="MS PGothic"/>
                <a:cs typeface="Helvetica Light" charset="0"/>
              </a:rPr>
              <a:t>Contact Stanford Palliative Care directly at:</a:t>
            </a:r>
            <a:endParaRPr lang="en-US" altLang="en-US" dirty="0">
              <a:cs typeface="Helvetica Light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>
                <a:ea typeface="+mn-lt"/>
                <a:cs typeface="+mn-lt"/>
                <a:hlinkClick r:id="rId2"/>
              </a:rPr>
              <a:t>www.med.stanford.edu/palliative-care</a:t>
            </a:r>
            <a:endParaRPr lang="en-US" dirty="0">
              <a:cs typeface="+mn-lt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ea typeface="+mn-lt"/>
                <a:cs typeface="+mn-lt"/>
              </a:rPr>
              <a:t>Or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ea typeface="+mn-lt"/>
                <a:cs typeface="+mn-lt"/>
              </a:rPr>
              <a:t>Get assistance from </a:t>
            </a:r>
            <a:r>
              <a:rPr lang="en-US" dirty="0" err="1">
                <a:ea typeface="+mn-lt"/>
                <a:cs typeface="+mn-lt"/>
              </a:rPr>
              <a:t>Sukham</a:t>
            </a:r>
            <a:r>
              <a:rPr lang="en-US" dirty="0">
                <a:ea typeface="+mn-lt"/>
                <a:cs typeface="+mn-lt"/>
              </a:rPr>
              <a:t> at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  <a:hlinkClick r:id="rId3"/>
              </a:rPr>
              <a:t>www.sukham.org</a:t>
            </a: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ea typeface="Source Sans Pro"/>
                <a:hlinkClick r:id="rId4"/>
              </a:rPr>
              <a:t>Sukhaminfo@gmail.com</a:t>
            </a:r>
            <a:endParaRPr lang="en-US" dirty="0">
              <a:ea typeface="Source Sans Pro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ea typeface="Source Sans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353" y="1104899"/>
            <a:ext cx="3394291" cy="33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3595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88925"/>
            <a:ext cx="6400800" cy="542925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Calibri" panose="020F0502020204030204" pitchFamily="34" charset="0"/>
              </a:rPr>
              <a:t>Additional Resources</a:t>
            </a:r>
          </a:p>
        </p:txBody>
      </p:sp>
      <p:sp>
        <p:nvSpPr>
          <p:cNvPr id="4" name="Content Placeholder 2">
            <a:extLst/>
          </p:cNvPr>
          <p:cNvSpPr txBox="1">
            <a:spLocks/>
          </p:cNvSpPr>
          <p:nvPr/>
        </p:nvSpPr>
        <p:spPr>
          <a:xfrm>
            <a:off x="4523874" y="1119537"/>
            <a:ext cx="4295273" cy="38160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ea typeface="MS PGothic"/>
                <a:cs typeface="Calibri"/>
              </a:rPr>
              <a:t>Sukham</a:t>
            </a:r>
            <a:endParaRPr lang="en-US" dirty="0"/>
          </a:p>
          <a:p>
            <a:pPr marL="338455" lvl="1" indent="0">
              <a:buNone/>
              <a:defRPr/>
            </a:pPr>
            <a:r>
              <a:rPr lang="en-US" dirty="0">
                <a:ea typeface="+mn-lt"/>
                <a:cs typeface="+mn-lt"/>
                <a:hlinkClick r:id="rId3"/>
              </a:rPr>
              <a:t>https://www.sukham.org/illness-palliative-hospice-care-end-of-life/</a:t>
            </a:r>
            <a:endParaRPr lang="en-US" dirty="0">
              <a:ea typeface="+mn-lt"/>
              <a:cs typeface="+mn-lt"/>
            </a:endParaRPr>
          </a:p>
          <a:p>
            <a:pPr marL="338455" lvl="1" indent="0">
              <a:buNone/>
              <a:defRPr/>
            </a:pPr>
            <a:endParaRPr lang="en-US" dirty="0">
              <a:ea typeface="+mn-lt"/>
              <a:cs typeface="+mn-lt"/>
            </a:endParaRPr>
          </a:p>
          <a:p>
            <a:pPr>
              <a:defRPr/>
            </a:pPr>
            <a:r>
              <a:rPr lang="en-US" dirty="0">
                <a:ea typeface="MS PGothic"/>
                <a:cs typeface="Calibri"/>
              </a:rPr>
              <a:t>Palliative Care Always- </a:t>
            </a:r>
            <a:r>
              <a:rPr lang="en-US" i="1" dirty="0">
                <a:ea typeface="MS PGothic"/>
                <a:cs typeface="Calibri"/>
              </a:rPr>
              <a:t>5 course series</a:t>
            </a:r>
            <a:endParaRPr lang="en-US" sz="1800" i="1" dirty="0"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n-US" sz="1800" dirty="0">
                <a:ea typeface="MS PGothic"/>
                <a:cs typeface="Calibri" panose="020F0502020204030204" pitchFamily="34" charset="0"/>
              </a:rPr>
              <a:t>	</a:t>
            </a:r>
            <a:r>
              <a:rPr lang="en-US" sz="1800" dirty="0">
                <a:ea typeface="MS PGothic"/>
                <a:cs typeface="Calibri" panose="020F0502020204030204" pitchFamily="34" charset="0"/>
                <a:hlinkClick r:id="rId4"/>
              </a:rPr>
              <a:t>https://www.coursera.org/specializat</a:t>
            </a:r>
            <a:r>
              <a:rPr lang="en-US" sz="1800" dirty="0">
                <a:ea typeface="MS PGothic"/>
                <a:cs typeface="Calibri" panose="020F0502020204030204" pitchFamily="34" charset="0"/>
              </a:rPr>
              <a:t>	</a:t>
            </a:r>
            <a:r>
              <a:rPr lang="en-US" sz="1800" dirty="0">
                <a:ea typeface="MS PGothic"/>
                <a:cs typeface="Calibri" panose="020F0502020204030204" pitchFamily="34" charset="0"/>
                <a:hlinkClick r:id="rId5"/>
              </a:rPr>
              <a:t>ions/palliative-care-always</a:t>
            </a:r>
            <a:endParaRPr lang="en-US" sz="600" dirty="0">
              <a:ea typeface="MS PGothic"/>
              <a:cs typeface="Calibri"/>
            </a:endParaRPr>
          </a:p>
          <a:p>
            <a:pPr marL="0" indent="0">
              <a:buNone/>
              <a:defRPr/>
            </a:pPr>
            <a:endParaRPr lang="en-US" dirty="0">
              <a:ea typeface="+mn-lt"/>
              <a:cs typeface="+mn-lt"/>
            </a:endParaRPr>
          </a:p>
        </p:txBody>
      </p:sp>
      <p:sp>
        <p:nvSpPr>
          <p:cNvPr id="5" name="Content Placeholder 2">
            <a:extLst/>
          </p:cNvPr>
          <p:cNvSpPr txBox="1">
            <a:spLocks/>
          </p:cNvSpPr>
          <p:nvPr/>
        </p:nvSpPr>
        <p:spPr>
          <a:xfrm>
            <a:off x="457200" y="1119537"/>
            <a:ext cx="4580021" cy="38160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ea typeface="MS PGothic"/>
                <a:cs typeface="Calibri"/>
              </a:rPr>
              <a:t>The Conversation Project</a:t>
            </a:r>
          </a:p>
          <a:p>
            <a:pPr marL="338455" lvl="1" indent="0">
              <a:buNone/>
              <a:defRPr/>
            </a:pPr>
            <a:r>
              <a:rPr lang="en-US" dirty="0">
                <a:ea typeface="MS PGothic"/>
                <a:cs typeface="Calibri"/>
                <a:hlinkClick r:id="rId6"/>
              </a:rPr>
              <a:t>https://theconversationproject.org</a:t>
            </a:r>
            <a:endParaRPr lang="en-US" dirty="0">
              <a:ea typeface="MS PGothic"/>
              <a:cs typeface="Calibri"/>
            </a:endParaRPr>
          </a:p>
          <a:p>
            <a:pPr marL="337820" lvl="1" indent="0">
              <a:buFont typeface="Arial" panose="020B0604020202020204" pitchFamily="34" charset="0"/>
              <a:buNone/>
              <a:defRPr/>
            </a:pPr>
            <a:endParaRPr lang="en-US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dirty="0">
                <a:ea typeface="MS PGothic"/>
                <a:cs typeface="Calibri"/>
              </a:rPr>
              <a:t>Palliative Provider Directory</a:t>
            </a:r>
          </a:p>
          <a:p>
            <a:pPr marL="338455" lvl="1" indent="0">
              <a:buNone/>
              <a:defRPr/>
            </a:pPr>
            <a:r>
              <a:rPr lang="en-US" dirty="0">
                <a:ea typeface="MS PGothic"/>
                <a:cs typeface="Calibri"/>
                <a:hlinkClick r:id="rId7"/>
              </a:rPr>
              <a:t>https://getpalliativecare.org/</a:t>
            </a:r>
            <a:endParaRPr lang="en-US" dirty="0">
              <a:ea typeface="MS PGothic"/>
              <a:cs typeface="Calibri"/>
            </a:endParaRPr>
          </a:p>
          <a:p>
            <a:pPr marL="337820" lvl="1" indent="0">
              <a:buFont typeface="Arial" panose="020B0604020202020204" pitchFamily="34" charset="0"/>
              <a:buNone/>
              <a:defRPr/>
            </a:pPr>
            <a:endParaRPr lang="en-US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dirty="0">
                <a:ea typeface="MS PGothic"/>
                <a:cs typeface="Calibri"/>
              </a:rPr>
              <a:t>Stanford Palliative Care Website</a:t>
            </a:r>
          </a:p>
          <a:p>
            <a:pPr marL="338455" lvl="1" indent="0">
              <a:buNone/>
              <a:defRPr/>
            </a:pPr>
            <a:r>
              <a:rPr lang="en-US" dirty="0">
                <a:ea typeface="MS PGothic"/>
                <a:cs typeface="Calibri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http://med.stanford.edu/palliative-care.html</a:t>
            </a:r>
            <a:endParaRPr lang="en-US" dirty="0">
              <a:ea typeface="MS PGothic"/>
              <a:cs typeface="Calibri"/>
            </a:endParaRPr>
          </a:p>
          <a:p>
            <a:pPr lvl="1" indent="-233045">
              <a:defRPr/>
            </a:pPr>
            <a:endParaRPr lang="en-US" sz="600" dirty="0">
              <a:ea typeface="MS P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723737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E4FD6BB-C58B-4E77-8ADE-8FB4E719B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2746" y="1565042"/>
            <a:ext cx="6027821" cy="2308324"/>
          </a:xfrm>
        </p:spPr>
        <p:txBody>
          <a:bodyPr/>
          <a:lstStyle/>
          <a:p>
            <a:r>
              <a:rPr lang="en-US" altLang="en-US" sz="2800" dirty="0">
                <a:latin typeface="+mn-lt"/>
                <a:ea typeface="MS PGothic"/>
                <a:cs typeface="Helvetica Light" charset="0"/>
              </a:rPr>
              <a:t>www.med.stanford.edu/palliative-care</a:t>
            </a:r>
            <a:br>
              <a:rPr lang="en-US" altLang="en-US" sz="2800" dirty="0">
                <a:cs typeface="Helvetica Light" charset="0"/>
              </a:rPr>
            </a:br>
            <a:br>
              <a:rPr lang="en-US" altLang="en-US" sz="2800" dirty="0">
                <a:cs typeface="Helvetica Light" charset="0"/>
              </a:rPr>
            </a:br>
            <a:r>
              <a:rPr lang="en-US" altLang="en-US" sz="2800" dirty="0">
                <a:latin typeface="+mn-lt"/>
                <a:ea typeface="MS PGothic"/>
                <a:cs typeface="Helvetica Light" charset="0"/>
              </a:rPr>
              <a:t>www.sukham.org</a:t>
            </a:r>
            <a:br>
              <a:rPr lang="en-US" altLang="en-US" sz="2800" dirty="0">
                <a:ea typeface="MS PGothic"/>
                <a:cs typeface="Helvetica Light" charset="0"/>
              </a:rPr>
            </a:br>
            <a:br>
              <a:rPr lang="en-US" altLang="en-US" sz="2400" dirty="0">
                <a:cs typeface="Helvetica Light" charset="0"/>
              </a:rPr>
            </a:br>
            <a:endParaRPr lang="en-US" altLang="en-US" sz="2400" dirty="0"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15254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04537" y="180640"/>
            <a:ext cx="6400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2"/>
                </a:solidFill>
                <a:latin typeface="+mj-lt"/>
                <a:ea typeface="MS PGothic" panose="020B0600070205080204" pitchFamily="34" charset="-128"/>
                <a:cs typeface="Helvetica Light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Crimson" panose="02000503000000000000" pitchFamily="50" charset="0"/>
                <a:ea typeface="MS PGothic" panose="020B0600070205080204" pitchFamily="34" charset="-128"/>
                <a:cs typeface="Helvetica Light" charset="0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Crimson" panose="02000503000000000000" pitchFamily="50" charset="0"/>
                <a:ea typeface="MS PGothic" panose="020B0600070205080204" pitchFamily="34" charset="-128"/>
                <a:cs typeface="Helvetica Light" charset="0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Crimson" panose="02000503000000000000" pitchFamily="50" charset="0"/>
                <a:ea typeface="MS PGothic" panose="020B0600070205080204" pitchFamily="34" charset="-128"/>
                <a:cs typeface="Helvetica Light" charset="0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Crimson" panose="02000503000000000000" pitchFamily="50" charset="0"/>
                <a:ea typeface="MS PGothic" panose="020B0600070205080204" pitchFamily="34" charset="-128"/>
                <a:cs typeface="Helvetica Light" charset="0"/>
              </a:defRPr>
            </a:lvl5pPr>
            <a:lvl6pPr marL="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 Light" charset="0"/>
                <a:ea typeface="ＭＳ Ｐゴシック" charset="0"/>
              </a:defRPr>
            </a:lvl6pPr>
            <a:lvl7pPr marL="9144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 Light" charset="0"/>
                <a:ea typeface="ＭＳ Ｐゴシック" charset="0"/>
              </a:defRPr>
            </a:lvl7pPr>
            <a:lvl8pPr marL="13716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 Light" charset="0"/>
                <a:ea typeface="ＭＳ Ｐゴシック" charset="0"/>
              </a:defRPr>
            </a:lvl8pPr>
            <a:lvl9pPr marL="18288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 Light" charset="0"/>
                <a:ea typeface="ＭＳ Ｐゴシック" charset="0"/>
              </a:defRPr>
            </a:lvl9pPr>
          </a:lstStyle>
          <a:p>
            <a:r>
              <a:rPr lang="en-US" altLang="en-US" dirty="0">
                <a:cs typeface="Helvetica Light" charset="0"/>
              </a:rPr>
              <a:t>Roadmap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" y="877886"/>
            <a:ext cx="5895475" cy="31887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4000"/>
              <a:defRPr/>
            </a:pPr>
            <a:r>
              <a:rPr lang="en-US" altLang="en-US" dirty="0">
                <a:cs typeface="Helvetica Light" charset="0"/>
              </a:rPr>
              <a:t>Setting the context for the S. Asian community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4000"/>
              <a:buFont typeface="Wingdings" panose="05000000000000000000" pitchFamily="2" charset="2"/>
              <a:buNone/>
              <a:defRPr/>
            </a:pPr>
            <a:endParaRPr lang="en-US" altLang="en-US" dirty="0">
              <a:cs typeface="Helvetica Light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4000"/>
              <a:defRPr/>
            </a:pPr>
            <a:r>
              <a:rPr lang="en-US" altLang="en-US" dirty="0">
                <a:cs typeface="Helvetica Light" charset="0"/>
              </a:rPr>
              <a:t>Definition of palliative care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4000"/>
              <a:buFont typeface="Wingdings" panose="05000000000000000000" pitchFamily="2" charset="2"/>
              <a:buNone/>
              <a:defRPr/>
            </a:pPr>
            <a:endParaRPr lang="en-US" altLang="en-US" dirty="0">
              <a:cs typeface="Helvetica Light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4000"/>
              <a:defRPr/>
            </a:pPr>
            <a:r>
              <a:rPr lang="en-US" altLang="en-US" dirty="0">
                <a:cs typeface="Helvetica Light" charset="0"/>
              </a:rPr>
              <a:t>Recognize the benefits of early palliative care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4000"/>
              <a:buFont typeface="+mj-lt"/>
              <a:buAutoNum type="arabicPeriod"/>
              <a:defRPr/>
            </a:pPr>
            <a:endParaRPr lang="en-US" altLang="en-US" dirty="0">
              <a:cs typeface="Helvetica Light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4000"/>
              <a:defRPr/>
            </a:pPr>
            <a:r>
              <a:rPr lang="en-US" altLang="en-US" dirty="0">
                <a:cs typeface="Helvetica Light" charset="0"/>
              </a:rPr>
              <a:t>Compare and contrast palliative care and hospice</a:t>
            </a:r>
          </a:p>
          <a:p>
            <a:pPr marL="0" indent="0">
              <a:lnSpc>
                <a:spcPct val="100000"/>
              </a:lnSpc>
              <a:buSzPct val="104000"/>
              <a:buFont typeface="Wingdings" panose="05000000000000000000" pitchFamily="2" charset="2"/>
              <a:buNone/>
              <a:defRPr/>
            </a:pPr>
            <a:endParaRPr lang="en-US" altLang="en-US" dirty="0">
              <a:cs typeface="Helvetica Light" charset="0"/>
            </a:endParaRPr>
          </a:p>
          <a:p>
            <a:pPr>
              <a:lnSpc>
                <a:spcPct val="100000"/>
              </a:lnSpc>
              <a:buSzPct val="104000"/>
              <a:defRPr/>
            </a:pPr>
            <a:r>
              <a:rPr lang="en-US" altLang="en-US" dirty="0">
                <a:cs typeface="Helvetica Light" charset="0"/>
              </a:rPr>
              <a:t>How to get palliative care</a:t>
            </a:r>
          </a:p>
        </p:txBody>
      </p:sp>
      <p:pic>
        <p:nvPicPr>
          <p:cNvPr id="7" name="Picture 6" descr="A path with trees on the side of a roa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474" y="1015697"/>
            <a:ext cx="3088106" cy="19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20902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88925"/>
            <a:ext cx="6400800" cy="542925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Defining Palliative Care</a:t>
            </a:r>
          </a:p>
        </p:txBody>
      </p:sp>
      <p:sp>
        <p:nvSpPr>
          <p:cNvPr id="5" name="Content Placeholder 2">
            <a:extLst/>
          </p:cNvPr>
          <p:cNvSpPr txBox="1">
            <a:spLocks/>
          </p:cNvSpPr>
          <p:nvPr/>
        </p:nvSpPr>
        <p:spPr>
          <a:xfrm>
            <a:off x="304800" y="1104900"/>
            <a:ext cx="8307388" cy="33877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>
                <a:cs typeface="Helvetica Light" charset="0"/>
              </a:rPr>
              <a:t>Definition:</a:t>
            </a:r>
            <a:r>
              <a:rPr lang="en-US" altLang="en-US" sz="2400">
                <a:cs typeface="Helvetica Light" charset="0"/>
              </a:rPr>
              <a:t> </a:t>
            </a:r>
          </a:p>
          <a:p>
            <a:pPr lvl="1"/>
            <a:r>
              <a:rPr lang="en-US" altLang="en-US" sz="2000">
                <a:cs typeface="Helvetica Light" charset="0"/>
              </a:rPr>
              <a:t>Palliative care is specialized health care for </a:t>
            </a:r>
            <a:r>
              <a:rPr lang="en-US" altLang="en-US" sz="2400" b="1">
                <a:solidFill>
                  <a:schemeClr val="accent2"/>
                </a:solidFill>
                <a:cs typeface="Helvetica Light" charset="0"/>
              </a:rPr>
              <a:t>people living with a serious illness</a:t>
            </a:r>
            <a:r>
              <a:rPr lang="en-US" altLang="en-US" sz="2400">
                <a:cs typeface="Helvetica Light" charset="0"/>
              </a:rPr>
              <a:t>. </a:t>
            </a:r>
            <a:endParaRPr lang="en-US" altLang="en-US" sz="2000">
              <a:cs typeface="Helvetica Light" charset="0"/>
            </a:endParaRPr>
          </a:p>
          <a:p>
            <a:pPr lvl="1"/>
            <a:endParaRPr lang="en-US" altLang="en-US" sz="2000">
              <a:cs typeface="Helvetica Light" charset="0"/>
            </a:endParaRPr>
          </a:p>
          <a:p>
            <a:pPr lvl="1"/>
            <a:r>
              <a:rPr lang="en-US" altLang="en-US" sz="2000">
                <a:cs typeface="Helvetica Light" charset="0"/>
              </a:rPr>
              <a:t>This type of care is focused on </a:t>
            </a:r>
            <a:r>
              <a:rPr lang="en-US" altLang="en-US" sz="2400" b="1">
                <a:solidFill>
                  <a:schemeClr val="accent2"/>
                </a:solidFill>
                <a:cs typeface="Helvetica Light" charset="0"/>
              </a:rPr>
              <a:t>providing relief from the symptoms and stress of the illness. </a:t>
            </a:r>
          </a:p>
          <a:p>
            <a:pPr lvl="1"/>
            <a:endParaRPr lang="en-US" altLang="en-US" sz="2000" b="1">
              <a:solidFill>
                <a:schemeClr val="accent2"/>
              </a:solidFill>
              <a:cs typeface="Helvetica Light" charset="0"/>
            </a:endParaRPr>
          </a:p>
          <a:p>
            <a:pPr lvl="1"/>
            <a:r>
              <a:rPr lang="en-US" altLang="en-US" sz="2000">
                <a:cs typeface="Helvetica Light" charset="0"/>
              </a:rPr>
              <a:t>The goal is to </a:t>
            </a:r>
            <a:r>
              <a:rPr lang="en-US" altLang="en-US" sz="2400" b="1">
                <a:solidFill>
                  <a:schemeClr val="accent2"/>
                </a:solidFill>
                <a:cs typeface="Helvetica Light" charset="0"/>
              </a:rPr>
              <a:t>improve quality of life </a:t>
            </a:r>
            <a:r>
              <a:rPr lang="en-US" altLang="en-US" sz="2000">
                <a:cs typeface="Helvetica Light" charset="0"/>
              </a:rPr>
              <a:t>for both the </a:t>
            </a:r>
            <a:r>
              <a:rPr lang="en-US" altLang="en-US" sz="2400" b="1">
                <a:solidFill>
                  <a:schemeClr val="accent2"/>
                </a:solidFill>
                <a:cs typeface="Helvetica Light" charset="0"/>
              </a:rPr>
              <a:t>patient and the family</a:t>
            </a:r>
            <a:r>
              <a:rPr lang="en-US" altLang="en-US" sz="2000" b="1">
                <a:solidFill>
                  <a:schemeClr val="accent2"/>
                </a:solidFill>
                <a:cs typeface="Helvetica Light" charset="0"/>
              </a:rPr>
              <a:t>.</a:t>
            </a:r>
            <a:endParaRPr lang="en-US" altLang="en-US" sz="2000" b="1" dirty="0">
              <a:solidFill>
                <a:schemeClr val="accent2"/>
              </a:solidFill>
              <a:cs typeface="Helvetica Light" charset="0"/>
            </a:endParaRPr>
          </a:p>
        </p:txBody>
      </p:sp>
      <p:sp>
        <p:nvSpPr>
          <p:cNvPr id="6" name="TextBox 3">
            <a:extLst/>
          </p:cNvPr>
          <p:cNvSpPr txBox="1">
            <a:spLocks noChangeArrowheads="1"/>
          </p:cNvSpPr>
          <p:nvPr/>
        </p:nvSpPr>
        <p:spPr bwMode="auto">
          <a:xfrm>
            <a:off x="5057274" y="4206875"/>
            <a:ext cx="45450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i="1" dirty="0">
                <a:latin typeface="Helvetica Light" charset="0"/>
              </a:rPr>
              <a:t>Center to Advance Palliative Care (CAPC), 2019</a:t>
            </a:r>
          </a:p>
        </p:txBody>
      </p:sp>
    </p:spTree>
    <p:extLst>
      <p:ext uri="{BB962C8B-B14F-4D97-AF65-F5344CB8AC3E}">
        <p14:creationId xmlns:p14="http://schemas.microsoft.com/office/powerpoint/2010/main" val="238763254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88925"/>
            <a:ext cx="6400800" cy="542925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Defining Palliative Care</a:t>
            </a:r>
          </a:p>
        </p:txBody>
      </p:sp>
      <p:sp>
        <p:nvSpPr>
          <p:cNvPr id="4" name="Content Placeholder 2">
            <a:extLst/>
          </p:cNvPr>
          <p:cNvSpPr txBox="1">
            <a:spLocks/>
          </p:cNvSpPr>
          <p:nvPr/>
        </p:nvSpPr>
        <p:spPr>
          <a:xfrm>
            <a:off x="304800" y="1104900"/>
            <a:ext cx="8537575" cy="2606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>
                <a:cs typeface="Helvetica Light" charset="0"/>
              </a:rPr>
              <a:t>Provided by a specially-trained </a:t>
            </a:r>
            <a:r>
              <a:rPr lang="en-US" altLang="en-US" sz="2400" b="1">
                <a:solidFill>
                  <a:schemeClr val="accent2"/>
                </a:solidFill>
                <a:cs typeface="Helvetica Light" charset="0"/>
              </a:rPr>
              <a:t>team</a:t>
            </a:r>
            <a:r>
              <a:rPr lang="en-US" altLang="en-US">
                <a:cs typeface="Helvetica Light" charset="0"/>
              </a:rPr>
              <a:t>, palliative care specialists work together with a patient’s other doctors to </a:t>
            </a:r>
            <a:r>
              <a:rPr lang="en-US" altLang="en-US" sz="2400" b="1">
                <a:solidFill>
                  <a:schemeClr val="accent2"/>
                </a:solidFill>
                <a:cs typeface="Helvetica Light" charset="0"/>
              </a:rPr>
              <a:t>provide a layer of support</a:t>
            </a:r>
            <a:r>
              <a:rPr lang="en-US" altLang="en-US" sz="2400">
                <a:cs typeface="Helvetica Light" charset="0"/>
              </a:rPr>
              <a:t>. </a:t>
            </a:r>
            <a:endParaRPr lang="en-US" altLang="en-US">
              <a:cs typeface="Helvetica Light" charset="0"/>
            </a:endParaRPr>
          </a:p>
          <a:p>
            <a:pPr>
              <a:lnSpc>
                <a:spcPct val="100000"/>
              </a:lnSpc>
            </a:pPr>
            <a:endParaRPr lang="en-US" altLang="en-US">
              <a:cs typeface="Helvetica Light" charset="0"/>
            </a:endParaRPr>
          </a:p>
          <a:p>
            <a:pPr>
              <a:lnSpc>
                <a:spcPct val="100000"/>
              </a:lnSpc>
            </a:pPr>
            <a:r>
              <a:rPr lang="en-US" altLang="en-US">
                <a:cs typeface="Helvetica Light" charset="0"/>
              </a:rPr>
              <a:t>Palliative care is based on the needs of the patient, not on the prognosis. It is appropriate </a:t>
            </a:r>
            <a:r>
              <a:rPr lang="en-US" altLang="en-US" sz="2400" b="1">
                <a:solidFill>
                  <a:schemeClr val="accent2"/>
                </a:solidFill>
                <a:cs typeface="Helvetica Light" charset="0"/>
              </a:rPr>
              <a:t>at any age and at any point in a serious illness</a:t>
            </a:r>
            <a:r>
              <a:rPr lang="en-US" altLang="en-US" b="1">
                <a:solidFill>
                  <a:schemeClr val="accent2"/>
                </a:solidFill>
                <a:cs typeface="Helvetica Light" charset="0"/>
              </a:rPr>
              <a:t> </a:t>
            </a:r>
            <a:r>
              <a:rPr lang="en-US" altLang="en-US">
                <a:cs typeface="Helvetica Light" charset="0"/>
              </a:rPr>
              <a:t>and </a:t>
            </a:r>
            <a:r>
              <a:rPr lang="en-US" altLang="en-US" sz="2400" b="1">
                <a:solidFill>
                  <a:schemeClr val="accent2"/>
                </a:solidFill>
                <a:cs typeface="Helvetica Light" charset="0"/>
              </a:rPr>
              <a:t>can be delivered with curative treatment.</a:t>
            </a:r>
            <a:endParaRPr lang="en-US" altLang="en-US" b="1" dirty="0">
              <a:solidFill>
                <a:schemeClr val="accent2"/>
              </a:solidFill>
              <a:cs typeface="Helvetica Light" charset="0"/>
            </a:endParaRPr>
          </a:p>
        </p:txBody>
      </p:sp>
      <p:sp>
        <p:nvSpPr>
          <p:cNvPr id="6" name="TextBox 5">
            <a:extLst/>
          </p:cNvPr>
          <p:cNvSpPr txBox="1">
            <a:spLocks noChangeArrowheads="1"/>
          </p:cNvSpPr>
          <p:nvPr/>
        </p:nvSpPr>
        <p:spPr bwMode="auto">
          <a:xfrm>
            <a:off x="4961021" y="4190332"/>
            <a:ext cx="45450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i="1" dirty="0">
                <a:latin typeface="Helvetica Light" charset="0"/>
              </a:rPr>
              <a:t>Center to Advance Palliative Care (CAPC), 2019</a:t>
            </a:r>
          </a:p>
        </p:txBody>
      </p:sp>
    </p:spTree>
    <p:extLst>
      <p:ext uri="{BB962C8B-B14F-4D97-AF65-F5344CB8AC3E}">
        <p14:creationId xmlns:p14="http://schemas.microsoft.com/office/powerpoint/2010/main" val="3285585814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88925"/>
            <a:ext cx="6400800" cy="542925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Living with a Serious Illness</a:t>
            </a:r>
          </a:p>
        </p:txBody>
      </p:sp>
      <p:sp>
        <p:nvSpPr>
          <p:cNvPr id="4" name="Content Placeholder 2">
            <a:extLst/>
          </p:cNvPr>
          <p:cNvSpPr txBox="1">
            <a:spLocks/>
          </p:cNvSpPr>
          <p:nvPr/>
        </p:nvSpPr>
        <p:spPr>
          <a:xfrm>
            <a:off x="304800" y="1104900"/>
            <a:ext cx="4152900" cy="3749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b="1" u="sng"/>
              <a:t>Common Diagnoses</a:t>
            </a:r>
          </a:p>
          <a:p>
            <a:pPr>
              <a:defRPr/>
            </a:pPr>
            <a:r>
              <a:rPr lang="en-US"/>
              <a:t>Any life-limiting illness</a:t>
            </a:r>
          </a:p>
          <a:p>
            <a:pPr>
              <a:defRPr/>
            </a:pPr>
            <a:r>
              <a:rPr lang="en-US"/>
              <a:t>Cancer</a:t>
            </a:r>
          </a:p>
          <a:p>
            <a:pPr>
              <a:defRPr/>
            </a:pPr>
            <a:r>
              <a:rPr lang="en-US"/>
              <a:t>Heart failure</a:t>
            </a:r>
          </a:p>
          <a:p>
            <a:pPr>
              <a:defRPr/>
            </a:pPr>
            <a:r>
              <a:rPr lang="en-US"/>
              <a:t>Liver, Kidney, or Lung Disease</a:t>
            </a:r>
          </a:p>
          <a:p>
            <a:pPr>
              <a:defRPr/>
            </a:pPr>
            <a:r>
              <a:rPr lang="en-US"/>
              <a:t>Dementia</a:t>
            </a:r>
          </a:p>
          <a:p>
            <a:pPr>
              <a:defRPr/>
            </a:pPr>
            <a:r>
              <a:rPr lang="en-US"/>
              <a:t>ALS, Parkinson’s Disease</a:t>
            </a:r>
          </a:p>
          <a:p>
            <a:pPr>
              <a:defRPr/>
            </a:pPr>
            <a:r>
              <a:rPr lang="en-US"/>
              <a:t>Multiple hospitalizations</a:t>
            </a:r>
          </a:p>
          <a:p>
            <a:pPr>
              <a:defRPr/>
            </a:pPr>
            <a:r>
              <a:rPr lang="en-US"/>
              <a:t>Functional Decline</a:t>
            </a:r>
            <a:endParaRPr lang="en-US" dirty="0"/>
          </a:p>
        </p:txBody>
      </p:sp>
      <p:sp>
        <p:nvSpPr>
          <p:cNvPr id="6" name="Content Placeholder 3">
            <a:extLst/>
          </p:cNvPr>
          <p:cNvSpPr txBox="1">
            <a:spLocks/>
          </p:cNvSpPr>
          <p:nvPr/>
        </p:nvSpPr>
        <p:spPr>
          <a:xfrm>
            <a:off x="4641850" y="1103313"/>
            <a:ext cx="4152900" cy="33861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b="1" u="sng"/>
              <a:t>Diagnoses Less Well Served by PC</a:t>
            </a:r>
          </a:p>
          <a:p>
            <a:pPr>
              <a:defRPr/>
            </a:pPr>
            <a:r>
              <a:rPr lang="en-US"/>
              <a:t>Hypertension</a:t>
            </a:r>
          </a:p>
          <a:p>
            <a:pPr>
              <a:defRPr/>
            </a:pPr>
            <a:r>
              <a:rPr lang="en-US"/>
              <a:t>Diabetes</a:t>
            </a:r>
          </a:p>
          <a:p>
            <a:pPr>
              <a:defRPr/>
            </a:pPr>
            <a:r>
              <a:rPr lang="en-US"/>
              <a:t>High cholesterol</a:t>
            </a:r>
          </a:p>
          <a:p>
            <a:pPr>
              <a:defRPr/>
            </a:pPr>
            <a:r>
              <a:rPr lang="en-US"/>
              <a:t>Infections that are expected to improve or get better (influenza, common cold)</a:t>
            </a:r>
          </a:p>
          <a:p>
            <a:pPr>
              <a:defRPr/>
            </a:pPr>
            <a:r>
              <a:rPr lang="en-US"/>
              <a:t>Chronic pain that is not from a serious 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304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96863"/>
            <a:ext cx="6400800" cy="534987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Relief From Symptoms and Stress</a:t>
            </a:r>
          </a:p>
        </p:txBody>
      </p:sp>
      <p:sp>
        <p:nvSpPr>
          <p:cNvPr id="4" name="Content Placeholder 2">
            <a:extLst/>
          </p:cNvPr>
          <p:cNvSpPr txBox="1">
            <a:spLocks/>
          </p:cNvSpPr>
          <p:nvPr/>
        </p:nvSpPr>
        <p:spPr>
          <a:xfrm>
            <a:off x="3018118" y="1105434"/>
            <a:ext cx="5824559" cy="3386859"/>
          </a:xfrm>
          <a:prstGeom prst="rect">
            <a:avLst/>
          </a:prstGeom>
        </p:spPr>
        <p:txBody>
          <a:bodyPr numCol="2"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Pain</a:t>
            </a:r>
          </a:p>
          <a:p>
            <a:pPr>
              <a:defRPr/>
            </a:pPr>
            <a:r>
              <a:rPr lang="en-US"/>
              <a:t>Shortness of breath</a:t>
            </a:r>
          </a:p>
          <a:p>
            <a:pPr>
              <a:defRPr/>
            </a:pPr>
            <a:r>
              <a:rPr lang="en-US"/>
              <a:t>Nausea</a:t>
            </a:r>
          </a:p>
          <a:p>
            <a:pPr>
              <a:defRPr/>
            </a:pPr>
            <a:r>
              <a:rPr lang="en-US"/>
              <a:t>Constipation</a:t>
            </a:r>
          </a:p>
          <a:p>
            <a:pPr>
              <a:defRPr/>
            </a:pPr>
            <a:r>
              <a:rPr lang="en-US"/>
              <a:t>Anxiety</a:t>
            </a:r>
          </a:p>
          <a:p>
            <a:pPr>
              <a:defRPr/>
            </a:pPr>
            <a:r>
              <a:rPr lang="en-US"/>
              <a:t>Depression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Coping/Stress</a:t>
            </a:r>
          </a:p>
          <a:p>
            <a:pPr>
              <a:defRPr/>
            </a:pPr>
            <a:r>
              <a:rPr lang="en-US"/>
              <a:t>Fatigue</a:t>
            </a:r>
          </a:p>
          <a:p>
            <a:pPr>
              <a:defRPr/>
            </a:pPr>
            <a:r>
              <a:rPr lang="en-US"/>
              <a:t>Poor appetite/Weight Loss</a:t>
            </a:r>
          </a:p>
          <a:p>
            <a:pPr>
              <a:defRPr/>
            </a:pPr>
            <a:r>
              <a:rPr lang="en-US"/>
              <a:t>Neuropathy</a:t>
            </a:r>
          </a:p>
          <a:p>
            <a:pPr>
              <a:defRPr/>
            </a:pPr>
            <a:r>
              <a:rPr lang="en-US"/>
              <a:t>Caregiving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039813"/>
            <a:ext cx="2124075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428871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96319"/>
            <a:ext cx="8348663" cy="535531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Improve Quality of Life for Patient and Family</a:t>
            </a:r>
          </a:p>
        </p:txBody>
      </p:sp>
      <p:sp>
        <p:nvSpPr>
          <p:cNvPr id="4" name="Content Placeholder 2">
            <a:extLst/>
          </p:cNvPr>
          <p:cNvSpPr txBox="1">
            <a:spLocks/>
          </p:cNvSpPr>
          <p:nvPr/>
        </p:nvSpPr>
        <p:spPr>
          <a:xfrm>
            <a:off x="304800" y="1104900"/>
            <a:ext cx="3956050" cy="33877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1pPr>
            <a:lvl2pPr marL="571500" indent="-233363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–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2pPr>
            <a:lvl3pPr marL="800100" indent="-228600" algn="l" defTabSz="4540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  <a:defRPr kern="1200">
                <a:solidFill>
                  <a:srgbClr val="262626"/>
                </a:solidFill>
                <a:latin typeface="+mn-lt"/>
                <a:ea typeface="MS PGothic" panose="020B0600070205080204" pitchFamily="34" charset="-128"/>
                <a:cs typeface="Helvetica Ligh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cs typeface="Helvetica Light" charset="0"/>
              </a:rPr>
              <a:t>Ensure that your </a:t>
            </a:r>
            <a:r>
              <a:rPr lang="en-US" altLang="en-US" b="1">
                <a:solidFill>
                  <a:schemeClr val="accent2"/>
                </a:solidFill>
                <a:cs typeface="Helvetica Light" charset="0"/>
              </a:rPr>
              <a:t>overall care plan </a:t>
            </a:r>
            <a:r>
              <a:rPr lang="en-US" altLang="en-US" b="1" i="1">
                <a:solidFill>
                  <a:schemeClr val="accent2"/>
                </a:solidFill>
                <a:cs typeface="Helvetica Light" charset="0"/>
              </a:rPr>
              <a:t>matches</a:t>
            </a:r>
            <a:r>
              <a:rPr lang="en-US" altLang="en-US" b="1">
                <a:solidFill>
                  <a:schemeClr val="accent2"/>
                </a:solidFill>
                <a:cs typeface="Helvetica Light" charset="0"/>
              </a:rPr>
              <a:t> with what matters most to you</a:t>
            </a:r>
          </a:p>
          <a:p>
            <a:endParaRPr lang="en-US" altLang="en-US">
              <a:cs typeface="Helvetica Light" charset="0"/>
            </a:endParaRPr>
          </a:p>
          <a:p>
            <a:r>
              <a:rPr lang="en-US" altLang="en-US">
                <a:cs typeface="Helvetica Light" charset="0"/>
              </a:rPr>
              <a:t>Recognize that </a:t>
            </a:r>
            <a:r>
              <a:rPr lang="en-US" altLang="en-US" b="1">
                <a:solidFill>
                  <a:schemeClr val="accent2"/>
                </a:solidFill>
                <a:cs typeface="Helvetica Light" charset="0"/>
              </a:rPr>
              <a:t>patient and families are a unit</a:t>
            </a:r>
          </a:p>
          <a:p>
            <a:endParaRPr lang="en-US" altLang="en-US" dirty="0">
              <a:latin typeface="Helvetica Light" charset="0"/>
              <a:cs typeface="Helvetica Light" charset="0"/>
            </a:endParaRPr>
          </a:p>
        </p:txBody>
      </p:sp>
      <p:pic>
        <p:nvPicPr>
          <p:cNvPr id="5" name="Picture 8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1104900"/>
            <a:ext cx="4421187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721844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288925"/>
            <a:ext cx="6400800" cy="54292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2"/>
                </a:solidFill>
                <a:latin typeface="+mj-lt"/>
                <a:ea typeface="MS PGothic" panose="020B0600070205080204" pitchFamily="34" charset="-128"/>
                <a:cs typeface="Helvetica Light"/>
              </a:defRPr>
            </a:lvl1pPr>
            <a:lvl2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Crimson" panose="02000503000000000000" pitchFamily="50" charset="0"/>
                <a:ea typeface="MS PGothic" panose="020B0600070205080204" pitchFamily="34" charset="-128"/>
                <a:cs typeface="Helvetica Light" charset="0"/>
              </a:defRPr>
            </a:lvl2pPr>
            <a:lvl3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Crimson" panose="02000503000000000000" pitchFamily="50" charset="0"/>
                <a:ea typeface="MS PGothic" panose="020B0600070205080204" pitchFamily="34" charset="-128"/>
                <a:cs typeface="Helvetica Light" charset="0"/>
              </a:defRPr>
            </a:lvl3pPr>
            <a:lvl4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Crimson" panose="02000503000000000000" pitchFamily="50" charset="0"/>
                <a:ea typeface="MS PGothic" panose="020B0600070205080204" pitchFamily="34" charset="-128"/>
                <a:cs typeface="Helvetica Light" charset="0"/>
              </a:defRPr>
            </a:lvl4pPr>
            <a:lvl5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Crimson" panose="02000503000000000000" pitchFamily="50" charset="0"/>
                <a:ea typeface="MS PGothic" panose="020B0600070205080204" pitchFamily="34" charset="-128"/>
                <a:cs typeface="Helvetica Light" charset="0"/>
              </a:defRPr>
            </a:lvl5pPr>
            <a:lvl6pPr marL="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 Light" charset="0"/>
                <a:ea typeface="ＭＳ Ｐゴシック" charset="0"/>
              </a:defRPr>
            </a:lvl6pPr>
            <a:lvl7pPr marL="9144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 Light" charset="0"/>
                <a:ea typeface="ＭＳ Ｐゴシック" charset="0"/>
              </a:defRPr>
            </a:lvl7pPr>
            <a:lvl8pPr marL="13716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 Light" charset="0"/>
                <a:ea typeface="ＭＳ Ｐゴシック" charset="0"/>
              </a:defRPr>
            </a:lvl8pPr>
            <a:lvl9pPr marL="18288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 Light" charset="0"/>
                <a:ea typeface="ＭＳ Ｐゴシック" charset="0"/>
              </a:defRPr>
            </a:lvl9pPr>
          </a:lstStyle>
          <a:p>
            <a:r>
              <a:rPr lang="en-US" dirty="0"/>
              <a:t>Team-Based Approach</a:t>
            </a:r>
          </a:p>
        </p:txBody>
      </p:sp>
      <p:graphicFrame>
        <p:nvGraphicFramePr>
          <p:cNvPr id="4" name="Content Placeholder 6"/>
          <p:cNvGraphicFramePr>
            <a:graphicFrameLocks/>
          </p:cNvGraphicFramePr>
          <p:nvPr/>
        </p:nvGraphicFramePr>
        <p:xfrm>
          <a:off x="304800" y="850900"/>
          <a:ext cx="8537575" cy="3387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7953912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4800" y="288925"/>
            <a:ext cx="6400800" cy="542925"/>
          </a:xfrm>
        </p:spPr>
        <p:txBody>
          <a:bodyPr/>
          <a:lstStyle/>
          <a:p>
            <a:r>
              <a:rPr lang="en-US" altLang="en-US" dirty="0">
                <a:cs typeface="Helvetica Light" charset="0"/>
              </a:rPr>
              <a:t>A Layer of Support</a:t>
            </a:r>
          </a:p>
        </p:txBody>
      </p:sp>
      <p:pic>
        <p:nvPicPr>
          <p:cNvPr id="4" name="Picture 2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19175"/>
            <a:ext cx="4862251" cy="364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958247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Stanford Medicine">
  <a:themeElements>
    <a:clrScheme name="Stanford Medicine">
      <a:dk1>
        <a:sysClr val="windowText" lastClr="000000"/>
      </a:dk1>
      <a:lt1>
        <a:sysClr val="window" lastClr="FFFFFF"/>
      </a:lt1>
      <a:dk2>
        <a:srgbClr val="696253"/>
      </a:dk2>
      <a:lt2>
        <a:srgbClr val="B9AE98"/>
      </a:lt2>
      <a:accent1>
        <a:srgbClr val="C1C1C1"/>
      </a:accent1>
      <a:accent2>
        <a:srgbClr val="780811"/>
      </a:accent2>
      <a:accent3>
        <a:srgbClr val="0B3248"/>
      </a:accent3>
      <a:accent4>
        <a:srgbClr val="0D697F"/>
      </a:accent4>
      <a:accent5>
        <a:srgbClr val="6E8920"/>
      </a:accent5>
      <a:accent6>
        <a:srgbClr val="435119"/>
      </a:accent6>
      <a:hlink>
        <a:srgbClr val="1188AD"/>
      </a:hlink>
      <a:folHlink>
        <a:srgbClr val="1188AD"/>
      </a:folHlink>
    </a:clrScheme>
    <a:fontScheme name="Stanford">
      <a:majorFont>
        <a:latin typeface="Crimson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dirty="0" smtClean="0">
            <a:solidFill>
              <a:srgbClr val="696253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4613</TotalTime>
  <Words>555</Words>
  <Application>Microsoft Office PowerPoint</Application>
  <PresentationFormat>On-screen Show (16:9)</PresentationFormat>
  <Paragraphs>139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MS PGothic</vt:lpstr>
      <vt:lpstr>MS PGothic</vt:lpstr>
      <vt:lpstr>Arial</vt:lpstr>
      <vt:lpstr>Calibri</vt:lpstr>
      <vt:lpstr>Courier New</vt:lpstr>
      <vt:lpstr>Crimson</vt:lpstr>
      <vt:lpstr>Helvetica Light</vt:lpstr>
      <vt:lpstr>Source Sans Pro</vt:lpstr>
      <vt:lpstr>Wingdings</vt:lpstr>
      <vt:lpstr>Stanford Medicine</vt:lpstr>
      <vt:lpstr>An Introduction to Palliative Care for the South Asian Community  Dr. Kavitha Ramchandran Palliative Care Physician &amp; Thoracic Oncologist Clinical Associate Prof. of Medicine Stanford School of Medicine   Mukund Acharya, Ph.D. Co-Founder, Sukham Patient/Family Partner, Stanford Health Care   </vt:lpstr>
      <vt:lpstr>PowerPoint Presentation</vt:lpstr>
      <vt:lpstr>Defining Palliative Care</vt:lpstr>
      <vt:lpstr>Defining Palliative Care</vt:lpstr>
      <vt:lpstr>Living with a Serious Illness</vt:lpstr>
      <vt:lpstr>Relief From Symptoms and Stress</vt:lpstr>
      <vt:lpstr>Improve Quality of Life for Patient and Family</vt:lpstr>
      <vt:lpstr>PowerPoint Presentation</vt:lpstr>
      <vt:lpstr>A Layer of Support</vt:lpstr>
      <vt:lpstr>Any Age, Any Stage and Can Be With Curative Treatment</vt:lpstr>
      <vt:lpstr>If it Were a Pill, it Would be Worth Millions</vt:lpstr>
      <vt:lpstr>Palliative Care Has Many Benefits</vt:lpstr>
      <vt:lpstr>What it Looks Like in Real Life</vt:lpstr>
      <vt:lpstr>PowerPoint Presentation</vt:lpstr>
      <vt:lpstr>How to Get Palliative Care </vt:lpstr>
      <vt:lpstr>Additional Resources</vt:lpstr>
      <vt:lpstr>www.med.stanford.edu/palliative-care  www.sukham.org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 Dean  Office</dc:creator>
  <cp:lastModifiedBy>Bleymaier, Claire</cp:lastModifiedBy>
  <cp:revision>383</cp:revision>
  <cp:lastPrinted>2020-05-08T23:57:28Z</cp:lastPrinted>
  <dcterms:created xsi:type="dcterms:W3CDTF">2015-04-29T17:53:16Z</dcterms:created>
  <dcterms:modified xsi:type="dcterms:W3CDTF">2020-10-24T00:19:19Z</dcterms:modified>
</cp:coreProperties>
</file>