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4"/>
  </p:notesMasterIdLst>
  <p:sldIdLst>
    <p:sldId id="1058" r:id="rId2"/>
    <p:sldId id="1063" r:id="rId3"/>
    <p:sldId id="1064" r:id="rId4"/>
    <p:sldId id="1065" r:id="rId5"/>
    <p:sldId id="1062" r:id="rId6"/>
    <p:sldId id="1059" r:id="rId7"/>
    <p:sldId id="1086" r:id="rId8"/>
    <p:sldId id="294" r:id="rId9"/>
    <p:sldId id="286" r:id="rId10"/>
    <p:sldId id="1087" r:id="rId11"/>
    <p:sldId id="1060" r:id="rId12"/>
    <p:sldId id="1067" r:id="rId13"/>
    <p:sldId id="1068" r:id="rId14"/>
    <p:sldId id="553" r:id="rId15"/>
    <p:sldId id="1088" r:id="rId16"/>
    <p:sldId id="1073" r:id="rId17"/>
    <p:sldId id="1085" r:id="rId18"/>
    <p:sldId id="1074" r:id="rId19"/>
    <p:sldId id="1075" r:id="rId20"/>
    <p:sldId id="1076" r:id="rId21"/>
    <p:sldId id="1077" r:id="rId22"/>
    <p:sldId id="1080" r:id="rId23"/>
    <p:sldId id="1081" r:id="rId24"/>
    <p:sldId id="1089" r:id="rId25"/>
    <p:sldId id="525" r:id="rId26"/>
    <p:sldId id="555" r:id="rId27"/>
    <p:sldId id="556" r:id="rId28"/>
    <p:sldId id="557" r:id="rId29"/>
    <p:sldId id="1066" r:id="rId30"/>
    <p:sldId id="1078" r:id="rId31"/>
    <p:sldId id="1057" r:id="rId32"/>
    <p:sldId id="1061" r:id="rId33"/>
  </p:sldIdLst>
  <p:sldSz cx="9144000" cy="5143500" type="screen16x9"/>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A7E09FEA-DFC7-48DA-B290-2F03BDCC081C}">
          <p14:sldIdLst>
            <p14:sldId id="1058"/>
            <p14:sldId id="1063"/>
            <p14:sldId id="1064"/>
            <p14:sldId id="1065"/>
            <p14:sldId id="1062"/>
            <p14:sldId id="1059"/>
            <p14:sldId id="1086"/>
            <p14:sldId id="294"/>
            <p14:sldId id="286"/>
            <p14:sldId id="1087"/>
            <p14:sldId id="1060"/>
            <p14:sldId id="1067"/>
            <p14:sldId id="1068"/>
            <p14:sldId id="553"/>
            <p14:sldId id="1088"/>
            <p14:sldId id="1073"/>
            <p14:sldId id="1085"/>
            <p14:sldId id="1074"/>
            <p14:sldId id="1075"/>
            <p14:sldId id="1076"/>
            <p14:sldId id="1077"/>
            <p14:sldId id="1080"/>
            <p14:sldId id="1081"/>
            <p14:sldId id="1089"/>
            <p14:sldId id="525"/>
            <p14:sldId id="555"/>
            <p14:sldId id="556"/>
            <p14:sldId id="557"/>
            <p14:sldId id="1066"/>
            <p14:sldId id="1078"/>
            <p14:sldId id="1057"/>
            <p14:sldId id="106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rmani, Maria" initials="SM" lastIdx="38" clrIdx="0">
    <p:extLst>
      <p:ext uri="{19B8F6BF-5375-455C-9EA6-DF929625EA0E}">
        <p15:presenceInfo xmlns:p15="http://schemas.microsoft.com/office/powerpoint/2012/main" userId="S::S0292041@stanfordhealthcare.org::f0e3c970-3f73-4f46-84fd-0ff1809f6861" providerId="AD"/>
      </p:ext>
    </p:extLst>
  </p:cmAuthor>
  <p:cmAuthor id="2" name="Rodriguez Gonzalez, Beatriz" initials="RGB" lastIdx="1" clrIdx="1">
    <p:extLst>
      <p:ext uri="{19B8F6BF-5375-455C-9EA6-DF929625EA0E}">
        <p15:presenceInfo xmlns:p15="http://schemas.microsoft.com/office/powerpoint/2012/main" userId="S::S0177704@stanfordhealthcare.org::814ee785-89d2-4b7b-aed9-1675b51c00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0066"/>
    <a:srgbClr val="FF33CC"/>
    <a:srgbClr val="780811"/>
    <a:srgbClr val="FFFF66"/>
    <a:srgbClr val="990033"/>
    <a:srgbClr val="980A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37" autoAdjust="0"/>
    <p:restoredTop sz="49354" autoAdjust="0"/>
  </p:normalViewPr>
  <p:slideViewPr>
    <p:cSldViewPr snapToGrid="0" snapToObjects="1">
      <p:cViewPr varScale="1">
        <p:scale>
          <a:sx n="44" d="100"/>
          <a:sy n="44" d="100"/>
        </p:scale>
        <p:origin x="1848" y="2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48" b="0" i="0" u="none" strike="noStrike" kern="1200" spc="0" baseline="0">
                <a:solidFill>
                  <a:schemeClr val="tx1">
                    <a:lumMod val="65000"/>
                    <a:lumOff val="35000"/>
                  </a:schemeClr>
                </a:solidFill>
                <a:latin typeface="+mn-lt"/>
                <a:ea typeface="+mn-ea"/>
                <a:cs typeface="+mn-cs"/>
              </a:defRPr>
            </a:pPr>
            <a:r>
              <a:rPr lang="es-419" noProof="0" dirty="0"/>
              <a:t>% de</a:t>
            </a:r>
            <a:r>
              <a:rPr lang="es-419" baseline="0" noProof="0" dirty="0"/>
              <a:t> muertes</a:t>
            </a:r>
            <a:endParaRPr lang="es-419" noProof="0" dirty="0"/>
          </a:p>
        </c:rich>
      </c:tx>
      <c:overlay val="0"/>
      <c:spPr>
        <a:noFill/>
        <a:ln w="25273">
          <a:noFill/>
        </a:ln>
      </c:spPr>
    </c:title>
    <c:autoTitleDeleted val="0"/>
    <c:plotArea>
      <c:layout/>
      <c:barChart>
        <c:barDir val="col"/>
        <c:grouping val="clustered"/>
        <c:varyColors val="0"/>
        <c:ser>
          <c:idx val="0"/>
          <c:order val="0"/>
          <c:tx>
            <c:strRef>
              <c:f>Sheet1!$B$1</c:f>
              <c:strCache>
                <c:ptCount val="1"/>
                <c:pt idx="0">
                  <c:v>% of Deaths</c:v>
                </c:pt>
              </c:strCache>
            </c:strRef>
          </c:tx>
          <c:spPr>
            <a:solidFill>
              <a:schemeClr val="accent4"/>
            </a:solidFill>
            <a:ln w="25273">
              <a:noFill/>
            </a:ln>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589"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21-30</c:v>
                </c:pt>
                <c:pt idx="1">
                  <c:v>31-40</c:v>
                </c:pt>
                <c:pt idx="2">
                  <c:v>41-50</c:v>
                </c:pt>
                <c:pt idx="3">
                  <c:v>51-60</c:v>
                </c:pt>
                <c:pt idx="4">
                  <c:v>61-70</c:v>
                </c:pt>
                <c:pt idx="5">
                  <c:v>71-80</c:v>
                </c:pt>
                <c:pt idx="6">
                  <c:v>81-90</c:v>
                </c:pt>
                <c:pt idx="7">
                  <c:v>90+</c:v>
                </c:pt>
              </c:strCache>
            </c:strRef>
          </c:cat>
          <c:val>
            <c:numRef>
              <c:f>Sheet1!$B$2:$B$9</c:f>
              <c:numCache>
                <c:formatCode>General</c:formatCode>
                <c:ptCount val="8"/>
                <c:pt idx="0">
                  <c:v>0</c:v>
                </c:pt>
                <c:pt idx="1">
                  <c:v>3</c:v>
                </c:pt>
                <c:pt idx="2">
                  <c:v>4</c:v>
                </c:pt>
                <c:pt idx="3">
                  <c:v>13</c:v>
                </c:pt>
                <c:pt idx="4">
                  <c:v>17</c:v>
                </c:pt>
                <c:pt idx="5">
                  <c:v>28</c:v>
                </c:pt>
                <c:pt idx="6">
                  <c:v>20</c:v>
                </c:pt>
                <c:pt idx="7">
                  <c:v>14</c:v>
                </c:pt>
              </c:numCache>
            </c:numRef>
          </c:val>
          <c:extLst>
            <c:ext xmlns:c16="http://schemas.microsoft.com/office/drawing/2014/chart" uri="{C3380CC4-5D6E-409C-BE32-E72D297353CC}">
              <c16:uniqueId val="{00000000-A6F3-4CFF-B152-1E2CAF9639E4}"/>
            </c:ext>
          </c:extLst>
        </c:ser>
        <c:dLbls>
          <c:showLegendKey val="0"/>
          <c:showVal val="0"/>
          <c:showCatName val="0"/>
          <c:showSerName val="0"/>
          <c:showPercent val="0"/>
          <c:showBubbleSize val="0"/>
        </c:dLbls>
        <c:gapWidth val="219"/>
        <c:axId val="243298952"/>
        <c:axId val="1"/>
      </c:barChart>
      <c:catAx>
        <c:axId val="243298952"/>
        <c:scaling>
          <c:orientation val="minMax"/>
        </c:scaling>
        <c:delete val="0"/>
        <c:axPos val="b"/>
        <c:title>
          <c:tx>
            <c:rich>
              <a:bodyPr/>
              <a:lstStyle/>
              <a:p>
                <a:pPr>
                  <a:defRPr lang="es-419" sz="1312" b="0" i="0" u="none" strike="noStrike" baseline="0" noProof="0">
                    <a:solidFill>
                      <a:srgbClr val="333333"/>
                    </a:solidFill>
                    <a:latin typeface="Calibri"/>
                    <a:ea typeface="Calibri"/>
                    <a:cs typeface="Calibri"/>
                  </a:defRPr>
                </a:pPr>
                <a:r>
                  <a:rPr lang="es-419" noProof="0" dirty="0"/>
                  <a:t>Edad</a:t>
                </a:r>
              </a:p>
            </c:rich>
          </c:tx>
          <c:overlay val="0"/>
          <c:spPr>
            <a:noFill/>
            <a:ln w="25273">
              <a:noFill/>
            </a:ln>
          </c:spPr>
        </c:title>
        <c:numFmt formatCode="General" sourceLinked="1"/>
        <c:majorTickMark val="none"/>
        <c:minorTickMark val="none"/>
        <c:tickLblPos val="nextTo"/>
        <c:spPr>
          <a:noFill/>
          <a:ln w="9459" cap="flat" cmpd="sng" algn="ctr">
            <a:solidFill>
              <a:schemeClr val="tx1">
                <a:lumMod val="15000"/>
                <a:lumOff val="85000"/>
              </a:schemeClr>
            </a:solidFill>
            <a:round/>
          </a:ln>
          <a:effectLst/>
        </c:spPr>
        <c:txPr>
          <a:bodyPr rot="-60000000" spcFirstLastPara="1" vertOverflow="ellipsis" vert="horz" wrap="square" anchor="ctr" anchorCtr="1"/>
          <a:lstStyle/>
          <a:p>
            <a:pPr>
              <a:defRPr sz="119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459" cap="flat" cmpd="sng" algn="ctr">
              <a:solidFill>
                <a:schemeClr val="tx1">
                  <a:lumMod val="15000"/>
                  <a:lumOff val="85000"/>
                </a:schemeClr>
              </a:solidFill>
              <a:round/>
            </a:ln>
            <a:effectLst/>
          </c:spPr>
        </c:majorGridlines>
        <c:numFmt formatCode="General" sourceLinked="1"/>
        <c:majorTickMark val="none"/>
        <c:minorTickMark val="none"/>
        <c:tickLblPos val="nextTo"/>
        <c:spPr>
          <a:ln w="6319">
            <a:noFill/>
          </a:ln>
        </c:spPr>
        <c:txPr>
          <a:bodyPr rot="-60000000" spcFirstLastPara="1" vertOverflow="ellipsis" vert="horz" wrap="square" anchor="ctr" anchorCtr="1"/>
          <a:lstStyle/>
          <a:p>
            <a:pPr>
              <a:defRPr sz="1190" b="0" i="0" u="none" strike="noStrike" kern="1200" baseline="0">
                <a:solidFill>
                  <a:schemeClr val="tx1">
                    <a:lumMod val="65000"/>
                    <a:lumOff val="35000"/>
                  </a:schemeClr>
                </a:solidFill>
                <a:latin typeface="+mn-lt"/>
                <a:ea typeface="+mn-ea"/>
                <a:cs typeface="+mn-cs"/>
              </a:defRPr>
            </a:pPr>
            <a:endParaRPr lang="en-US"/>
          </a:p>
        </c:txPr>
        <c:crossAx val="243298952"/>
        <c:crosses val="autoZero"/>
        <c:crossBetween val="between"/>
      </c:valAx>
      <c:spPr>
        <a:noFill/>
        <a:ln w="25351">
          <a:noFill/>
        </a:ln>
      </c:spPr>
    </c:plotArea>
    <c:plotVisOnly val="1"/>
    <c:dispBlanksAs val="gap"/>
    <c:showDLblsOverMax val="0"/>
  </c:chart>
  <c:spPr>
    <a:noFill/>
    <a:ln>
      <a:noFill/>
    </a:ln>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46" b="0" i="0" u="none" strike="noStrike" kern="1200" spc="0" baseline="0">
                <a:solidFill>
                  <a:schemeClr val="tx1">
                    <a:lumMod val="65000"/>
                    <a:lumOff val="35000"/>
                  </a:schemeClr>
                </a:solidFill>
                <a:latin typeface="+mn-lt"/>
                <a:ea typeface="+mn-ea"/>
                <a:cs typeface="+mn-cs"/>
              </a:defRPr>
            </a:pPr>
            <a:r>
              <a:rPr lang="es-419" noProof="0" dirty="0"/>
              <a:t>%</a:t>
            </a:r>
            <a:r>
              <a:rPr lang="es-419" baseline="0" noProof="0" dirty="0"/>
              <a:t> de muertes</a:t>
            </a:r>
            <a:endParaRPr lang="es-419" noProof="0" dirty="0"/>
          </a:p>
        </c:rich>
      </c:tx>
      <c:overlay val="0"/>
      <c:spPr>
        <a:noFill/>
        <a:ln w="25253">
          <a:noFill/>
        </a:ln>
      </c:spPr>
    </c:title>
    <c:autoTitleDeleted val="0"/>
    <c:plotArea>
      <c:layout/>
      <c:barChart>
        <c:barDir val="col"/>
        <c:grouping val="clustered"/>
        <c:varyColors val="0"/>
        <c:ser>
          <c:idx val="0"/>
          <c:order val="0"/>
          <c:tx>
            <c:strRef>
              <c:f>Sheet1!$B$1</c:f>
              <c:strCache>
                <c:ptCount val="1"/>
                <c:pt idx="0">
                  <c:v>% of Deaths</c:v>
                </c:pt>
              </c:strCache>
            </c:strRef>
          </c:tx>
          <c:spPr>
            <a:solidFill>
              <a:schemeClr val="accent2"/>
            </a:solidFill>
            <a:ln w="25253">
              <a:noFill/>
            </a:ln>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588"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Ninguna</c:v>
                </c:pt>
                <c:pt idx="1">
                  <c:v>1 o más</c:v>
                </c:pt>
                <c:pt idx="2">
                  <c:v>No se sabe</c:v>
                </c:pt>
              </c:strCache>
            </c:strRef>
          </c:cat>
          <c:val>
            <c:numRef>
              <c:f>Sheet1!$B$2:$B$4</c:f>
              <c:numCache>
                <c:formatCode>General</c:formatCode>
                <c:ptCount val="3"/>
                <c:pt idx="0">
                  <c:v>5</c:v>
                </c:pt>
                <c:pt idx="1">
                  <c:v>89</c:v>
                </c:pt>
                <c:pt idx="2">
                  <c:v>6</c:v>
                </c:pt>
              </c:numCache>
            </c:numRef>
          </c:val>
          <c:extLst>
            <c:ext xmlns:c16="http://schemas.microsoft.com/office/drawing/2014/chart" uri="{C3380CC4-5D6E-409C-BE32-E72D297353CC}">
              <c16:uniqueId val="{00000000-CA1B-45B9-AD34-F9FAAAFF0FBC}"/>
            </c:ext>
          </c:extLst>
        </c:ser>
        <c:dLbls>
          <c:showLegendKey val="0"/>
          <c:showVal val="0"/>
          <c:showCatName val="0"/>
          <c:showSerName val="0"/>
          <c:showPercent val="0"/>
          <c:showBubbleSize val="0"/>
        </c:dLbls>
        <c:gapWidth val="219"/>
        <c:overlap val="-27"/>
        <c:axId val="202673552"/>
        <c:axId val="1"/>
      </c:barChart>
      <c:catAx>
        <c:axId val="202673552"/>
        <c:scaling>
          <c:orientation val="minMax"/>
        </c:scaling>
        <c:delete val="0"/>
        <c:axPos val="b"/>
        <c:title>
          <c:tx>
            <c:rich>
              <a:bodyPr/>
              <a:lstStyle/>
              <a:p>
                <a:pPr>
                  <a:defRPr sz="1312" b="0" i="0" u="none" strike="noStrike" baseline="0">
                    <a:solidFill>
                      <a:srgbClr val="333333"/>
                    </a:solidFill>
                    <a:latin typeface="Calibri"/>
                    <a:ea typeface="Calibri"/>
                    <a:cs typeface="Calibri"/>
                  </a:defRPr>
                </a:pPr>
                <a:r>
                  <a:rPr lang="es-419" noProof="0" dirty="0"/>
                  <a:t>Cantidad de enfermedades preexistentes</a:t>
                </a:r>
              </a:p>
            </c:rich>
          </c:tx>
          <c:overlay val="0"/>
          <c:spPr>
            <a:noFill/>
            <a:ln w="25253">
              <a:noFill/>
            </a:ln>
          </c:spPr>
        </c:title>
        <c:numFmt formatCode="General" sourceLinked="1"/>
        <c:majorTickMark val="none"/>
        <c:minorTickMark val="none"/>
        <c:tickLblPos val="nextTo"/>
        <c:spPr>
          <a:noFill/>
          <a:ln w="9452" cap="flat" cmpd="sng" algn="ctr">
            <a:solidFill>
              <a:schemeClr val="tx1">
                <a:lumMod val="15000"/>
                <a:lumOff val="85000"/>
              </a:schemeClr>
            </a:solidFill>
            <a:round/>
          </a:ln>
          <a:effectLst/>
        </c:spPr>
        <c:txPr>
          <a:bodyPr rot="-60000000" spcFirstLastPara="1" vertOverflow="ellipsis" vert="horz" wrap="square" anchor="ctr" anchorCtr="1"/>
          <a:lstStyle/>
          <a:p>
            <a:pPr>
              <a:defRPr sz="1189"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452" cap="flat" cmpd="sng" algn="ctr">
              <a:solidFill>
                <a:schemeClr val="tx1">
                  <a:lumMod val="15000"/>
                  <a:lumOff val="85000"/>
                </a:schemeClr>
              </a:solidFill>
              <a:round/>
            </a:ln>
            <a:effectLst/>
          </c:spPr>
        </c:majorGridlines>
        <c:numFmt formatCode="General" sourceLinked="1"/>
        <c:majorTickMark val="none"/>
        <c:minorTickMark val="none"/>
        <c:tickLblPos val="nextTo"/>
        <c:spPr>
          <a:ln w="6314">
            <a:noFill/>
          </a:ln>
        </c:spPr>
        <c:txPr>
          <a:bodyPr rot="-60000000" spcFirstLastPara="1" vertOverflow="ellipsis" vert="horz" wrap="square" anchor="ctr" anchorCtr="1"/>
          <a:lstStyle/>
          <a:p>
            <a:pPr>
              <a:defRPr sz="1189" b="0" i="0" u="none" strike="noStrike" kern="1200" baseline="0">
                <a:solidFill>
                  <a:schemeClr val="tx1">
                    <a:lumMod val="65000"/>
                    <a:lumOff val="35000"/>
                  </a:schemeClr>
                </a:solidFill>
                <a:latin typeface="+mn-lt"/>
                <a:ea typeface="+mn-ea"/>
                <a:cs typeface="+mn-cs"/>
              </a:defRPr>
            </a:pPr>
            <a:endParaRPr lang="en-US"/>
          </a:p>
        </c:txPr>
        <c:crossAx val="202673552"/>
        <c:crosses val="autoZero"/>
        <c:crossBetween val="between"/>
      </c:valAx>
      <c:spPr>
        <a:noFill/>
        <a:ln w="25351">
          <a:noFill/>
        </a:ln>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Outcomes</c:v>
                </c:pt>
              </c:strCache>
            </c:strRef>
          </c:tx>
          <c:dPt>
            <c:idx val="0"/>
            <c:bubble3D val="0"/>
            <c:spPr>
              <a:solidFill>
                <a:schemeClr val="accent1"/>
              </a:solidFill>
              <a:ln w="18773">
                <a:solidFill>
                  <a:schemeClr val="lt1"/>
                </a:solidFill>
              </a:ln>
              <a:effectLst/>
            </c:spPr>
            <c:extLst>
              <c:ext xmlns:c16="http://schemas.microsoft.com/office/drawing/2014/chart" uri="{C3380CC4-5D6E-409C-BE32-E72D297353CC}">
                <c16:uniqueId val="{00000000-93B7-4BE5-B5FE-BDFFDD187EE0}"/>
              </c:ext>
            </c:extLst>
          </c:dPt>
          <c:dPt>
            <c:idx val="1"/>
            <c:bubble3D val="0"/>
            <c:spPr>
              <a:solidFill>
                <a:schemeClr val="accent2"/>
              </a:solidFill>
              <a:ln w="18773">
                <a:solidFill>
                  <a:schemeClr val="lt1"/>
                </a:solidFill>
              </a:ln>
              <a:effectLst/>
            </c:spPr>
            <c:extLst>
              <c:ext xmlns:c16="http://schemas.microsoft.com/office/drawing/2014/chart" uri="{C3380CC4-5D6E-409C-BE32-E72D297353CC}">
                <c16:uniqueId val="{00000001-93B7-4BE5-B5FE-BDFFDD187EE0}"/>
              </c:ext>
            </c:extLst>
          </c:dPt>
          <c:dPt>
            <c:idx val="2"/>
            <c:bubble3D val="0"/>
            <c:spPr>
              <a:solidFill>
                <a:schemeClr val="accent3"/>
              </a:solidFill>
              <a:ln w="18773">
                <a:solidFill>
                  <a:schemeClr val="lt1"/>
                </a:solidFill>
              </a:ln>
              <a:effectLst/>
            </c:spPr>
            <c:extLst>
              <c:ext xmlns:c16="http://schemas.microsoft.com/office/drawing/2014/chart" uri="{C3380CC4-5D6E-409C-BE32-E72D297353CC}">
                <c16:uniqueId val="{00000002-93B7-4BE5-B5FE-BDFFDD187EE0}"/>
              </c:ext>
            </c:extLst>
          </c:dPt>
          <c:dPt>
            <c:idx val="3"/>
            <c:bubble3D val="0"/>
            <c:spPr>
              <a:solidFill>
                <a:schemeClr val="accent4"/>
              </a:solidFill>
              <a:ln w="18773">
                <a:solidFill>
                  <a:schemeClr val="lt1"/>
                </a:solidFill>
              </a:ln>
              <a:effectLst/>
            </c:spPr>
            <c:extLst>
              <c:ext xmlns:c16="http://schemas.microsoft.com/office/drawing/2014/chart" uri="{C3380CC4-5D6E-409C-BE32-E72D297353CC}">
                <c16:uniqueId val="{00000003-93B7-4BE5-B5FE-BDFFDD187EE0}"/>
              </c:ext>
            </c:extLst>
          </c:dPt>
          <c:dLbls>
            <c:spPr>
              <a:noFill/>
              <a:ln w="25081">
                <a:noFill/>
              </a:ln>
            </c:spPr>
            <c:txPr>
              <a:bodyPr rot="0" spcFirstLastPara="1" vertOverflow="ellipsis" vert="horz" wrap="square" lIns="38100" tIns="19050" rIns="38100" bIns="19050" anchor="ctr" anchorCtr="1">
                <a:spAutoFit/>
              </a:bodyPr>
              <a:lstStyle/>
              <a:p>
                <a:pPr>
                  <a:defRPr sz="1774"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387"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Fallecidos</c:v>
                </c:pt>
                <c:pt idx="1">
                  <c:v>Dados de alta</c:v>
                </c:pt>
                <c:pt idx="2">
                  <c:v>Con respirador</c:v>
                </c:pt>
                <c:pt idx="3">
                  <c:v>Internados</c:v>
                </c:pt>
              </c:strCache>
            </c:strRef>
          </c:cat>
          <c:val>
            <c:numRef>
              <c:f>Sheet1!$B$2:$B$5</c:f>
              <c:numCache>
                <c:formatCode>General</c:formatCode>
                <c:ptCount val="4"/>
                <c:pt idx="0">
                  <c:v>50</c:v>
                </c:pt>
                <c:pt idx="1">
                  <c:v>21</c:v>
                </c:pt>
                <c:pt idx="2">
                  <c:v>12</c:v>
                </c:pt>
                <c:pt idx="3">
                  <c:v>17</c:v>
                </c:pt>
              </c:numCache>
            </c:numRef>
          </c:val>
          <c:extLst>
            <c:ext xmlns:c16="http://schemas.microsoft.com/office/drawing/2014/chart" uri="{C3380CC4-5D6E-409C-BE32-E72D297353CC}">
              <c16:uniqueId val="{00000004-93B7-4BE5-B5FE-BDFFDD187EE0}"/>
            </c:ext>
          </c:extLst>
        </c:ser>
        <c:dLbls>
          <c:showLegendKey val="0"/>
          <c:showVal val="0"/>
          <c:showCatName val="0"/>
          <c:showSerName val="0"/>
          <c:showPercent val="0"/>
          <c:showBubbleSize val="0"/>
          <c:showLeaderLines val="1"/>
        </c:dLbls>
        <c:firstSliceAng val="0"/>
      </c:pieChart>
      <c:spPr>
        <a:noFill/>
        <a:ln w="25361">
          <a:noFill/>
        </a:ln>
      </c:spPr>
    </c:plotArea>
    <c:legend>
      <c:legendPos val="r"/>
      <c:layout>
        <c:manualLayout>
          <c:xMode val="edge"/>
          <c:yMode val="edge"/>
          <c:x val="0.64825287323824199"/>
          <c:y val="0.17088665241348142"/>
          <c:w val="0.28047800129113121"/>
          <c:h val="0.66547403428876029"/>
        </c:manualLayout>
      </c:layout>
      <c:overlay val="0"/>
      <c:spPr>
        <a:noFill/>
        <a:ln w="25081">
          <a:noFill/>
        </a:ln>
      </c:spPr>
      <c:txPr>
        <a:bodyPr rot="0" spcFirstLastPara="1" vertOverflow="ellipsis" vert="horz" wrap="square" anchor="ctr" anchorCtr="1"/>
        <a:lstStyle/>
        <a:p>
          <a:pPr>
            <a:defRPr sz="1576"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4EB798-F330-409A-9668-B62522CEFDD2}"/>
              </a:ext>
            </a:extLst>
          </p:cNvPr>
          <p:cNvSpPr>
            <a:spLocks noGrp="1"/>
          </p:cNvSpPr>
          <p:nvPr>
            <p:ph type="hdr" sz="quarter"/>
          </p:nvPr>
        </p:nvSpPr>
        <p:spPr>
          <a:xfrm>
            <a:off x="0" y="0"/>
            <a:ext cx="3170238" cy="481013"/>
          </a:xfrm>
          <a:prstGeom prst="rect">
            <a:avLst/>
          </a:prstGeom>
        </p:spPr>
        <p:txBody>
          <a:bodyPr vert="horz" lIns="95207" tIns="47604" rIns="95207" bIns="47604"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F020D9A-5AB4-4755-BF15-B7D1AB6DE960}"/>
              </a:ext>
            </a:extLst>
          </p:cNvPr>
          <p:cNvSpPr>
            <a:spLocks noGrp="1"/>
          </p:cNvSpPr>
          <p:nvPr>
            <p:ph type="dt" idx="1"/>
          </p:nvPr>
        </p:nvSpPr>
        <p:spPr>
          <a:xfrm>
            <a:off x="4144963" y="0"/>
            <a:ext cx="3168650" cy="481013"/>
          </a:xfrm>
          <a:prstGeom prst="rect">
            <a:avLst/>
          </a:prstGeom>
        </p:spPr>
        <p:txBody>
          <a:bodyPr vert="horz" wrap="square" lIns="95207" tIns="47604" rIns="95207" bIns="47604" numCol="1" anchor="t" anchorCtr="0" compatLnSpc="1">
            <a:prstTxWarp prst="textNoShape">
              <a:avLst/>
            </a:prstTxWarp>
          </a:bodyPr>
          <a:lstStyle>
            <a:lvl1pPr algn="r" eaLnBrk="1" hangingPunct="1">
              <a:defRPr sz="1200"/>
            </a:lvl1pPr>
          </a:lstStyle>
          <a:p>
            <a:pPr>
              <a:defRPr/>
            </a:pPr>
            <a:fld id="{AAA66EF2-3544-4D98-81A8-ABC1D4206EC7}" type="datetimeFigureOut">
              <a:rPr lang="en-US" altLang="en-US"/>
              <a:pPr>
                <a:defRPr/>
              </a:pPr>
              <a:t>6/15/2020</a:t>
            </a:fld>
            <a:endParaRPr lang="en-US" altLang="en-US"/>
          </a:p>
        </p:txBody>
      </p:sp>
      <p:sp>
        <p:nvSpPr>
          <p:cNvPr id="4" name="Slide Image Placeholder 3">
            <a:extLst>
              <a:ext uri="{FF2B5EF4-FFF2-40B4-BE49-F238E27FC236}">
                <a16:creationId xmlns:a16="http://schemas.microsoft.com/office/drawing/2014/main" id="{AC6A68BD-7A36-4F4E-BE2B-5DFEFB6C776F}"/>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207" tIns="47604" rIns="95207" bIns="47604" rtlCol="0" anchor="ctr"/>
          <a:lstStyle/>
          <a:p>
            <a:pPr lvl="0"/>
            <a:endParaRPr lang="en-US" noProof="0"/>
          </a:p>
        </p:txBody>
      </p:sp>
      <p:sp>
        <p:nvSpPr>
          <p:cNvPr id="5" name="Notes Placeholder 4">
            <a:extLst>
              <a:ext uri="{FF2B5EF4-FFF2-40B4-BE49-F238E27FC236}">
                <a16:creationId xmlns:a16="http://schemas.microsoft.com/office/drawing/2014/main" id="{772F1EDB-21D3-4D6F-83A3-BE96BCB7A5D7}"/>
              </a:ext>
            </a:extLst>
          </p:cNvPr>
          <p:cNvSpPr>
            <a:spLocks noGrp="1"/>
          </p:cNvSpPr>
          <p:nvPr>
            <p:ph type="body" sz="quarter" idx="3"/>
          </p:nvPr>
        </p:nvSpPr>
        <p:spPr>
          <a:xfrm>
            <a:off x="731838" y="4560888"/>
            <a:ext cx="5851525" cy="4321175"/>
          </a:xfrm>
          <a:prstGeom prst="rect">
            <a:avLst/>
          </a:prstGeom>
        </p:spPr>
        <p:txBody>
          <a:bodyPr vert="horz" lIns="95207" tIns="47604" rIns="95207" bIns="4760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9D18D06-CFFA-4544-859E-879C64D18D6C}"/>
              </a:ext>
            </a:extLst>
          </p:cNvPr>
          <p:cNvSpPr>
            <a:spLocks noGrp="1"/>
          </p:cNvSpPr>
          <p:nvPr>
            <p:ph type="ftr" sz="quarter" idx="4"/>
          </p:nvPr>
        </p:nvSpPr>
        <p:spPr>
          <a:xfrm>
            <a:off x="0" y="9118600"/>
            <a:ext cx="3170238" cy="481013"/>
          </a:xfrm>
          <a:prstGeom prst="rect">
            <a:avLst/>
          </a:prstGeom>
        </p:spPr>
        <p:txBody>
          <a:bodyPr vert="horz" lIns="95207" tIns="47604" rIns="95207" bIns="47604"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096A1696-7D68-4F3B-BA8C-A1414E35CAF2}"/>
              </a:ext>
            </a:extLst>
          </p:cNvPr>
          <p:cNvSpPr>
            <a:spLocks noGrp="1"/>
          </p:cNvSpPr>
          <p:nvPr>
            <p:ph type="sldNum" sz="quarter" idx="5"/>
          </p:nvPr>
        </p:nvSpPr>
        <p:spPr>
          <a:xfrm>
            <a:off x="4144963" y="9118600"/>
            <a:ext cx="3168650" cy="481013"/>
          </a:xfrm>
          <a:prstGeom prst="rect">
            <a:avLst/>
          </a:prstGeom>
        </p:spPr>
        <p:txBody>
          <a:bodyPr vert="horz" wrap="square" lIns="95207" tIns="47604" rIns="95207" bIns="47604" numCol="1" anchor="b" anchorCtr="0" compatLnSpc="1">
            <a:prstTxWarp prst="textNoShape">
              <a:avLst/>
            </a:prstTxWarp>
          </a:bodyPr>
          <a:lstStyle>
            <a:lvl1pPr algn="r" eaLnBrk="1" hangingPunct="1">
              <a:defRPr sz="1200"/>
            </a:lvl1pPr>
          </a:lstStyle>
          <a:p>
            <a:fld id="{F11D53BF-20DE-4BF9-96C1-2F226B7997F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A95EE295-2DAF-4FB0-A8FE-BDC660CC65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AE73C1D5-89FF-4E00-B9FA-04D4D63D6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Muy buenas tardes y gracias por tomarse el tiempo de participar de este seminario web en fin de semana. Me alegra que esté presente y espero que esta sesión sea útil tanto para usted como para su familia.</a:t>
            </a:r>
          </a:p>
          <a:p>
            <a:endParaRPr lang="es-419" altLang="en-US" noProof="0" dirty="0"/>
          </a:p>
          <a:p>
            <a:r>
              <a:rPr lang="es-419" altLang="en-US" noProof="0" dirty="0"/>
              <a:t>Me llamo Grant Smith, y soy médico de cuidados paliativos en Stanford. Hoy voy a hablar acerca de la importancia de planificar con antelación (voluntad anticipada) y tomar decisiones con respecto a cómo quiere que sea su futura atención médica en el caso de que llegara a enfermar gravemente.</a:t>
            </a:r>
          </a:p>
          <a:p>
            <a:endParaRPr lang="es-419" altLang="en-US" noProof="0" dirty="0"/>
          </a:p>
          <a:p>
            <a:r>
              <a:rPr lang="es-419" altLang="en-US" noProof="0" dirty="0"/>
              <a:t>Si bien la pandemia del coronavirus nos hizo tomar más consciencia de la posibilidad de caer gravemente enfermos, los tipos de preguntas que surgen a partir de este suceso son preguntas que en realidad cualquiera de nosotros podría haberse planteado antes de la pandemia y que conllevan a decisiones que cualquiera de nosotros podría tener que enfrentar en el futuro, incluso después de la pandemia.</a:t>
            </a:r>
          </a:p>
          <a:p>
            <a:endParaRPr lang="es-419" altLang="en-US" dirty="0"/>
          </a:p>
          <a:p>
            <a:r>
              <a:rPr lang="es-419" altLang="en-US" noProof="0" dirty="0"/>
              <a:t>Para aquellos que viven con una enfermedad grave o con problemas de salud subyacentes, la posibilidad de que empeore la enfermedad o de caer gravemente enfermos es una posibilidad ya de por sí más palpable, incluso fuera del contexto de la pandemia. En el caso de aquellos de nosotros que estamos relativamente saludables o que nunca hemos afrontado un problema de salud serio, tampoco tenemos la garantía de que gozaremos de buena salud continua; y, ya sea que tengamos un accidente o una infección, la posibilidad de desarrollar una enfermedad grave y repentina también está presente.</a:t>
            </a:r>
          </a:p>
          <a:p>
            <a:endParaRPr lang="es-419" altLang="en-US" noProof="0" dirty="0"/>
          </a:p>
          <a:p>
            <a:r>
              <a:rPr lang="es-419" altLang="en-US" noProof="0" dirty="0"/>
              <a:t>Tras haber dicho esto, sabemos que la pandemia del coronavirus trajo consigo más preguntas e hizo que muchas de las inquietudes estén más presentes; y mi intención es ayudar a abordar algunas de esas inquietudes el día de hoy.</a:t>
            </a:r>
          </a:p>
        </p:txBody>
      </p:sp>
      <p:sp>
        <p:nvSpPr>
          <p:cNvPr id="8196" name="Slide Number Placeholder 3">
            <a:extLst>
              <a:ext uri="{FF2B5EF4-FFF2-40B4-BE49-F238E27FC236}">
                <a16:creationId xmlns:a16="http://schemas.microsoft.com/office/drawing/2014/main" id="{3B8C4FE5-CA86-4BDE-ACE0-CC0D988AA1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B1E0CC-B6F6-476E-870A-EC4D2251CDF6}"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D6E9963-8473-40AA-89C6-5D4AE8EC4B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52F3A63-D232-4C18-8B8D-587C98243E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Por favor, no duden en escribir las preguntas en la sección de preguntas y respuestas (botón Q&amp;A) y al final de la presentación, las responderemos. </a:t>
            </a:r>
          </a:p>
          <a:p>
            <a:r>
              <a:rPr lang="es-419" altLang="en-US" noProof="0" dirty="0"/>
              <a:t>Pasemos a la sección de voluntad anticipada.</a:t>
            </a:r>
          </a:p>
        </p:txBody>
      </p:sp>
      <p:sp>
        <p:nvSpPr>
          <p:cNvPr id="18436" name="Slide Number Placeholder 3">
            <a:extLst>
              <a:ext uri="{FF2B5EF4-FFF2-40B4-BE49-F238E27FC236}">
                <a16:creationId xmlns:a16="http://schemas.microsoft.com/office/drawing/2014/main" id="{F5EC680A-038A-43E7-A6CE-178145ECE0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8A795E-FAAD-4EC9-8977-4FDA031AFC6D}" type="slidenum">
              <a:rPr lang="en-US" altLang="en-US"/>
              <a:pPr/>
              <a:t>10</a:t>
            </a:fld>
            <a:endParaRPr lang="en-US" altLang="en-US"/>
          </a:p>
        </p:txBody>
      </p:sp>
    </p:spTree>
    <p:extLst>
      <p:ext uri="{BB962C8B-B14F-4D97-AF65-F5344CB8AC3E}">
        <p14:creationId xmlns:p14="http://schemas.microsoft.com/office/powerpoint/2010/main" val="273760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DC4DF17-10B0-4AC8-A5F2-D91A0A4C94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6880812-F502-4EB7-ACEB-06614AB21E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Entonces, ¿qué es la voluntad anticipada?</a:t>
            </a:r>
          </a:p>
          <a:p>
            <a:endParaRPr lang="es-419" altLang="en-US" noProof="0" dirty="0"/>
          </a:p>
          <a:p>
            <a:r>
              <a:rPr lang="es-419" altLang="en-US" noProof="0" dirty="0"/>
              <a:t>Se trata de tomar decisiones con respecto a la atención médica que usted quiere recibir en caso de enfermar gravemente o de que no pueda hablar por sí mismo.</a:t>
            </a:r>
          </a:p>
          <a:p>
            <a:endParaRPr lang="es-419" altLang="en-US" noProof="0" dirty="0"/>
          </a:p>
          <a:p>
            <a:r>
              <a:rPr lang="es-419" altLang="en-US" noProof="0" dirty="0"/>
              <a:t>Es usted quien tomará estas decisiones, independientemente de la atención médica que elija.</a:t>
            </a:r>
          </a:p>
          <a:p>
            <a:endParaRPr lang="es-419" altLang="en-US" noProof="0" dirty="0"/>
          </a:p>
          <a:p>
            <a:r>
              <a:rPr lang="es-419" altLang="en-US" noProof="0" dirty="0"/>
              <a:t>Nuestro objetivo es ayudar a que usted y su familia se planteen estas preguntas, y queremos darle información que le sea útil para tomar decisiones informadas, pero en última instancia, estas decisiones dependen de usted y nuestro trabajo es apoyarlo con las mismas.</a:t>
            </a:r>
          </a:p>
        </p:txBody>
      </p:sp>
      <p:sp>
        <p:nvSpPr>
          <p:cNvPr id="20484" name="Slide Number Placeholder 3">
            <a:extLst>
              <a:ext uri="{FF2B5EF4-FFF2-40B4-BE49-F238E27FC236}">
                <a16:creationId xmlns:a16="http://schemas.microsoft.com/office/drawing/2014/main" id="{BA99D61F-BBDB-4F70-8A10-6B15FAD8EA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8199CE6-CEFE-4345-8F5F-CB73242D5C47}" type="slidenum">
              <a:rPr lang="en-US" altLang="en-US"/>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61FEA7A5-C7A8-41BF-8601-2077BD8E5C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2E15C6D2-68BC-4C44-8E15-D689B3CFC5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Puede que usted se pregunte a qué tipo de decisiones médicas nos estamos refiriendo.</a:t>
            </a:r>
          </a:p>
          <a:p>
            <a:endParaRPr lang="es-419" altLang="en-US" noProof="0" dirty="0"/>
          </a:p>
          <a:p>
            <a:r>
              <a:rPr lang="es-419" altLang="en-US" noProof="0" dirty="0"/>
              <a:t>A lo largo de la presentación hablaremos con más detalle al respecto, pero por ahora hablemos de algunas de estas decisiones.</a:t>
            </a:r>
          </a:p>
          <a:p>
            <a:endParaRPr lang="es-419" altLang="en-US" noProof="0" dirty="0"/>
          </a:p>
          <a:p>
            <a:r>
              <a:rPr lang="es-419" altLang="en-US" noProof="0" dirty="0"/>
              <a:t>Uno de los pasos más importantes que puede dar es elegir a alguien que esté dispuesto y que tenga la capacidad de representar su voz y tomar decisiones médicas por usted en caso de que usted no pueda comunicar su voluntad.</a:t>
            </a:r>
          </a:p>
          <a:p>
            <a:endParaRPr lang="es-419" altLang="en-US" noProof="0" dirty="0"/>
          </a:p>
          <a:p>
            <a:r>
              <a:rPr lang="es-419" altLang="en-US" noProof="0" dirty="0"/>
              <a:t>Para poder ayudar a la persona que elija, es importante que usted se tome el tiempo de pensar qué quiere para usted y asegurarse de comunicárselo a la persona que lo va a representar. </a:t>
            </a:r>
          </a:p>
          <a:p>
            <a:endParaRPr lang="es-419" altLang="en-US" noProof="0" dirty="0"/>
          </a:p>
          <a:p>
            <a:r>
              <a:rPr lang="es-419" altLang="en-US" noProof="0" dirty="0"/>
              <a:t>Le aconsejo que comience a pensar “¿Qué es importante para mí? ¿Qué cosas hacen que mi vida valga la pena?”</a:t>
            </a:r>
          </a:p>
          <a:p>
            <a:endParaRPr lang="es-419" altLang="en-US" noProof="0" dirty="0"/>
          </a:p>
          <a:p>
            <a:r>
              <a:rPr lang="es-419" altLang="en-US" noProof="0" dirty="0"/>
              <a:t>Esta pregunta puede ser confusa y muy amplia. Permítame usarme de ejemplo para explicar a lo que me refiero. Cuando yo pienso en lo que hace que mi vida valga la pena, lo más esencial con lo que yo no podría vivir es la capacidad de reconocer a mis amigos y familiares y poder interactuar con ellos de una forma significativa. Si algo me sucediera en donde es evidente que yo no podría hacer eso, yo no quisiera que mi familia o los médicos hicieran cosas para prolongarme la vida de manera artificial, como por ejemplo conectarme a una máquina para respirar (respirador) o que me hagan compresiones en el pecho o reanimación cardiopulmonar para tratar de reanimar mi corazón si éste hubiera dejado de latir por mi enfermedad o por una lesión.</a:t>
            </a:r>
          </a:p>
          <a:p>
            <a:endParaRPr lang="es-419" altLang="en-US" noProof="0" dirty="0"/>
          </a:p>
          <a:p>
            <a:r>
              <a:rPr lang="es-419" altLang="en-US" noProof="0" dirty="0"/>
              <a:t>Sin embargo, puede que otras personas tengan otras prioridades. Por ejemplo, algunas personas opinan que el hecho de poder cuidar de sí mismos de forma independiente es importantísimo. Estas personas podrían preferir no prolongar su vida de manera artificial si tuvieran que ser dependientes de los demás para que los cuiden. Otras personas opinan que el simple hecho de estar vivo, independientemente de cómo otros perciban su calidad de vida, es lo que hace que valga la pena vivir y quieren que se prolongue su vida lo más posible.</a:t>
            </a:r>
          </a:p>
          <a:p>
            <a:endParaRPr lang="es-419" altLang="en-US" noProof="0" dirty="0"/>
          </a:p>
          <a:p>
            <a:r>
              <a:rPr lang="es-419" altLang="en-US" noProof="0" dirty="0"/>
              <a:t>Lo que usted valora y prioriza puede ser muy diferente dependiendo de su estado de salud. Por ejemplo, puede que usted valore cosas diferentes si estuviera grave o en la etapa final de su vida. Lo que usted valora también puede depender de las posibilidades que tenga de recuperación o de vivir más tiempo.</a:t>
            </a:r>
          </a:p>
          <a:p>
            <a:endParaRPr lang="es-419" altLang="en-US" noProof="0" dirty="0"/>
          </a:p>
          <a:p>
            <a:r>
              <a:rPr lang="es-419" altLang="en-US" noProof="0" dirty="0"/>
              <a:t>A modo de ejemplo, algunas personas que conozco que están cerca del final de su vida por una enfermedad avanzada, priorizan estar a gusto o estar en su casa y lo consideran más importante que vivir lo más posible. Puede que elijan rechazar ciertos tratamientos u hospitalizaciones -que podrían ayudarles a vivir más tiempo- para evitar la preocupación y la carga que conlleva someterse a dichos tratamientos.</a:t>
            </a:r>
          </a:p>
          <a:p>
            <a:endParaRPr lang="es-419" altLang="en-US" noProof="0" dirty="0"/>
          </a:p>
          <a:p>
            <a:r>
              <a:rPr lang="es-419" altLang="en-US" noProof="0" dirty="0"/>
              <a:t>Otras personas que están exactamente en la misma situación pueden pensar que lo más importante es tener más tiempo de vida, sin importar cómo es esa calidad de vida, y puede que ellos estén dispuestos a pasar por mucho incluyendo hospitalizaciones con tal de tener más tiempo.</a:t>
            </a:r>
            <a:endParaRPr lang="en-US" altLang="en-US" dirty="0"/>
          </a:p>
        </p:txBody>
      </p:sp>
      <p:sp>
        <p:nvSpPr>
          <p:cNvPr id="22532" name="Slide Number Placeholder 3">
            <a:extLst>
              <a:ext uri="{FF2B5EF4-FFF2-40B4-BE49-F238E27FC236}">
                <a16:creationId xmlns:a16="http://schemas.microsoft.com/office/drawing/2014/main" id="{F8159AE6-643C-4D1D-B76B-44DCBF546B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EBA2CC1-3144-4DAA-906C-CD846A3539B0}" type="slidenum">
              <a:rPr lang="en-US" altLang="en-US"/>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EBCB18F-865E-430A-89F8-F87A818747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369E0BE0-ECAC-4BC0-BD70-B847A7B366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Cuando piense sobre estas posibles situaciones y en lo que usted valora, sus médicos van a querer saber si hay alguna limitación que usted quiera establecer con respecto a los tratamientos que prolongan o que sustentan la vida.</a:t>
            </a:r>
          </a:p>
          <a:p>
            <a:r>
              <a:rPr lang="es-419" altLang="en-US" noProof="0" dirty="0"/>
              <a:t>La decisión predeterminada de los servicios de salud de Estados Unidos es hacer todo lo que se pueda para prolongar la vida del paciente. Para mucha personas, esta decisión es compatible con su voluntad.</a:t>
            </a:r>
          </a:p>
          <a:p>
            <a:endParaRPr lang="es-419" altLang="en-US" noProof="0" dirty="0"/>
          </a:p>
          <a:p>
            <a:r>
              <a:rPr lang="es-419" altLang="en-US" noProof="0" dirty="0"/>
              <a:t>Sin embargo, no siempre hay compatibilidad, sobre todo para aquellas personas cuyas probabilidades de recuperarse no son muy buenas o para aquellos cuyas intervenciones pudieran poner una carga en la calidad de vida de alguien más que consideren inaceptable.</a:t>
            </a:r>
          </a:p>
          <a:p>
            <a:endParaRPr lang="es-419" altLang="en-US" noProof="0" dirty="0"/>
          </a:p>
          <a:p>
            <a:r>
              <a:rPr lang="es-419" altLang="en-US" noProof="0" dirty="0"/>
              <a:t>Nuevamente, el cómo se sienta usted al respecto dependerá del contexto ya sea por su estado de salud de ese entonces o por las probabilidades de poder o no recuperarse.</a:t>
            </a:r>
          </a:p>
          <a:p>
            <a:endParaRPr lang="es-419" altLang="en-US" noProof="0" dirty="0"/>
          </a:p>
          <a:p>
            <a:r>
              <a:rPr lang="es-419" altLang="en-US" noProof="0" dirty="0"/>
              <a:t>Si está en el hospital, es probable que le pregunten cuáles son sus preferencias con respecto a la reanimación cardiopulmonar (RCP) y con respecto a la posibilidad de conectarlo a una máquina para ayudarlo a respirar (un respirador). La RCP (o reanimación cardiopulmonar) hace referencia a recibir compresiones en el pecho, esto es cuando una persona le presiona el pecho con fuerza para tratar de hacer bombear el corazón o cuando le dan desfibrilación (descargas eléctricas) al corazón con el objetivo de reanimarlo.</a:t>
            </a:r>
          </a:p>
        </p:txBody>
      </p:sp>
      <p:sp>
        <p:nvSpPr>
          <p:cNvPr id="24580" name="Slide Number Placeholder 3">
            <a:extLst>
              <a:ext uri="{FF2B5EF4-FFF2-40B4-BE49-F238E27FC236}">
                <a16:creationId xmlns:a16="http://schemas.microsoft.com/office/drawing/2014/main" id="{D228406D-EC30-416F-BF42-C21C488DB0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F4A71D1-686C-4A96-ACBB-1F90A2160557}" type="slidenum">
              <a:rPr lang="en-US" altLang="en-US"/>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A8348DE-0BCD-422C-9E85-57C0CF2409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5B6CDF76-6BF1-4BFC-BC63-505DD0F148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Estas son preguntas duras de plantearse, y el pensar en las decisiones médicas a futuro puede resultar intimidante y es muy difícil averiguar por dónde empezar.</a:t>
            </a:r>
          </a:p>
          <a:p>
            <a:endParaRPr lang="es-419" altLang="en-US" noProof="0" dirty="0"/>
          </a:p>
          <a:p>
            <a:r>
              <a:rPr lang="es-419" altLang="en-US" noProof="0" dirty="0"/>
              <a:t>Quisiera proporcionarles un modelo sobre la planificación de la atención médica que uso cuando doy clases a mis estudiantes de medicina, residentes y profesionales en formación. Yo lo llamo “El árbol de la vida”</a:t>
            </a:r>
          </a:p>
          <a:p>
            <a:endParaRPr lang="es-419" altLang="en-US" noProof="0" dirty="0"/>
          </a:p>
          <a:p>
            <a:r>
              <a:rPr lang="es-419" altLang="en-US" noProof="0" dirty="0"/>
              <a:t>Si consideramos nuestras decisiones como a un árbol, las raíces de ese árbol representan su estado de salud. Su estado de salud abarca, en general, qué tan saludable está. ¿Qué enfermedades tiene? ¿Estas enfermedades son serias? ¿Podría ser que estas enfermedades sean limitantes o mortales? De ser así, ¿ha hablado usted con su médico sobre su pronóstico de salud o la cantidad estimada de tiempo que le quedaría?</a:t>
            </a:r>
          </a:p>
          <a:p>
            <a:endParaRPr lang="es-419" altLang="en-US" noProof="0" dirty="0"/>
          </a:p>
          <a:p>
            <a:r>
              <a:rPr lang="es-419" altLang="en-US" noProof="0" dirty="0"/>
              <a:t>El tener una buena noción de en dónde se encuentra usted con respecto a su estado de salud puede resultar muy importante a la hora de enmarcar sus pensamientos. Las personas que están saludables y que tienen una esperanza de vida de varios años pueden valorar cosas diferentes que aquellos cuya esperanza de vida sea más corta. Todos nosotros valoraríamos las cosas de manera diferente si supiéramos que viviremos 6 días, 6 semanas, 6 meses, 6 años o 6 décadas más.</a:t>
            </a:r>
          </a:p>
          <a:p>
            <a:endParaRPr lang="es-419" altLang="en-US" noProof="0" dirty="0"/>
          </a:p>
          <a:p>
            <a:r>
              <a:rPr lang="es-419" altLang="en-US" noProof="0" dirty="0"/>
              <a:t>El tronco del árbol (el cual se sostiene por su estado de salud actual) representa los objetivos, valores y prioridades que son importantes para usted. Otra manera de plantearse esto es que se haga la pregunta “¿Qué me importa más?” o “¿Qué hace que mi vida valga la pena?”.</a:t>
            </a:r>
          </a:p>
          <a:p>
            <a:endParaRPr lang="es-419" altLang="en-US" noProof="0" dirty="0"/>
          </a:p>
          <a:p>
            <a:r>
              <a:rPr lang="es-419" altLang="en-US" noProof="0" dirty="0"/>
              <a:t>Por último, en las ramas más altas de la copa del árbol están todas las decisiones médicas que se le pudieran presentar. Cuestiones como que le ofrezcan conectarlo a un respirador, recibir RCP, ir al hospital o la elección de priorizar estar a gusto en lugar de recibir tratamientos que prolonguen la vida.</a:t>
            </a:r>
          </a:p>
          <a:p>
            <a:endParaRPr lang="es-419" altLang="en-US" noProof="0" dirty="0"/>
          </a:p>
          <a:p>
            <a:r>
              <a:rPr lang="es-419" altLang="en-US" noProof="0" dirty="0"/>
              <a:t>Según lo que yo he visto en la práctica, estas decisiones se vuelven menos abrumadoras y menos complicadas cuando las raíces y el tronco del árbol están firmes, lo cual nos ayuda a guiar las ramas superiores.</a:t>
            </a:r>
            <a:endParaRPr lang="en-US" altLang="en-US" dirty="0"/>
          </a:p>
          <a:p>
            <a:endParaRPr lang="en-US" altLang="en-US" dirty="0"/>
          </a:p>
          <a:p>
            <a:r>
              <a:rPr lang="es-419" altLang="en-US" noProof="0" dirty="0"/>
              <a:t>Quisiera mencionar que, como parte de su voluntad anticipada, también reconocemos que el estado y el pronóstico de salud puede cambiar. Por lo tanto, el pensar en cómo se vería ese árbol en caso de que su salud o pronóstico empeore, puede ayudarle a estar preparado.</a:t>
            </a:r>
          </a:p>
          <a:p>
            <a:endParaRPr lang="es-419" altLang="en-US" noProof="0" dirty="0"/>
          </a:p>
          <a:p>
            <a:r>
              <a:rPr lang="es-419" altLang="en-US" noProof="0" dirty="0"/>
              <a:t>Permítame mencionar dos ejemplos que me ayudarán a ilustrar esto. Voy a ponerme de ejemplo para el primer caso. Con respecto a las raíces de mi árbol, tengo la suerte de estar saludable, sin enfermedades subyacentes y es de esperarse que viva aún unos 40 años o más, a menos que algo inesperado me pasara. Con respecto al tronco de mi árbol, como mencioné antes, para mí poder reconocer a mi familia y amigos y poder interactuar con ellos es lo que hace que mi vida valga la pena. En cuanto a mis decisiones o voluntades médicas, yo estaría dispuesto a aceptar prácticamente todo tipo de tratamientos que me prolonguen la vida y estoy dispuesto a pasar por muchos procesos siempre y cuando mis médicos consideren que pueden devolverme a un estado en donde yo pueda reconocer e interactuar con mi familia. Sin embargo, si yo estuviera tan enfermo en donde es evidente que yo no sobreviviría la enfermedad o que quedaría incapacitado por la enfermedad y no podría recobrar la capacidad de pensar con claridad para poder hablar con mi familia, yo no querría que me hagan maniobras heroicas como RCP o conectarme a un respirador para mantenerme con vida, y yo querría que mis familiares y mis médicos se enfocaran en mantenerme lo más a gusto posible por el tiempo que me quede, lo que significa que querría que se enfoquen en tratar mis síntomas pero que no necesariamente se enfoquen en tratar mi enfermedad subyacente.</a:t>
            </a:r>
          </a:p>
          <a:p>
            <a:endParaRPr lang="es-419" altLang="en-US" noProof="0" dirty="0"/>
          </a:p>
          <a:p>
            <a:r>
              <a:rPr lang="es-419" altLang="en-US" noProof="0" dirty="0"/>
              <a:t>Consideremos ahora el otro ejemplo, que se basa en los pacientes que he conocido y que viven con enfermedades graves. Piense en una mujer de 86 años que tiene cáncer el cual se le ha diseminado por varias partes del cuerpo. Sus médicos le dijeron que incluso si continúa con el tratamiento, ella tendría entre 6 meses y un año de vida. Anteriormente, ella ya había estado internada en el hospital por complicaciones relacionadas con el cáncer. Después de cada ingreso al hospital, le ha tomado 1 o 2 meses recuperarse de la hospitalización.</a:t>
            </a:r>
          </a:p>
          <a:p>
            <a:endParaRPr lang="es-419" altLang="en-US" noProof="0" dirty="0"/>
          </a:p>
          <a:p>
            <a:r>
              <a:rPr lang="es-419" altLang="en-US" noProof="0" dirty="0"/>
              <a:t>Por razones de su estado de salud actual y sus acontecimientos pasados en el hospital, ella ahora quiere priorizar estar en su casa y permanecer fuera del hospital, incluso si esto implica que no viva tanto tiempo. Ella afirma que quiere enfocarse en estar a gusto y pasar tiempo de calidad con su familia. Basándose en estos objetivos, ella decidió que si su enfermedad empeora, está dispuesta a tratar su enfermedad lo más posible siempre y cuando esté fuera del hospital, pero si su enfermedad empeora al punto de que tenga que estar internada, ella prefiere enfocarse en estar a gusto y permanecer en su casa. Ella no quiere que se le haga RCP si su corazón dejara de latir y no quiere que la conecten a un respirador.</a:t>
            </a:r>
          </a:p>
          <a:p>
            <a:endParaRPr lang="es-419" altLang="en-US" noProof="0" dirty="0"/>
          </a:p>
          <a:p>
            <a:r>
              <a:rPr lang="es-419" altLang="en-US" noProof="0" dirty="0"/>
              <a:t>Hay, por supuesto, muchos otros matices intermedios entre estos dos ejemplos, pero ambos ilustran cómo el estado de salud de una persona puede influir en cómo definimos lo que le da sentido a nuestras vidas, lo cual puede ayudar a aclarar el tipo de atención médica que uno quiera recibir si llegara a enfermarse más.</a:t>
            </a:r>
          </a:p>
        </p:txBody>
      </p:sp>
      <p:sp>
        <p:nvSpPr>
          <p:cNvPr id="26628" name="Slide Number Placeholder 3">
            <a:extLst>
              <a:ext uri="{FF2B5EF4-FFF2-40B4-BE49-F238E27FC236}">
                <a16:creationId xmlns:a16="http://schemas.microsoft.com/office/drawing/2014/main" id="{B25A5653-051D-4A66-906D-DAC976D6AD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C9448CD-FEC9-4837-88B8-B10CC8E495B3}" type="slidenum">
              <a:rPr lang="en-US" altLang="en-US"/>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D6E9963-8473-40AA-89C6-5D4AE8EC4B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52F3A63-D232-4C18-8B8D-587C98243E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Pasemos, ahora, a hablar de los datos a tener en cuenta relacionados con la COVID-19.</a:t>
            </a:r>
          </a:p>
        </p:txBody>
      </p:sp>
      <p:sp>
        <p:nvSpPr>
          <p:cNvPr id="18436" name="Slide Number Placeholder 3">
            <a:extLst>
              <a:ext uri="{FF2B5EF4-FFF2-40B4-BE49-F238E27FC236}">
                <a16:creationId xmlns:a16="http://schemas.microsoft.com/office/drawing/2014/main" id="{F5EC680A-038A-43E7-A6CE-178145ECE0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8A795E-FAAD-4EC9-8977-4FDA031AFC6D}" type="slidenum">
              <a:rPr lang="en-US" altLang="en-US"/>
              <a:pPr/>
              <a:t>15</a:t>
            </a:fld>
            <a:endParaRPr lang="en-US" altLang="en-US"/>
          </a:p>
        </p:txBody>
      </p:sp>
    </p:spTree>
    <p:extLst>
      <p:ext uri="{BB962C8B-B14F-4D97-AF65-F5344CB8AC3E}">
        <p14:creationId xmlns:p14="http://schemas.microsoft.com/office/powerpoint/2010/main" val="27277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37ABDA07-3142-4196-9338-A0C0F991AA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9879EB30-6A97-42BB-993A-FFCC901AE5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Es importante comenzar teniendo en cuenta que la mayoría de las personas que tienen coronavirus se recuperarán por sí solas. Los datos de China e Italia indican que entre el 70 y el 80 % de las personas no tienen síntomas o bien tienen un curso de la enfermedad leve o moderada.</a:t>
            </a:r>
          </a:p>
          <a:p>
            <a:endParaRPr lang="es-419" altLang="en-US" noProof="0" dirty="0"/>
          </a:p>
          <a:p>
            <a:r>
              <a:rPr lang="es-419" altLang="en-US" noProof="0" dirty="0"/>
              <a:t>Dado que los datos continúan surgiendo, voy a hablar del porcentaje de gente que muere por el coronavirus como la “tasa de letalidad” por casos confirmados. La tasa de letalidad es simplemente la cantidad de muertes dividida entre la cantidad de casos cuyos análisis del coronavirus dieron positivo. Como pueden imaginar, este porcentaje se ve predominantemente afectado por la capacidad de hacer una gran cantidad de análisis y de poder identificar todos los casos. Por lo tanto, si solo se realizan análisis en las personas que están muy enfermas, la tasa de letalidad puede resultar bastante alta, mientras que si se tiene la capacidad de hacer pruebas en la población entera y encontrar cada caso de coronavirus, la tasa de letalidad sería menor en la misma enfermedad.</a:t>
            </a:r>
          </a:p>
          <a:p>
            <a:endParaRPr lang="es-419" altLang="en-US" noProof="0" dirty="0"/>
          </a:p>
          <a:p>
            <a:r>
              <a:rPr lang="es-419" altLang="en-US" noProof="0" dirty="0"/>
              <a:t>Según los números de la Organización Mundial de la Salud y Johns Hopkins, la tasa de letalidad mundial de casos confirmados está aproximadamente en un 6.9 %, con oscilaciones entre el 3 y el 7 %. En los Estados Unidos, la tasa de letalidad de casos confirmados es del 6 % y particularmente aquí en el condado de Santa Clara es de aproximadamente un 5.7 %.</a:t>
            </a:r>
          </a:p>
          <a:p>
            <a:endParaRPr lang="es-419" altLang="en-US" noProof="0" dirty="0"/>
          </a:p>
          <a:p>
            <a:r>
              <a:rPr lang="es-419" altLang="en-US" noProof="0" dirty="0"/>
              <a:t>Dentro de estos porcentajes de tasa de letalidad de casos confirmados, sabemos que hay una gran variabilidad dependiendo de las edades.</a:t>
            </a:r>
          </a:p>
          <a:p>
            <a:endParaRPr lang="es-419" altLang="en-US" noProof="0" dirty="0"/>
          </a:p>
          <a:p>
            <a:r>
              <a:rPr lang="es-419" altLang="en-US" noProof="0" dirty="0"/>
              <a:t>Los adultos mayores tienen un riesgo bastante más elevado de fallecer por coronavirus con una tasa de letalidad entre el 8 y el 13 % para aquellos entre 70 y 79 años, y entre el 15 y 20 % para los mayores de 80 años.</a:t>
            </a:r>
          </a:p>
        </p:txBody>
      </p:sp>
      <p:sp>
        <p:nvSpPr>
          <p:cNvPr id="30724" name="Slide Number Placeholder 3">
            <a:extLst>
              <a:ext uri="{FF2B5EF4-FFF2-40B4-BE49-F238E27FC236}">
                <a16:creationId xmlns:a16="http://schemas.microsoft.com/office/drawing/2014/main" id="{4EF503F7-A24B-4AF7-9E5F-BE282F58A4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88BB3D0-7FC5-43E2-B326-FF5BE9F4F95C}" type="slidenum">
              <a:rPr lang="en-US" altLang="en-US"/>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4C8D2D0-7A66-4643-BBE2-53CF548D55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1CAF707F-4FFC-4218-932B-D13302AD67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Los adultos mayores también corren un mayor riesgo de requerir hospitalización o de ser internados en la unidad de terapia intensiva para que se los observe más de cerca a través de aparatos de monitoreo o para conectarlos a aparatos de respiración artificial (es decir, conectarlos a un respirador).</a:t>
            </a:r>
          </a:p>
          <a:p>
            <a:endParaRPr lang="es-419" altLang="en-US" noProof="0" dirty="0"/>
          </a:p>
          <a:p>
            <a:r>
              <a:rPr lang="es-419" altLang="en-US" noProof="0" dirty="0"/>
              <a:t>Estas son estimaciones que se basan en datos con un amplio espectro de porcentajes, pero aproximadamente la mitad de los pacientes mayores de 75 años estarán bien en sus casas si tienen coronavirus, mientras que la otra mitad tendrá que ingresar al hospital. De aquellos que ingresen al hospital, la mitad necesitará estar en la unidad de terapia intensiva.</a:t>
            </a:r>
          </a:p>
        </p:txBody>
      </p:sp>
      <p:sp>
        <p:nvSpPr>
          <p:cNvPr id="32772" name="Slide Number Placeholder 3">
            <a:extLst>
              <a:ext uri="{FF2B5EF4-FFF2-40B4-BE49-F238E27FC236}">
                <a16:creationId xmlns:a16="http://schemas.microsoft.com/office/drawing/2014/main" id="{DB3FF2BB-28CC-411A-B64C-796754CBEF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36E29A7-BE27-4C9C-8C4C-E0D49197315B}" type="slidenum">
              <a:rPr lang="en-US" altLang="en-US"/>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D5F65B49-21F4-476C-AFA2-25776380AA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79CDA862-C03E-4A75-ABC7-645AAE7569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También se ha visto que las personas que tienen enfermedades subyacentes tienen un mayor riesgo de morir.</a:t>
            </a:r>
          </a:p>
          <a:p>
            <a:endParaRPr lang="es-419" altLang="en-US" noProof="0" dirty="0"/>
          </a:p>
          <a:p>
            <a:r>
              <a:rPr lang="es-419" altLang="en-US" noProof="0" dirty="0"/>
              <a:t>Estos datos vienen de un estudio de China en donde se informó que el promedio de la tasa de letalidad de casos confirmados es del 2.3 %</a:t>
            </a:r>
          </a:p>
          <a:p>
            <a:endParaRPr lang="es-419" altLang="en-US" noProof="0" dirty="0"/>
          </a:p>
          <a:p>
            <a:r>
              <a:rPr lang="es-419" altLang="en-US" noProof="0" dirty="0"/>
              <a:t>Recuerden que el promedio mundial de la tasa de letalidad de casos confirmados para cualquier persona ronda el 7 % y en Estados Unidos ronda el 5.7 %.</a:t>
            </a:r>
          </a:p>
        </p:txBody>
      </p:sp>
      <p:sp>
        <p:nvSpPr>
          <p:cNvPr id="34820" name="Slide Number Placeholder 3">
            <a:extLst>
              <a:ext uri="{FF2B5EF4-FFF2-40B4-BE49-F238E27FC236}">
                <a16:creationId xmlns:a16="http://schemas.microsoft.com/office/drawing/2014/main" id="{DAE3B722-C51F-4D6F-83B2-8CD48045E5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871E4A3-10EA-46A1-84C7-FF32705DEB4B}" type="slidenum">
              <a:rPr lang="en-US" altLang="en-US"/>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E5B524B-54D0-437F-B15C-20E4FC764E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BA37D93C-FBEF-4A4C-97E8-5F998421CC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Esta tendencia de que los adultos mayores y aquellas personas con enfermedades preexistentes tienen mayor riesgo de morir por el coronavirus es consistente con las estadísticas locales del condado de Santa Clara.</a:t>
            </a:r>
          </a:p>
          <a:p>
            <a:endParaRPr lang="es-419" altLang="en-US" noProof="0" dirty="0"/>
          </a:p>
          <a:p>
            <a:r>
              <a:rPr lang="es-419" altLang="en-US" noProof="0" dirty="0"/>
              <a:t>Estas gráficas representan el porcentaje de personas del país que han fallecido por el coronavirus.</a:t>
            </a:r>
          </a:p>
          <a:p>
            <a:endParaRPr lang="es-419" altLang="en-US" noProof="0" dirty="0"/>
          </a:p>
          <a:p>
            <a:r>
              <a:rPr lang="es-419" altLang="en-US" noProof="0" dirty="0"/>
              <a:t>El eje vertical (eje y) es el porcentaje de muertes.</a:t>
            </a:r>
          </a:p>
          <a:p>
            <a:endParaRPr lang="es-419" altLang="en-US" noProof="0" dirty="0"/>
          </a:p>
          <a:p>
            <a:r>
              <a:rPr lang="es-419" altLang="en-US" noProof="0" dirty="0"/>
              <a:t>En la primera gráfica se ve que más de la mitad de las muertes de pacientes se da en aquellos mayores de 71 años, y la mayoría de las personas que murieron tenían 1 o más enfermedades preexistentes.</a:t>
            </a:r>
          </a:p>
        </p:txBody>
      </p:sp>
      <p:sp>
        <p:nvSpPr>
          <p:cNvPr id="36868" name="Slide Number Placeholder 3">
            <a:extLst>
              <a:ext uri="{FF2B5EF4-FFF2-40B4-BE49-F238E27FC236}">
                <a16:creationId xmlns:a16="http://schemas.microsoft.com/office/drawing/2014/main" id="{B635ADD0-92B5-4D3F-995D-F3D9DAC596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10551F6-4D29-4A7F-97C4-B0F49967A231}"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AFDD1A5-A2FA-4A05-A52D-FC8DED4310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786CAFCC-6DD4-4F92-B6BA-17808480DD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Antes de comenzar, quisiera darles una breve introducción sobre cómo usar las funciones del programa ZOOM para seminarios web.</a:t>
            </a:r>
            <a:endParaRPr lang="en-US" altLang="en-US" dirty="0"/>
          </a:p>
          <a:p>
            <a:r>
              <a:rPr lang="es-419" altLang="en-US" noProof="0" dirty="0"/>
              <a:t>Para hacer una pregunta, haga clic en el botón de Q&amp;A que figura en la parte de abajo del panel de control. Al hacer esto, se abrirá una ventana de diálogo en donde podrá escribir su pregunta y  enviarla al hacer clic en “</a:t>
            </a:r>
            <a:r>
              <a:rPr lang="es-419" altLang="en-US" noProof="0" dirty="0" err="1"/>
              <a:t>send</a:t>
            </a:r>
            <a:r>
              <a:rPr lang="es-419" altLang="en-US" noProof="0" dirty="0"/>
              <a:t>”.</a:t>
            </a:r>
            <a:endParaRPr lang="en-US" altLang="en-US" dirty="0"/>
          </a:p>
        </p:txBody>
      </p:sp>
      <p:sp>
        <p:nvSpPr>
          <p:cNvPr id="10244" name="Slide Number Placeholder 3">
            <a:extLst>
              <a:ext uri="{FF2B5EF4-FFF2-40B4-BE49-F238E27FC236}">
                <a16:creationId xmlns:a16="http://schemas.microsoft.com/office/drawing/2014/main" id="{052344EE-92F8-4CC8-AED4-B89707F851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3CB38F6-3AF1-4D42-A906-5ADD62A52E40}"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EE5A305-998C-46F2-AA54-BA62AF2853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856BAC53-9D0E-46F8-84E1-3573413675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Hasta ahora, hemos estado hablando desde el punto de vista de la población en general. Ahora quiero enfocarme en la pregunta inicial (“¿qué pasa si me enfermo gravemente?”) a modo de introducción para hablar acerca de lo que sabemos del grupo minoritario de pacientes cuyo estado es lo suficientemente grave como para estar internado en la unidad de terapia intensiva o necesitar un respirador.</a:t>
            </a:r>
          </a:p>
          <a:p>
            <a:endParaRPr lang="es-419" altLang="en-US" noProof="0" dirty="0"/>
          </a:p>
          <a:p>
            <a:r>
              <a:rPr lang="es-419" altLang="en-US" noProof="0" dirty="0"/>
              <a:t>Las estadísticas de Seattle y del Reino Unido indican que, entre los pacientes que están en la unidad de terapia intensiva a causa de la COVID-19, hay una tasa de letalidad general del 50 %, siendo que aquellos mayores de 70 años tienen una tasa de letalidad del 68 %. Aquellos entre 50 y 69 años tienen una tasa del 46 %, y por último, aquellos entre 16 y 49 años tienen una tasa de letalidad del 24 %.</a:t>
            </a:r>
          </a:p>
          <a:p>
            <a:endParaRPr lang="es-419" altLang="en-US" noProof="0" dirty="0"/>
          </a:p>
          <a:p>
            <a:r>
              <a:rPr lang="es-419" altLang="en-US" noProof="0" dirty="0"/>
              <a:t>La gráfica circular muestra las estadísticas del estudio de Seattle que hizo un seguimiento de los pacientes por 14 días desde el momento en que ingresaron a la unidad de terapia intensiva:</a:t>
            </a:r>
          </a:p>
          <a:p>
            <a:r>
              <a:rPr lang="es-419" altLang="en-US" noProof="0" dirty="0"/>
              <a:t>El 21 % fue dado de alta del hospital.</a:t>
            </a:r>
          </a:p>
          <a:p>
            <a:r>
              <a:rPr lang="es-419" altLang="en-US" noProof="0" dirty="0"/>
              <a:t>El 17 % aún seguía en el hospital después de 14 días, pero ya no en terapia intensiva.</a:t>
            </a:r>
          </a:p>
          <a:p>
            <a:r>
              <a:rPr lang="es-419" altLang="en-US" noProof="0" dirty="0"/>
              <a:t>El 12 % seguía conectado al respirador de la unidad de terapia intensiva.</a:t>
            </a:r>
            <a:endParaRPr lang="en-US" altLang="en-US" dirty="0"/>
          </a:p>
        </p:txBody>
      </p:sp>
      <p:sp>
        <p:nvSpPr>
          <p:cNvPr id="38916" name="Slide Number Placeholder 3">
            <a:extLst>
              <a:ext uri="{FF2B5EF4-FFF2-40B4-BE49-F238E27FC236}">
                <a16:creationId xmlns:a16="http://schemas.microsoft.com/office/drawing/2014/main" id="{613ABE91-E30D-41A1-BCE7-5F6B053802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8361A11-7F41-465A-B8F5-F0B5CC4148B0}" type="slidenum">
              <a:rPr lang="en-US" altLang="en-US"/>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00B731F-F23C-4F0B-9078-76F8FD8644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AFF223C4-ED7C-4628-A6A2-A4CDE7D08B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Un último detalle a tener en cuenta es que si usted o un ser querido llegara a ingresar al hospital, actualmente hay políticas estrictas que limitan los visitantes de los pacientes. </a:t>
            </a:r>
          </a:p>
          <a:p>
            <a:pPr marL="457200" lvl="1" indent="0">
              <a:buFontTx/>
              <a:buNone/>
            </a:pPr>
            <a:r>
              <a:rPr lang="es-419" altLang="en-US" noProof="0" dirty="0"/>
              <a:t>-En Stanford, NO se permiten visitantes de pacientes salvo en las siguientes excepciones:</a:t>
            </a:r>
            <a:endParaRPr lang="es-419" altLang="en-US" sz="1200" noProof="0" dirty="0"/>
          </a:p>
          <a:p>
            <a:pPr lvl="3">
              <a:buFont typeface="Wingdings" panose="05000000000000000000" pitchFamily="2" charset="2"/>
              <a:buChar char="§"/>
            </a:pPr>
            <a:r>
              <a:rPr lang="es-419" altLang="en-US" sz="1200" noProof="0" dirty="0"/>
              <a:t>Pacientes menores de 18 años</a:t>
            </a:r>
          </a:p>
          <a:p>
            <a:pPr lvl="3">
              <a:buFont typeface="Wingdings" panose="05000000000000000000" pitchFamily="2" charset="2"/>
              <a:buChar char="§"/>
            </a:pPr>
            <a:r>
              <a:rPr lang="es-419" altLang="en-US" sz="1200" noProof="0" dirty="0"/>
              <a:t>Pacientes terminales</a:t>
            </a:r>
          </a:p>
          <a:p>
            <a:pPr lvl="3">
              <a:buFont typeface="Wingdings" panose="05000000000000000000" pitchFamily="2" charset="2"/>
              <a:buChar char="§"/>
            </a:pPr>
            <a:r>
              <a:rPr lang="es-419" altLang="en-US" sz="1200" noProof="0" dirty="0"/>
              <a:t>Pacientes con impedimentos físicos, intelectuales, cognitivos o de desarrollo.</a:t>
            </a:r>
          </a:p>
          <a:p>
            <a:pPr lvl="3">
              <a:buFont typeface="Wingdings" panose="05000000000000000000" pitchFamily="2" charset="2"/>
              <a:buChar char="§"/>
            </a:pPr>
            <a:r>
              <a:rPr lang="es-419" altLang="en-US" sz="1200" noProof="0" dirty="0"/>
              <a:t>Pacientes que necesiten a una persona a cargo de su cuidado cuando les den el alta.</a:t>
            </a:r>
          </a:p>
          <a:p>
            <a:pPr lvl="3">
              <a:buFont typeface="Wingdings" panose="05000000000000000000" pitchFamily="2" charset="2"/>
              <a:buChar char="§"/>
            </a:pPr>
            <a:endParaRPr lang="es-419" altLang="en-US" sz="1200" noProof="0" dirty="0"/>
          </a:p>
          <a:p>
            <a:pPr lvl="0">
              <a:buFont typeface="Wingdings" panose="05000000000000000000" pitchFamily="2" charset="2"/>
              <a:buNone/>
            </a:pPr>
            <a:r>
              <a:rPr lang="es-419" altLang="en-US" noProof="0" dirty="0"/>
              <a:t>Vamos a hablar más acerca de las estrategias, la planificación y preparación para lo anterior.</a:t>
            </a:r>
          </a:p>
        </p:txBody>
      </p:sp>
      <p:sp>
        <p:nvSpPr>
          <p:cNvPr id="40964" name="Slide Number Placeholder 3">
            <a:extLst>
              <a:ext uri="{FF2B5EF4-FFF2-40B4-BE49-F238E27FC236}">
                <a16:creationId xmlns:a16="http://schemas.microsoft.com/office/drawing/2014/main" id="{CF4A9563-47E3-45F8-A469-F07296A670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9EFDB75-534D-45BD-9701-F6ED4B990F83}" type="slidenum">
              <a:rPr lang="en-US" altLang="en-US"/>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6424F34-F2B3-4FFC-9F6B-1C8242C5EC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F94661B-9B73-42FB-BE28-B11E81FE3B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Les he proporcionado muchísima información. Por favor, escriban las preguntas en la sección de preguntas y respuestas Q&amp;A, y vamos a tartar de responder la mayor cantidad de las preguntas más populares al final de la presentación.</a:t>
            </a:r>
          </a:p>
          <a:p>
            <a:endParaRPr lang="es-419" altLang="en-US" noProof="0" dirty="0"/>
          </a:p>
          <a:p>
            <a:r>
              <a:rPr lang="es-419" altLang="en-US" noProof="0" dirty="0"/>
              <a:t>Partiendo de toda esta información, empecemos a pensar “¿qué implica todo esto?”</a:t>
            </a:r>
          </a:p>
          <a:p>
            <a:endParaRPr lang="es-419" altLang="en-US" noProof="0" dirty="0"/>
          </a:p>
          <a:p>
            <a:r>
              <a:rPr lang="es-419" altLang="en-US" noProof="0" dirty="0"/>
              <a:t>Me gustaría volver al modelo del árbol de la vida. Esta información puede ayudarnos a entender nuestro estado y pronóstico de salud y qué podría pasar si llegáramos a enfermar con el coronavirus.</a:t>
            </a:r>
          </a:p>
          <a:p>
            <a:endParaRPr lang="es-419" altLang="en-US" noProof="0" dirty="0"/>
          </a:p>
          <a:p>
            <a:r>
              <a:rPr lang="es-419" altLang="en-US" noProof="0" dirty="0"/>
              <a:t>Para muchos de nosotros, esta información puede reforzar el hecho de que queremos todo tipo de tratamientos que prolonguen la vida. Para otros, esta información puede generar dudas con respecto a si los tratamientos que prolongan la vida son compatibles con nuestros objetivos/valores/prioridades en relación con nuestro estado de salud.</a:t>
            </a:r>
          </a:p>
          <a:p>
            <a:endParaRPr lang="es-419" altLang="en-US" noProof="0" dirty="0"/>
          </a:p>
          <a:p>
            <a:r>
              <a:rPr lang="es-419" altLang="en-US" noProof="0" dirty="0"/>
              <a:t>Todos opinaremos diferente partiendo de las mismas estadísticas, y nuestra meta no es guiar a las personas en alguna dirección en particular, sino proporcionarles información que les sirva para plantearse las preguntas que les ayuden a prepararse.</a:t>
            </a:r>
            <a:endParaRPr lang="en-US" altLang="en-US" dirty="0"/>
          </a:p>
          <a:p>
            <a:endParaRPr lang="en-US" altLang="en-US" dirty="0"/>
          </a:p>
          <a:p>
            <a:endParaRPr lang="en-US" altLang="en-US" dirty="0"/>
          </a:p>
        </p:txBody>
      </p:sp>
      <p:sp>
        <p:nvSpPr>
          <p:cNvPr id="43012" name="Slide Number Placeholder 3">
            <a:extLst>
              <a:ext uri="{FF2B5EF4-FFF2-40B4-BE49-F238E27FC236}">
                <a16:creationId xmlns:a16="http://schemas.microsoft.com/office/drawing/2014/main" id="{FB61C9BA-452D-4533-8D5A-78F4EECBE3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047EE94-F783-47D4-A623-134E7DA7432E}" type="slidenum">
              <a:rPr lang="en-US" altLang="en-US"/>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04E608A-555E-422B-B3CF-BAA52B505A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DFE8696-335D-4C4E-B13F-6A6B1F8047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Sin importar qué decisión tome con respecto al tipo de atención médica que elija recibir, el equipo médico está aquí para brindarle apoyo.</a:t>
            </a:r>
          </a:p>
          <a:p>
            <a:endParaRPr lang="es-419" altLang="en-US" noProof="0" dirty="0"/>
          </a:p>
          <a:p>
            <a:r>
              <a:rPr lang="es-419" altLang="en-US" noProof="0" dirty="0"/>
              <a:t>Ya sea que esté en su casa, en el hospital, en la unidad de terapia intensiva, o conectado a un respirador, trabajaremos incansablemente para continuar dándole la atención médica que se ajuste a sus necesidades.</a:t>
            </a:r>
          </a:p>
          <a:p>
            <a:endParaRPr lang="es-419" altLang="en-US" noProof="0" dirty="0"/>
          </a:p>
          <a:p>
            <a:r>
              <a:rPr lang="es-419" altLang="en-US" noProof="0" dirty="0"/>
              <a:t>Si en algún momento usted o un ser querido decide no venir al hospital tras haber analizado su estado de salud y lo que valora, y prefiere no obtener cuidados de terapia intensiva si llegara a enfermar gravemente, nosotros nos comprometemos a apoyarlo. </a:t>
            </a:r>
          </a:p>
          <a:p>
            <a:endParaRPr lang="es-419" altLang="en-US" noProof="0" dirty="0"/>
          </a:p>
          <a:p>
            <a:r>
              <a:rPr lang="es-419" altLang="en-US" noProof="0" dirty="0"/>
              <a:t>Si usted está en su casa, puede obtener apoyo de su médico de cabecera o de los especialistas a través de llamadas telefónicas o consultas por video.</a:t>
            </a:r>
          </a:p>
          <a:p>
            <a:endParaRPr lang="es-419" altLang="en-US" noProof="0" dirty="0"/>
          </a:p>
          <a:p>
            <a:r>
              <a:rPr lang="es-419" altLang="en-US" noProof="0" dirty="0"/>
              <a:t>También se puede obtener apoyo para los pacientes con acceso por teléfono o teleconsulta a los equipos de cuidados paliativos, como el equipo de Stanford con quien trabajo, el cual se especializa en tratar los síntomas relacionados con las enfermedades graves como el dolor o la falta de aire. Si usted es paciente de Stanford, puede pedirle a los médicos que le remitan a nuestro equipo de cuidados paliativos. Si es paciente fuera de Stanford, puede preguntarle a sus médicos si ellos cuentan con un equipo de cuidados paliativos donde trabajan.</a:t>
            </a:r>
          </a:p>
          <a:p>
            <a:endParaRPr lang="es-419" altLang="en-US" noProof="0" dirty="0"/>
          </a:p>
          <a:p>
            <a:r>
              <a:rPr lang="es-419" altLang="en-US" noProof="0" dirty="0"/>
              <a:t>Aquellas personas que deciden priorizar estar a gusto por encima de recibir tratamientos que prolonguen la vida, pueden recibir servicios de cuidados para pacientes terminales (o </a:t>
            </a:r>
            <a:r>
              <a:rPr lang="es-419" altLang="en-US" i="1" noProof="0" dirty="0"/>
              <a:t>hospice</a:t>
            </a:r>
            <a:r>
              <a:rPr lang="es-419" altLang="en-US" noProof="0" dirty="0"/>
              <a:t>) en su casa. Los cuidados para pacientes terminales proporcionan atención a pacientes que están en la etapa final de sus vidas y se estima que tengan un pronóstico de 6 meses o menos, y son pacientes que quieren enfocarse en su comodidad. Su médico de cabecera le puede ayudar a ponerse en contacto con ese servicio si usted piensa que es adecuado para usted o para algún ser querido.</a:t>
            </a:r>
          </a:p>
          <a:p>
            <a:endParaRPr lang="es-419" altLang="en-US" noProof="0" dirty="0"/>
          </a:p>
          <a:p>
            <a:r>
              <a:rPr lang="es-419" altLang="en-US" noProof="0" dirty="0"/>
              <a:t>Si ingresa al hospital y estableció que no quiere recibir terapia intensiva ni estar intubado y si su estado empeora, podemos brindarle cuidados en el hospital que prioricen su comodidad.</a:t>
            </a:r>
          </a:p>
        </p:txBody>
      </p:sp>
      <p:sp>
        <p:nvSpPr>
          <p:cNvPr id="45060" name="Slide Number Placeholder 3">
            <a:extLst>
              <a:ext uri="{FF2B5EF4-FFF2-40B4-BE49-F238E27FC236}">
                <a16:creationId xmlns:a16="http://schemas.microsoft.com/office/drawing/2014/main" id="{86E1D324-EE52-4799-AAC0-B924DBC1EA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1FB2200-A9A8-4853-A7EF-31D92BF5D167}" type="slidenum">
              <a:rPr lang="en-US" altLang="en-US"/>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D6E9963-8473-40AA-89C6-5D4AE8EC4B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52F3A63-D232-4C18-8B8D-587C98243E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Para ilustrar el recorrido que haremos, hoy vamos a hablar acerca de:</a:t>
            </a:r>
          </a:p>
          <a:p>
            <a:r>
              <a:rPr lang="es-419" altLang="en-US" noProof="0" dirty="0"/>
              <a:t>-¿Qué es la voluntad anticipada? Este tema incluye qué preguntas debería considerar plantearse tanto usted como sus familiares o posiblemente sus clientes.</a:t>
            </a:r>
          </a:p>
          <a:p>
            <a:r>
              <a:rPr lang="es-419" altLang="en-US" noProof="0" dirty="0"/>
              <a:t>-Vamos a mencionar algunos datos a tener en cuenta específicamente relacionados con la COVID-19.</a:t>
            </a:r>
          </a:p>
          <a:p>
            <a:r>
              <a:rPr lang="es-419" altLang="en-US" noProof="0" dirty="0"/>
              <a:t>- Y finalmente, hablaremos sobre una guía de cómo empezar a prepararse.</a:t>
            </a:r>
          </a:p>
        </p:txBody>
      </p:sp>
      <p:sp>
        <p:nvSpPr>
          <p:cNvPr id="18436" name="Slide Number Placeholder 3">
            <a:extLst>
              <a:ext uri="{FF2B5EF4-FFF2-40B4-BE49-F238E27FC236}">
                <a16:creationId xmlns:a16="http://schemas.microsoft.com/office/drawing/2014/main" id="{F5EC680A-038A-43E7-A6CE-178145ECE0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8A795E-FAAD-4EC9-8977-4FDA031AFC6D}" type="slidenum">
              <a:rPr lang="en-US" altLang="en-US"/>
              <a:pPr/>
              <a:t>24</a:t>
            </a:fld>
            <a:endParaRPr lang="en-US" altLang="en-US"/>
          </a:p>
        </p:txBody>
      </p:sp>
    </p:spTree>
    <p:extLst>
      <p:ext uri="{BB962C8B-B14F-4D97-AF65-F5344CB8AC3E}">
        <p14:creationId xmlns:p14="http://schemas.microsoft.com/office/powerpoint/2010/main" val="270330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0ABF5C6F-7723-4703-B150-FB6AA10A83C7}"/>
              </a:ext>
            </a:extLst>
          </p:cNvPr>
          <p:cNvSpPr>
            <a:spLocks noGrp="1" noRot="1" noChangeAspect="1" noChangeArrowheads="1" noTextEdit="1"/>
          </p:cNvSpPr>
          <p:nvPr>
            <p:ph type="sldImg"/>
          </p:nvPr>
        </p:nvSpPr>
        <p:spPr bwMode="auto">
          <a:xfrm>
            <a:off x="-1462088" y="547688"/>
            <a:ext cx="8486776" cy="4773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2EB9393-1322-4122-9491-7E4669D74A59}"/>
              </a:ext>
            </a:extLst>
          </p:cNvPr>
          <p:cNvSpPr>
            <a:spLocks noGrp="1"/>
          </p:cNvSpPr>
          <p:nvPr>
            <p:ph type="body" idx="1"/>
          </p:nvPr>
        </p:nvSpPr>
        <p:spPr/>
        <p:txBody>
          <a:bodyPr/>
          <a:lstStyle/>
          <a:p>
            <a:pPr>
              <a:defRPr/>
            </a:pPr>
            <a:r>
              <a:rPr lang="es-419" noProof="0" dirty="0">
                <a:latin typeface="Arial" pitchFamily="34" charset="0"/>
                <a:ea typeface="+mn-ea"/>
                <a:cs typeface="Arial" pitchFamily="34" charset="0"/>
              </a:rPr>
              <a:t>Un buen comienzo es hacer una consulta con su médico para abordar las raíces de su “árbol de la vida”. Su médico le puede ayudar a sopesar su estado de salud actual y ponerlo en contexto con la situación del coronavirus, así como darle recomendaciones personalizadas sobre su situación.</a:t>
            </a:r>
          </a:p>
          <a:p>
            <a:pPr>
              <a:defRPr/>
            </a:pPr>
            <a:endParaRPr lang="es-419" noProof="0" dirty="0">
              <a:latin typeface="Arial" pitchFamily="34" charset="0"/>
              <a:ea typeface="+mn-ea"/>
              <a:cs typeface="Arial" pitchFamily="34" charset="0"/>
            </a:endParaRPr>
          </a:p>
          <a:p>
            <a:pPr>
              <a:defRPr/>
            </a:pPr>
            <a:r>
              <a:rPr lang="es-419" noProof="0" dirty="0">
                <a:latin typeface="Arial" pitchFamily="34" charset="0"/>
                <a:ea typeface="+mn-ea"/>
                <a:cs typeface="Arial" pitchFamily="34" charset="0"/>
              </a:rPr>
              <a:t>Algunas preguntas que le puede hacer a su médico incluyen:</a:t>
            </a:r>
          </a:p>
          <a:p>
            <a:pPr marL="171450" indent="-171450">
              <a:buFontTx/>
              <a:buChar char="-"/>
              <a:defRPr/>
            </a:pPr>
            <a:r>
              <a:rPr lang="es-419" noProof="0" dirty="0">
                <a:latin typeface="Arial" pitchFamily="34" charset="0"/>
                <a:ea typeface="+mn-ea"/>
                <a:cs typeface="Arial" pitchFamily="34" charset="0"/>
              </a:rPr>
              <a:t>¿Cómo cree usted que está mi salud en general?</a:t>
            </a:r>
          </a:p>
          <a:p>
            <a:pPr marL="171450" indent="-171450">
              <a:buFontTx/>
              <a:buChar char="-"/>
              <a:defRPr/>
            </a:pPr>
            <a:r>
              <a:rPr lang="es-419" noProof="0" dirty="0">
                <a:latin typeface="Arial" pitchFamily="34" charset="0"/>
                <a:ea typeface="+mn-ea"/>
                <a:cs typeface="Arial" pitchFamily="34" charset="0"/>
              </a:rPr>
              <a:t>¿Cree que mi estado afectará cómo voy a responder si contraigo el coronavirus?</a:t>
            </a:r>
          </a:p>
          <a:p>
            <a:pPr marL="171450" indent="-171450">
              <a:buFontTx/>
              <a:buChar char="-"/>
              <a:defRPr/>
            </a:pPr>
            <a:r>
              <a:rPr lang="es-419" noProof="0" dirty="0">
                <a:latin typeface="Arial" pitchFamily="34" charset="0"/>
                <a:ea typeface="+mn-ea"/>
                <a:cs typeface="Arial" pitchFamily="34" charset="0"/>
              </a:rPr>
              <a:t>Si contraigo el coronavirus y llegara a enfermar de tal manera que necesitara estar en el hospital conectado a un respirador, ¿cree usted que tengo probabilidades de recuperarme?</a:t>
            </a:r>
          </a:p>
        </p:txBody>
      </p:sp>
      <p:sp>
        <p:nvSpPr>
          <p:cNvPr id="4" name="Header Placeholder 3">
            <a:extLst>
              <a:ext uri="{FF2B5EF4-FFF2-40B4-BE49-F238E27FC236}">
                <a16:creationId xmlns:a16="http://schemas.microsoft.com/office/drawing/2014/main" id="{BB738F1C-CBE2-4CE5-8CDC-2C77BA922855}"/>
              </a:ext>
            </a:extLst>
          </p:cNvPr>
          <p:cNvSpPr>
            <a:spLocks noGrp="1"/>
          </p:cNvSpPr>
          <p:nvPr>
            <p:ph type="hdr" sz="quarter"/>
          </p:nvPr>
        </p:nvSpPr>
        <p:spPr/>
        <p:txBody>
          <a:bodyPr/>
          <a:lstStyle/>
          <a:p>
            <a:pPr>
              <a:lnSpc>
                <a:spcPct val="95000"/>
              </a:lnSpc>
              <a:defRPr/>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49157" name="Date Placeholder 4">
            <a:extLst>
              <a:ext uri="{FF2B5EF4-FFF2-40B4-BE49-F238E27FC236}">
                <a16:creationId xmlns:a16="http://schemas.microsoft.com/office/drawing/2014/main" id="{E97BE181-EE16-452F-AB4B-61CCC742285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fld id="{3CFDE9D8-D7B7-43D5-A4A7-F726842A7124}" type="datetime1">
              <a:rPr lang="en-US" altLang="en-US" smtClean="0">
                <a:latin typeface="Arial" panose="020B0604020202020204" pitchFamily="34" charset="0"/>
                <a:cs typeface="Arial" panose="020B0604020202020204" pitchFamily="34" charset="0"/>
              </a:rPr>
              <a:pPr algn="l"/>
              <a:t>6/15/2020</a:t>
            </a:fld>
            <a:endParaRPr lang="en-US" altLang="en-US">
              <a:latin typeface="Arial" panose="020B0604020202020204" pitchFamily="34" charset="0"/>
              <a:cs typeface="Arial" panose="020B0604020202020204" pitchFamily="34" charset="0"/>
            </a:endParaRPr>
          </a:p>
        </p:txBody>
      </p:sp>
      <p:sp>
        <p:nvSpPr>
          <p:cNvPr id="49158" name="Slide Number Placeholder 5">
            <a:extLst>
              <a:ext uri="{FF2B5EF4-FFF2-40B4-BE49-F238E27FC236}">
                <a16:creationId xmlns:a16="http://schemas.microsoft.com/office/drawing/2014/main" id="{74E803A2-D19C-4252-AD1D-CF16D949FB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24BC482-9328-48D0-955A-023B13E2AF0A}" type="slidenum">
              <a:rPr lang="en-US" altLang="en-US">
                <a:latin typeface="Arial" panose="020B0604020202020204" pitchFamily="34" charset="0"/>
                <a:cs typeface="Arial" panose="020B0604020202020204" pitchFamily="34" charset="0"/>
              </a:rPr>
              <a:pPr/>
              <a:t>25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AC5C0F4-BAEA-42A2-854B-DC6333CA9610}"/>
              </a:ext>
            </a:extLst>
          </p:cNvPr>
          <p:cNvSpPr>
            <a:spLocks noGrp="1" noRot="1" noChangeAspect="1" noChangeArrowheads="1" noTextEdit="1"/>
          </p:cNvSpPr>
          <p:nvPr>
            <p:ph type="sldImg"/>
          </p:nvPr>
        </p:nvSpPr>
        <p:spPr bwMode="auto">
          <a:xfrm>
            <a:off x="-1462088" y="547688"/>
            <a:ext cx="8486776" cy="4773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B7705B8A-C078-488D-8850-DFA2892A2D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A continuación, piense en qué es lo más importante para usted</a:t>
            </a:r>
            <a:r>
              <a:rPr lang="es-419" altLang="en-US" dirty="0"/>
              <a:t>.</a:t>
            </a:r>
          </a:p>
          <a:p>
            <a:endParaRPr lang="es-419" altLang="en-US" dirty="0"/>
          </a:p>
          <a:p>
            <a:r>
              <a:rPr lang="es-419" altLang="en-US" dirty="0"/>
              <a:t>Tal como lo mencionamos anteriormente, la respuesta a dicha pregunta suele estar relacionada con su estado de salud, pero algunas ideas a tener en cuenta son:</a:t>
            </a:r>
          </a:p>
          <a:p>
            <a:r>
              <a:rPr lang="es-419" altLang="en-US" dirty="0"/>
              <a:t>- ¿Qué espera usted de la situación?</a:t>
            </a:r>
          </a:p>
          <a:p>
            <a:r>
              <a:rPr lang="es-419" altLang="en-US" dirty="0"/>
              <a:t>- ¿Qué hace que su vida valga la pena?</a:t>
            </a:r>
          </a:p>
          <a:p>
            <a:endParaRPr lang="es-419" altLang="en-US" dirty="0"/>
          </a:p>
          <a:p>
            <a:r>
              <a:rPr lang="es-419" altLang="en-US" dirty="0"/>
              <a:t>También puede pensar en qué es lo que le preocupa.</a:t>
            </a:r>
          </a:p>
          <a:p>
            <a:pPr marL="171450" indent="-171450">
              <a:buFontTx/>
              <a:buChar char="-"/>
            </a:pPr>
            <a:r>
              <a:rPr lang="es-419" altLang="en-US" dirty="0"/>
              <a:t>¿A usted le preocupa o le da miedo sentir dolor?</a:t>
            </a:r>
          </a:p>
          <a:p>
            <a:pPr marL="171450" indent="-171450">
              <a:buFontTx/>
              <a:buChar char="-"/>
            </a:pPr>
            <a:r>
              <a:rPr lang="es-419" altLang="en-US" dirty="0"/>
              <a:t>¿Le preocupa estar solo?</a:t>
            </a:r>
          </a:p>
          <a:p>
            <a:pPr marL="171450" indent="-171450">
              <a:buFontTx/>
              <a:buChar char="-"/>
            </a:pPr>
            <a:endParaRPr lang="es-419" altLang="en-US" dirty="0"/>
          </a:p>
          <a:p>
            <a:pPr marL="0" indent="0">
              <a:buFontTx/>
              <a:buNone/>
            </a:pPr>
            <a:r>
              <a:rPr lang="es-419" altLang="en-US" dirty="0"/>
              <a:t>Piense en sopesar la situación</a:t>
            </a:r>
          </a:p>
          <a:p>
            <a:pPr marL="171450" indent="-171450">
              <a:buFontTx/>
              <a:buChar char="-"/>
            </a:pPr>
            <a:r>
              <a:rPr lang="es-419" altLang="en-US" dirty="0"/>
              <a:t>¿Qué cosas son indispensables en su vida?</a:t>
            </a:r>
          </a:p>
          <a:p>
            <a:pPr marL="171450" indent="-171450">
              <a:buFontTx/>
              <a:buChar char="-"/>
            </a:pPr>
            <a:r>
              <a:rPr lang="es-419" altLang="en-US" dirty="0"/>
              <a:t>¿Hay alguna capacidad o función sin la cual usted no pueda imaginarse vivir?</a:t>
            </a:r>
          </a:p>
          <a:p>
            <a:pPr marL="171450" indent="-171450">
              <a:buFontTx/>
              <a:buChar char="-"/>
            </a:pPr>
            <a:endParaRPr lang="es-419" altLang="en-US" dirty="0"/>
          </a:p>
          <a:p>
            <a:pPr marL="0" indent="0">
              <a:buFontTx/>
              <a:buNone/>
            </a:pPr>
            <a:r>
              <a:rPr lang="es-419" altLang="en-US" dirty="0"/>
              <a:t>Es normal tener incertidumbre, y está bien. Estas son preguntas difíciles, y este es el punto de partida.</a:t>
            </a:r>
          </a:p>
        </p:txBody>
      </p:sp>
      <p:sp>
        <p:nvSpPr>
          <p:cNvPr id="4" name="Header Placeholder 3">
            <a:extLst>
              <a:ext uri="{FF2B5EF4-FFF2-40B4-BE49-F238E27FC236}">
                <a16:creationId xmlns:a16="http://schemas.microsoft.com/office/drawing/2014/main" id="{BB738F1C-CBE2-4CE5-8CDC-2C77BA922855}"/>
              </a:ext>
            </a:extLst>
          </p:cNvPr>
          <p:cNvSpPr>
            <a:spLocks noGrp="1"/>
          </p:cNvSpPr>
          <p:nvPr>
            <p:ph type="hdr" sz="quarter"/>
          </p:nvPr>
        </p:nvSpPr>
        <p:spPr/>
        <p:txBody>
          <a:bodyPr/>
          <a:lstStyle/>
          <a:p>
            <a:pPr>
              <a:lnSpc>
                <a:spcPct val="95000"/>
              </a:lnSpc>
              <a:defRPr/>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1205" name="Date Placeholder 4">
            <a:extLst>
              <a:ext uri="{FF2B5EF4-FFF2-40B4-BE49-F238E27FC236}">
                <a16:creationId xmlns:a16="http://schemas.microsoft.com/office/drawing/2014/main" id="{2AAED3F9-CCBC-4AD3-A837-2043C5B99EE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fld id="{60711902-347C-4B21-877E-4CE6F0CA083C}" type="datetime1">
              <a:rPr lang="en-US" altLang="en-US" smtClean="0">
                <a:latin typeface="Arial" panose="020B0604020202020204" pitchFamily="34" charset="0"/>
                <a:cs typeface="Arial" panose="020B0604020202020204" pitchFamily="34" charset="0"/>
              </a:rPr>
              <a:pPr algn="l"/>
              <a:t>6/15/2020</a:t>
            </a:fld>
            <a:endParaRPr lang="en-US" altLang="en-US">
              <a:latin typeface="Arial" panose="020B0604020202020204" pitchFamily="34" charset="0"/>
              <a:cs typeface="Arial" panose="020B0604020202020204" pitchFamily="34" charset="0"/>
            </a:endParaRPr>
          </a:p>
        </p:txBody>
      </p:sp>
      <p:sp>
        <p:nvSpPr>
          <p:cNvPr id="51206" name="Slide Number Placeholder 5">
            <a:extLst>
              <a:ext uri="{FF2B5EF4-FFF2-40B4-BE49-F238E27FC236}">
                <a16:creationId xmlns:a16="http://schemas.microsoft.com/office/drawing/2014/main" id="{637FEFAF-5F4C-4BB2-8557-DD4A0B46D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E9F3A7F-D3A7-4E65-8C0B-0CC7BDFF9E5F}" type="slidenum">
              <a:rPr lang="en-US" altLang="en-US">
                <a:latin typeface="Arial" panose="020B0604020202020204" pitchFamily="34" charset="0"/>
                <a:cs typeface="Arial" panose="020B0604020202020204" pitchFamily="34" charset="0"/>
              </a:rPr>
              <a:pPr/>
              <a:t>26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AC81E7E7-0476-43C6-B5FC-37537316B694}"/>
              </a:ext>
            </a:extLst>
          </p:cNvPr>
          <p:cNvSpPr>
            <a:spLocks noGrp="1" noRot="1" noChangeAspect="1" noChangeArrowheads="1" noTextEdit="1"/>
          </p:cNvSpPr>
          <p:nvPr>
            <p:ph type="sldImg"/>
          </p:nvPr>
        </p:nvSpPr>
        <p:spPr bwMode="auto">
          <a:xfrm>
            <a:off x="-1462088" y="547688"/>
            <a:ext cx="8486776" cy="4773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2E9BC103-BA4D-4FD1-8D04-C2FB424BBA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El tercer paso es elegir a un apoderado que tome decisiones por usted, alguien que pudiera representarlo para tomar decisiones en su nombre en caso de que usted no pueda hacerlo por sí mismo.</a:t>
            </a:r>
          </a:p>
          <a:p>
            <a:endParaRPr lang="es-419" altLang="en-US" noProof="0" dirty="0"/>
          </a:p>
          <a:p>
            <a:r>
              <a:rPr lang="es-419" altLang="en-US" noProof="0" dirty="0"/>
              <a:t>Realmente recomendamos que elija a un apoderado ya que puede ser difícil imaginar cada posible situación que ocurra.</a:t>
            </a:r>
          </a:p>
          <a:p>
            <a:endParaRPr lang="es-419" altLang="en-US" noProof="0" dirty="0"/>
          </a:p>
          <a:p>
            <a:r>
              <a:rPr lang="es-419" altLang="en-US" noProof="0" dirty="0"/>
              <a:t>El tener una persona que lo conoce bien y sabe lo que es importante para usted puede ayudar a que se respeten sus valores en caso de que usted no pueda hablar por sí mismo.</a:t>
            </a:r>
          </a:p>
          <a:p>
            <a:endParaRPr lang="es-419" altLang="en-US" dirty="0"/>
          </a:p>
          <a:p>
            <a:r>
              <a:rPr lang="es-419" altLang="en-US" dirty="0"/>
              <a:t>Piense bien a quién elige como apoderado o representante:</a:t>
            </a:r>
          </a:p>
          <a:p>
            <a:pPr marL="171450" indent="-171450">
              <a:buFontTx/>
              <a:buChar char="-"/>
            </a:pPr>
            <a:r>
              <a:rPr lang="es-419" altLang="en-US" dirty="0"/>
              <a:t>Esa persona, ¿sabe qué es lo que usted querría?</a:t>
            </a:r>
          </a:p>
          <a:p>
            <a:pPr marL="171450" indent="-171450">
              <a:buFontTx/>
              <a:buChar char="-"/>
            </a:pPr>
            <a:r>
              <a:rPr lang="es-419" altLang="en-US" dirty="0"/>
              <a:t>¿Puede él o ella ser su voz llegado el momento?</a:t>
            </a:r>
          </a:p>
          <a:p>
            <a:pPr marL="171450" indent="-171450">
              <a:buFontTx/>
              <a:buChar char="-"/>
            </a:pPr>
            <a:r>
              <a:rPr lang="es-419" altLang="en-US" dirty="0"/>
              <a:t>¿Estará esta persona disponible si usted llegara a necesitarlo de forma inesperada?</a:t>
            </a:r>
          </a:p>
          <a:p>
            <a:pPr marL="171450" indent="-171450">
              <a:buFontTx/>
              <a:buChar char="-"/>
            </a:pPr>
            <a:r>
              <a:rPr lang="es-419" altLang="en-US" dirty="0"/>
              <a:t>¿Podrá esta persona hacer respetar sus valores, incluso si esto implica tomar decisiones difíciles?</a:t>
            </a:r>
          </a:p>
        </p:txBody>
      </p:sp>
      <p:sp>
        <p:nvSpPr>
          <p:cNvPr id="4" name="Header Placeholder 3">
            <a:extLst>
              <a:ext uri="{FF2B5EF4-FFF2-40B4-BE49-F238E27FC236}">
                <a16:creationId xmlns:a16="http://schemas.microsoft.com/office/drawing/2014/main" id="{BB738F1C-CBE2-4CE5-8CDC-2C77BA922855}"/>
              </a:ext>
            </a:extLst>
          </p:cNvPr>
          <p:cNvSpPr>
            <a:spLocks noGrp="1"/>
          </p:cNvSpPr>
          <p:nvPr>
            <p:ph type="hdr" sz="quarter"/>
          </p:nvPr>
        </p:nvSpPr>
        <p:spPr/>
        <p:txBody>
          <a:bodyPr/>
          <a:lstStyle/>
          <a:p>
            <a:pPr>
              <a:lnSpc>
                <a:spcPct val="95000"/>
              </a:lnSpc>
              <a:defRPr/>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3253" name="Date Placeholder 4">
            <a:extLst>
              <a:ext uri="{FF2B5EF4-FFF2-40B4-BE49-F238E27FC236}">
                <a16:creationId xmlns:a16="http://schemas.microsoft.com/office/drawing/2014/main" id="{6AD6D8A5-685D-49B2-9B3B-83ECFBE8EE9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fld id="{1A9D7DA4-6F0F-4838-A1D8-B45321B08D5C}" type="datetime1">
              <a:rPr lang="en-US" altLang="en-US" smtClean="0">
                <a:latin typeface="Arial" panose="020B0604020202020204" pitchFamily="34" charset="0"/>
                <a:cs typeface="Arial" panose="020B0604020202020204" pitchFamily="34" charset="0"/>
              </a:rPr>
              <a:pPr algn="l"/>
              <a:t>6/15/2020</a:t>
            </a:fld>
            <a:endParaRPr lang="en-US" altLang="en-US">
              <a:latin typeface="Arial" panose="020B0604020202020204" pitchFamily="34" charset="0"/>
              <a:cs typeface="Arial" panose="020B0604020202020204" pitchFamily="34" charset="0"/>
            </a:endParaRPr>
          </a:p>
        </p:txBody>
      </p:sp>
      <p:sp>
        <p:nvSpPr>
          <p:cNvPr id="53254" name="Slide Number Placeholder 5">
            <a:extLst>
              <a:ext uri="{FF2B5EF4-FFF2-40B4-BE49-F238E27FC236}">
                <a16:creationId xmlns:a16="http://schemas.microsoft.com/office/drawing/2014/main" id="{085AE24D-1C94-46CB-BBD8-C20835527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27B0ABA-C177-4B7B-AA70-610FE62E6ADC}" type="slidenum">
              <a:rPr lang="en-US" altLang="en-US">
                <a:latin typeface="Arial" panose="020B0604020202020204" pitchFamily="34" charset="0"/>
                <a:cs typeface="Arial" panose="020B0604020202020204" pitchFamily="34" charset="0"/>
              </a:rPr>
              <a:pPr/>
              <a:t>27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F62D2C7E-1BD8-4ABF-8734-2845E1F7FCDC}"/>
              </a:ext>
            </a:extLst>
          </p:cNvPr>
          <p:cNvSpPr>
            <a:spLocks noGrp="1" noRot="1" noChangeAspect="1" noChangeArrowheads="1" noTextEdit="1"/>
          </p:cNvSpPr>
          <p:nvPr>
            <p:ph type="sldImg"/>
          </p:nvPr>
        </p:nvSpPr>
        <p:spPr bwMode="auto">
          <a:xfrm>
            <a:off x="-1462088" y="547688"/>
            <a:ext cx="8486776" cy="4773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2EB9393-1322-4122-9491-7E4669D74A59}"/>
              </a:ext>
            </a:extLst>
          </p:cNvPr>
          <p:cNvSpPr>
            <a:spLocks noGrp="1"/>
          </p:cNvSpPr>
          <p:nvPr>
            <p:ph type="body" idx="1"/>
          </p:nvPr>
        </p:nvSpPr>
        <p:spPr/>
        <p:txBody>
          <a:bodyPr/>
          <a:lstStyle/>
          <a:p>
            <a:pPr>
              <a:defRPr/>
            </a:pPr>
            <a:r>
              <a:rPr lang="es-419" noProof="0" dirty="0">
                <a:latin typeface="Arial" pitchFamily="34" charset="0"/>
                <a:ea typeface="+mn-ea"/>
                <a:cs typeface="Arial" pitchFamily="34" charset="0"/>
              </a:rPr>
              <a:t>El rellenar un documento de voluntades anticipadas (también denominadas instrucciones por adelantado) es una buena manera de plasmar sus pensamientos por escrito.</a:t>
            </a:r>
          </a:p>
          <a:p>
            <a:pPr>
              <a:defRPr/>
            </a:pPr>
            <a:endParaRPr lang="es-419" noProof="0" dirty="0">
              <a:latin typeface="Arial" pitchFamily="34" charset="0"/>
              <a:ea typeface="+mn-ea"/>
              <a:cs typeface="Arial" pitchFamily="34" charset="0"/>
            </a:endParaRPr>
          </a:p>
          <a:p>
            <a:pPr>
              <a:defRPr/>
            </a:pPr>
            <a:r>
              <a:rPr lang="es-419" noProof="0" dirty="0">
                <a:latin typeface="Arial" pitchFamily="34" charset="0"/>
                <a:ea typeface="+mn-ea"/>
                <a:cs typeface="Arial" pitchFamily="34" charset="0"/>
              </a:rPr>
              <a:t>Las instrucciones por adelantado son un documento que le permite decirle a los doctores (y a sus seres queridos) cómo quiere usted que lo traten en caso de que no pueda comunicarse.</a:t>
            </a:r>
          </a:p>
          <a:p>
            <a:pPr>
              <a:defRPr/>
            </a:pPr>
            <a:endParaRPr lang="es-419" noProof="0" dirty="0">
              <a:latin typeface="Arial" pitchFamily="34" charset="0"/>
              <a:ea typeface="+mn-ea"/>
              <a:cs typeface="Arial" pitchFamily="34" charset="0"/>
            </a:endParaRPr>
          </a:p>
          <a:p>
            <a:pPr>
              <a:defRPr/>
            </a:pPr>
            <a:r>
              <a:rPr lang="es-419" noProof="0" dirty="0">
                <a:latin typeface="Arial" pitchFamily="34" charset="0"/>
                <a:ea typeface="+mn-ea"/>
                <a:cs typeface="Arial" pitchFamily="34" charset="0"/>
              </a:rPr>
              <a:t>El formulario de instrucciones por adelantado (o también, formulario de voluntad anticipada) incluye una sección para establecer por escrito a la persona que será su apoderado que tomará decisiones en su nombre.</a:t>
            </a:r>
          </a:p>
          <a:p>
            <a:pPr>
              <a:defRPr/>
            </a:pPr>
            <a:endParaRPr lang="es-419" noProof="0" dirty="0">
              <a:latin typeface="Arial" pitchFamily="34" charset="0"/>
              <a:ea typeface="+mn-ea"/>
              <a:cs typeface="Arial" pitchFamily="34" charset="0"/>
            </a:endParaRPr>
          </a:p>
          <a:p>
            <a:pPr>
              <a:defRPr/>
            </a:pPr>
            <a:r>
              <a:rPr lang="es-419" noProof="0" dirty="0">
                <a:latin typeface="Arial" pitchFamily="34" charset="0"/>
                <a:ea typeface="+mn-ea"/>
                <a:cs typeface="Arial" pitchFamily="34" charset="0"/>
              </a:rPr>
              <a:t>Existen varios tipos de instrucciones por adelantado, y tenemos más recursos para brindarle.</a:t>
            </a:r>
          </a:p>
        </p:txBody>
      </p:sp>
      <p:sp>
        <p:nvSpPr>
          <p:cNvPr id="4" name="Header Placeholder 3">
            <a:extLst>
              <a:ext uri="{FF2B5EF4-FFF2-40B4-BE49-F238E27FC236}">
                <a16:creationId xmlns:a16="http://schemas.microsoft.com/office/drawing/2014/main" id="{BB738F1C-CBE2-4CE5-8CDC-2C77BA922855}"/>
              </a:ext>
            </a:extLst>
          </p:cNvPr>
          <p:cNvSpPr>
            <a:spLocks noGrp="1"/>
          </p:cNvSpPr>
          <p:nvPr>
            <p:ph type="hdr" sz="quarter"/>
          </p:nvPr>
        </p:nvSpPr>
        <p:spPr/>
        <p:txBody>
          <a:bodyPr/>
          <a:lstStyle/>
          <a:p>
            <a:pPr>
              <a:lnSpc>
                <a:spcPct val="95000"/>
              </a:lnSpc>
              <a:defRPr/>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5301" name="Date Placeholder 4">
            <a:extLst>
              <a:ext uri="{FF2B5EF4-FFF2-40B4-BE49-F238E27FC236}">
                <a16:creationId xmlns:a16="http://schemas.microsoft.com/office/drawing/2014/main" id="{06434BDB-C742-4A09-A133-D9FCD447833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fld id="{99B1BD81-5131-427B-AF7D-0CEA5BD629A5}" type="datetime1">
              <a:rPr lang="en-US" altLang="en-US" smtClean="0">
                <a:latin typeface="Arial" panose="020B0604020202020204" pitchFamily="34" charset="0"/>
                <a:cs typeface="Arial" panose="020B0604020202020204" pitchFamily="34" charset="0"/>
              </a:rPr>
              <a:pPr algn="l"/>
              <a:t>6/15/2020</a:t>
            </a:fld>
            <a:endParaRPr lang="en-US" altLang="en-US">
              <a:latin typeface="Arial" panose="020B0604020202020204" pitchFamily="34" charset="0"/>
              <a:cs typeface="Arial" panose="020B0604020202020204" pitchFamily="34" charset="0"/>
            </a:endParaRPr>
          </a:p>
        </p:txBody>
      </p:sp>
      <p:sp>
        <p:nvSpPr>
          <p:cNvPr id="55302" name="Slide Number Placeholder 5">
            <a:extLst>
              <a:ext uri="{FF2B5EF4-FFF2-40B4-BE49-F238E27FC236}">
                <a16:creationId xmlns:a16="http://schemas.microsoft.com/office/drawing/2014/main" id="{828E52FF-9DDC-4894-A509-CB8F2802B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D5372E-9EAD-4018-B6D2-5CB5C038E2C5}" type="slidenum">
              <a:rPr lang="en-US" altLang="en-US">
                <a:latin typeface="Arial" panose="020B0604020202020204" pitchFamily="34" charset="0"/>
                <a:cs typeface="Arial" panose="020B0604020202020204" pitchFamily="34" charset="0"/>
              </a:rPr>
              <a:pPr/>
              <a:t>28</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EC2B939-2BD5-4141-A8C3-50CC1EAFC9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0CA79E04-379D-4F03-9898-3BB6930207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Estos son dos de los mejores recursos adicionales con respecto al proceso de planificación de las voluntades anticipadas. </a:t>
            </a:r>
          </a:p>
        </p:txBody>
      </p:sp>
      <p:sp>
        <p:nvSpPr>
          <p:cNvPr id="57348" name="Slide Number Placeholder 3">
            <a:extLst>
              <a:ext uri="{FF2B5EF4-FFF2-40B4-BE49-F238E27FC236}">
                <a16:creationId xmlns:a16="http://schemas.microsoft.com/office/drawing/2014/main" id="{F0B790C7-130D-419B-AF7B-C0CEB1082E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7161290-F78A-46C7-9A7A-7C4DDB63EEBC}" type="slidenum">
              <a:rPr lang="en-US" altLang="en-US"/>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1216A1A-5FDD-4AC9-89FF-5B9FB53146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A7EFCBF2-A037-403F-A4A2-6E8B8CDF96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A medida que se van enviando preguntas, usted podrá verlas en el recuadro separado para preguntas y respuestas (titulado Q&amp;A en inglés). </a:t>
            </a:r>
          </a:p>
          <a:p>
            <a:endParaRPr lang="es-419" altLang="en-US" noProof="0" dirty="0"/>
          </a:p>
          <a:p>
            <a:r>
              <a:rPr lang="es-419" altLang="en-US" noProof="0" dirty="0"/>
              <a:t>Puede leer las preguntas y darle “me gusta” a alguna pregunta si hace clic en el botón del pulgar hacia arriba. Darle “me gusta” a una pregunta es básicamente votar por esa pregunta para que sea respondida. </a:t>
            </a:r>
          </a:p>
          <a:p>
            <a:endParaRPr lang="es-419" altLang="en-US" noProof="0" dirty="0"/>
          </a:p>
          <a:p>
            <a:r>
              <a:rPr lang="es-419" altLang="en-US" noProof="0" dirty="0"/>
              <a:t>Al final de la sesión, vamos a tartar de responder las preguntas más populares.</a:t>
            </a:r>
          </a:p>
        </p:txBody>
      </p:sp>
      <p:sp>
        <p:nvSpPr>
          <p:cNvPr id="12292" name="Slide Number Placeholder 3">
            <a:extLst>
              <a:ext uri="{FF2B5EF4-FFF2-40B4-BE49-F238E27FC236}">
                <a16:creationId xmlns:a16="http://schemas.microsoft.com/office/drawing/2014/main" id="{C0508F76-F568-4041-83D4-A2FEE71E89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AF8C1E4-8EDD-4110-8E5E-B98E9CCBEB16}" type="slidenum">
              <a:rPr lang="en-US" altLang="en-US"/>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C6A1CFC0-96EA-4D11-A4B3-40CA52CA2D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EAE9F5DC-D430-4891-A816-0E386486B0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Algunos consejos prácticos adicionales:</a:t>
            </a:r>
          </a:p>
          <a:p>
            <a:r>
              <a:rPr lang="es-419" altLang="en-US" noProof="0" dirty="0"/>
              <a:t>Tenga una aplicación de mensajería o videollamadas para comunicarse con sus seres queridos (como Skype, FaceTime, Zoom, Google Duo, WhatsApp)</a:t>
            </a:r>
          </a:p>
          <a:p>
            <a:r>
              <a:rPr lang="es-419" altLang="en-US" noProof="0" dirty="0"/>
              <a:t>Tenga un plan respecto a los medicamentos – mantenga una lista, asegúrese de siempre tener suficientes medicamentos, llame a la clínica con anticipación si necesita que le repongan algún medicamento.</a:t>
            </a:r>
          </a:p>
          <a:p>
            <a:r>
              <a:rPr lang="es-419" altLang="en-US" noProof="0" dirty="0"/>
              <a:t>Tenga un plan respecto a las mascotas - ¿Quién se encargará de sus mascotas en caso de ser necesario?</a:t>
            </a:r>
          </a:p>
          <a:p>
            <a:r>
              <a:rPr lang="es-419" altLang="en-US" noProof="0" dirty="0"/>
              <a:t>Tenga un plan respecto al dinero y las facturas de pago - ¿Quién podría ayudar a administrar el dinero de ser necesario?</a:t>
            </a:r>
          </a:p>
          <a:p>
            <a:r>
              <a:rPr lang="es-419" altLang="en-US" noProof="0" dirty="0"/>
              <a:t>Planifique con respecto a los ingresos al hospital – Traiga consigo sus documentos de instrucciones por adelantado (si los tiene), números de teléfono de contactos de emergencia, traiga sus anteojos, aparatos auditivos, dentadura, aparatos de asistencia ambulatoria, etc.</a:t>
            </a:r>
          </a:p>
        </p:txBody>
      </p:sp>
      <p:sp>
        <p:nvSpPr>
          <p:cNvPr id="59396" name="Slide Number Placeholder 3">
            <a:extLst>
              <a:ext uri="{FF2B5EF4-FFF2-40B4-BE49-F238E27FC236}">
                <a16:creationId xmlns:a16="http://schemas.microsoft.com/office/drawing/2014/main" id="{90CF69D2-F00A-4251-80DB-CEAAFD7AD9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4902B80-5AD3-4F44-9F25-D5CF33A75343}" type="slidenum">
              <a:rPr lang="en-US" altLang="en-US"/>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55682FF-885F-4CE3-8701-5D0C60C664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CBD6647A-7554-491A-A291-C4435DF64E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a:extLst>
              <a:ext uri="{FF2B5EF4-FFF2-40B4-BE49-F238E27FC236}">
                <a16:creationId xmlns:a16="http://schemas.microsoft.com/office/drawing/2014/main" id="{13132434-13E4-4130-B247-ED54139552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1961A33-EB43-4964-B320-5F05FD397074}" type="slidenum">
              <a:rPr lang="en-US" altLang="en-US"/>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B50B3D81-EABE-495D-A74F-00FFC485BA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31F18A46-39F9-4A68-B7F0-04931961D4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3492" name="Slide Number Placeholder 3">
            <a:extLst>
              <a:ext uri="{FF2B5EF4-FFF2-40B4-BE49-F238E27FC236}">
                <a16:creationId xmlns:a16="http://schemas.microsoft.com/office/drawing/2014/main" id="{D03F91C9-5B0C-4BF6-8A3B-BC09B32B88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737BA72-C85C-42D2-A468-A6C48DB9B298}" type="slidenum">
              <a:rPr lang="en-US" altLang="en-US"/>
              <a:pPr/>
              <a:t>32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78AB0923-B4AC-4952-B71D-A3479914BA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E5EC4FB8-655A-4E9C-A984-347E47B10E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Durante este seminario web, no usaremos las funciones de “levantar la mano” ni tampoco la función para “chatear”. </a:t>
            </a:r>
          </a:p>
        </p:txBody>
      </p:sp>
      <p:sp>
        <p:nvSpPr>
          <p:cNvPr id="14340" name="Slide Number Placeholder 3">
            <a:extLst>
              <a:ext uri="{FF2B5EF4-FFF2-40B4-BE49-F238E27FC236}">
                <a16:creationId xmlns:a16="http://schemas.microsoft.com/office/drawing/2014/main" id="{2DC4B0C0-B078-4D46-A4AA-FD7931AA9A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36345A5-1EA8-46EC-9520-8AC71858C468}" type="slidenum">
              <a:rPr lang="en-US" altLang="en-US"/>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12C7F9B0-CD93-4FF2-B2C7-F9E24E9D20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231F402-A2FB-4857-831A-3C16C68811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Quisiera comenzar por tomar un momento para ser conscientes del estrés y la ansiedad que la gente pueda estar sufriendo durante estos tiempos de incertidumbre. Sé que el hecho de pensar en la posibilidad de que uno pueda enfermar gravemente puede generar ansiedad y es difícil pensar en ello.</a:t>
            </a:r>
          </a:p>
          <a:p>
            <a:endParaRPr lang="es-419" altLang="en-US" noProof="0" dirty="0"/>
          </a:p>
          <a:p>
            <a:r>
              <a:rPr lang="es-419" altLang="en-US" noProof="0" dirty="0"/>
              <a:t>Tomemos un momento para respirar bien hondo... inhalen y exhalen... , y traten de estar presentes aquí y ahora. Permítanse reconocer que el hecho de participar en el seminario de hoy hace que estemos contribuyendo a nuestra capacidad para estar preparados, y permitan que esta preparación adicional les ayude a calmar cualquier ansiedad. </a:t>
            </a:r>
          </a:p>
          <a:p>
            <a:endParaRPr lang="es-419" altLang="en-US" noProof="0" dirty="0"/>
          </a:p>
          <a:p>
            <a:r>
              <a:rPr lang="es-419" altLang="en-US" noProof="0" dirty="0"/>
              <a:t>Aquí en Stanford (y en nuestros centros de salud) estamos tranquilos, enfocados y listos, y les invito a que todos ustedes también lo estén.</a:t>
            </a:r>
          </a:p>
        </p:txBody>
      </p:sp>
      <p:sp>
        <p:nvSpPr>
          <p:cNvPr id="16388" name="Slide Number Placeholder 3">
            <a:extLst>
              <a:ext uri="{FF2B5EF4-FFF2-40B4-BE49-F238E27FC236}">
                <a16:creationId xmlns:a16="http://schemas.microsoft.com/office/drawing/2014/main" id="{1DC4E09B-D039-4620-8DEE-E8C7E74578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DB898E0-E4B7-4DAE-82D9-AE5D51219425}" type="slidenum">
              <a:rPr lang="en-US"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D6E9963-8473-40AA-89C6-5D4AE8EC4B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52F3A63-D232-4C18-8B8D-587C98243E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Para ilustrar el recorrido que haremos, hoy vamos a hablar acerca de:</a:t>
            </a:r>
          </a:p>
          <a:p>
            <a:r>
              <a:rPr lang="es-419" altLang="en-US" noProof="0" dirty="0"/>
              <a:t>-¿Qué son los cuidados paliativos? </a:t>
            </a:r>
          </a:p>
          <a:p>
            <a:r>
              <a:rPr lang="es-419" altLang="en-US" noProof="0" dirty="0"/>
              <a:t>-¿Qué es la voluntad anticipada? Este tema incluye qué preguntas debería considerar plantearse tanto usted como sus familiares o posiblemente sus clientes.</a:t>
            </a:r>
          </a:p>
          <a:p>
            <a:r>
              <a:rPr lang="es-419" altLang="en-US" noProof="0" dirty="0"/>
              <a:t>-Vamos a mencionar algunos datos a tener en cuenta específicamente relacionados con la COVID-19.</a:t>
            </a:r>
          </a:p>
          <a:p>
            <a:r>
              <a:rPr lang="es-419" altLang="en-US" noProof="0" dirty="0"/>
              <a:t>- Y finalmente, hablaremos sobre una guía de cómo empezar a prepararse.</a:t>
            </a:r>
          </a:p>
        </p:txBody>
      </p:sp>
      <p:sp>
        <p:nvSpPr>
          <p:cNvPr id="18436" name="Slide Number Placeholder 3">
            <a:extLst>
              <a:ext uri="{FF2B5EF4-FFF2-40B4-BE49-F238E27FC236}">
                <a16:creationId xmlns:a16="http://schemas.microsoft.com/office/drawing/2014/main" id="{F5EC680A-038A-43E7-A6CE-178145ECE0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8A795E-FAAD-4EC9-8977-4FDA031AFC6D}"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D6E9963-8473-40AA-89C6-5D4AE8EC4B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52F3A63-D232-4C18-8B8D-587C98243E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Para ilustrar el recorrido que haremos, hoy vamos a hablar acerca de:</a:t>
            </a:r>
          </a:p>
          <a:p>
            <a:r>
              <a:rPr lang="es-419" altLang="en-US" noProof="0" dirty="0"/>
              <a:t>-¿Qué es la voluntad anticipada? Este tema incluye qué preguntas debería considerar plantearse tanto usted como sus familiares o posiblemente sus clientes.</a:t>
            </a:r>
          </a:p>
          <a:p>
            <a:r>
              <a:rPr lang="es-419" altLang="en-US" noProof="0" dirty="0"/>
              <a:t>-Vamos a mencionar algunos datos a tener en cuenta específicamente relacionados con la COVID-19.</a:t>
            </a:r>
          </a:p>
          <a:p>
            <a:r>
              <a:rPr lang="es-419" altLang="en-US" noProof="0" dirty="0"/>
              <a:t>- Y finalmente, hablaremos sobre una guía de cómo empezar a prepararse.</a:t>
            </a:r>
          </a:p>
        </p:txBody>
      </p:sp>
      <p:sp>
        <p:nvSpPr>
          <p:cNvPr id="18436" name="Slide Number Placeholder 3">
            <a:extLst>
              <a:ext uri="{FF2B5EF4-FFF2-40B4-BE49-F238E27FC236}">
                <a16:creationId xmlns:a16="http://schemas.microsoft.com/office/drawing/2014/main" id="{F5EC680A-038A-43E7-A6CE-178145ECE0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8A795E-FAAD-4EC9-8977-4FDA031AFC6D}" type="slidenum">
              <a:rPr lang="en-US" altLang="en-US"/>
              <a:pPr/>
              <a:t>7</a:t>
            </a:fld>
            <a:endParaRPr lang="en-US" altLang="en-US"/>
          </a:p>
        </p:txBody>
      </p:sp>
    </p:spTree>
    <p:extLst>
      <p:ext uri="{BB962C8B-B14F-4D97-AF65-F5344CB8AC3E}">
        <p14:creationId xmlns:p14="http://schemas.microsoft.com/office/powerpoint/2010/main" val="215657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9D67516-A6F4-4C9B-9919-A6EC7A2D5D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5CB6ECB-EBCC-4400-8AA3-87204D513C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Quisiera hacer una breve introducción acerca de qué son los cuidados paliativos, no sólo porque esta es mi especialidad, sino también porque suele haber mucha confusión con respecto a qué son los cuidados paliativos.</a:t>
            </a:r>
          </a:p>
          <a:p>
            <a:endParaRPr lang="es-419" altLang="en-US" noProof="0" dirty="0"/>
          </a:p>
          <a:p>
            <a:r>
              <a:rPr lang="es-419" altLang="en-US" noProof="0" dirty="0"/>
              <a:t>Voy a leer una definición de cuidados paliativos que me parece muy buena a modo de introducción.</a:t>
            </a:r>
          </a:p>
          <a:p>
            <a:endParaRPr lang="es-419" altLang="en-US" noProof="0" dirty="0"/>
          </a:p>
          <a:p>
            <a:r>
              <a:rPr lang="es-419" altLang="en-US" noProof="0" dirty="0"/>
              <a:t>Los cuidados paliativos son una rama de la medicina especializada en cuidados para personas que viven con una enfermedad grave. Este tipo de cuidados se centra en proporcionar alivio de los síntomas y del estrés que produce la enfermedad. El objetivo es mejorar la calidad de vida tanto del paciente como de su familia.</a:t>
            </a:r>
          </a:p>
        </p:txBody>
      </p:sp>
      <p:sp>
        <p:nvSpPr>
          <p:cNvPr id="19460" name="Slide Number Placeholder 3">
            <a:extLst>
              <a:ext uri="{FF2B5EF4-FFF2-40B4-BE49-F238E27FC236}">
                <a16:creationId xmlns:a16="http://schemas.microsoft.com/office/drawing/2014/main" id="{35D12B92-C43B-4BCC-86CE-2668FA695D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CAC1708-34F4-4CF2-A1EA-FD8A16C3AD24}" type="slidenum">
              <a:rPr lang="en-US" altLang="en-US"/>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DB28721-5A72-4E72-8DAE-86B5A2A3F1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326EF65-D3E1-40CA-A0D5-7C03AEC7AE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n-US" noProof="0" dirty="0"/>
              <a:t>-Un equipo médico especializado es quien proporciona los cuidados. Ellos trabajan en conjunto con los médicos a cargo del paciente y ofrecen apoyo adicional. </a:t>
            </a:r>
          </a:p>
          <a:p>
            <a:endParaRPr lang="es-419" altLang="en-US" b="0" noProof="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s-419" altLang="en-US" b="0" noProof="0" dirty="0"/>
              <a:t>-</a:t>
            </a:r>
            <a:r>
              <a:rPr lang="es-419" altLang="en-US" b="0" dirty="0">
                <a:latin typeface="Helvetica Light" charset="0"/>
                <a:cs typeface="Helvetica Light" charset="0"/>
              </a:rPr>
              <a:t>Los cuidados paliativos se basan en las necesidades del paciente, no en el pronóstico médico. Los cuidados paliativos pueden entrar en juego </a:t>
            </a:r>
            <a:r>
              <a:rPr lang="es-419" altLang="en-US" b="0" dirty="0">
                <a:solidFill>
                  <a:schemeClr val="accent2"/>
                </a:solidFill>
                <a:latin typeface="Helvetica Light" charset="0"/>
                <a:cs typeface="Helvetica Light" charset="0"/>
              </a:rPr>
              <a:t>a cualquier edad y en cualquier momento durante el transcurso de una enfermedad grave </a:t>
            </a:r>
            <a:r>
              <a:rPr lang="es-419" altLang="en-US" b="0" dirty="0">
                <a:latin typeface="Helvetica Light" charset="0"/>
                <a:cs typeface="Helvetica Light" charset="0"/>
              </a:rPr>
              <a:t>y </a:t>
            </a:r>
            <a:r>
              <a:rPr lang="es-419" altLang="en-US" b="0" dirty="0">
                <a:solidFill>
                  <a:schemeClr val="accent2"/>
                </a:solidFill>
                <a:latin typeface="Helvetica Light" charset="0"/>
                <a:cs typeface="Helvetica Light" charset="0"/>
              </a:rPr>
              <a:t>se pueden ofrecer junto con los tratamientos curativos.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s-419" altLang="en-US" noProof="0" dirty="0"/>
          </a:p>
          <a:p>
            <a:r>
              <a:rPr lang="es-419" altLang="en-US" noProof="0" dirty="0"/>
              <a:t>Es importante tener en cuenta que los cuidados paliativos suelen confundirse con la atención para pacientes terminales (en inglés </a:t>
            </a:r>
            <a:r>
              <a:rPr lang="es-419" altLang="en-US" i="1" noProof="0" dirty="0"/>
              <a:t>hospice</a:t>
            </a:r>
            <a:r>
              <a:rPr lang="es-419" altLang="en-US" noProof="0" dirty="0"/>
              <a:t>). La atención para pacientes terminales o </a:t>
            </a:r>
            <a:r>
              <a:rPr lang="es-419" altLang="en-US" i="1" noProof="0" dirty="0"/>
              <a:t>hospice</a:t>
            </a:r>
            <a:r>
              <a:rPr lang="es-419" altLang="en-US" noProof="0" dirty="0"/>
              <a:t> hace referencia a una filosofía de cuidados en donde el paciente quiere enfocarse en sentirse a gusto y ésa es su prioridad principal, incluso si eso significa no prolongar la vida. La atención para pacientes terminales o </a:t>
            </a:r>
            <a:r>
              <a:rPr lang="es-419" altLang="en-US" i="1" noProof="0" dirty="0"/>
              <a:t>hospice</a:t>
            </a:r>
            <a:r>
              <a:rPr lang="es-419" altLang="en-US" noProof="0" dirty="0"/>
              <a:t> está dedicada a aquellos pacientes que están en la última etapa de sus vidas y que se estima tienen un pronóstico de 6 meses de vida o menos.</a:t>
            </a:r>
          </a:p>
        </p:txBody>
      </p:sp>
      <p:sp>
        <p:nvSpPr>
          <p:cNvPr id="21508" name="Slide Number Placeholder 3">
            <a:extLst>
              <a:ext uri="{FF2B5EF4-FFF2-40B4-BE49-F238E27FC236}">
                <a16:creationId xmlns:a16="http://schemas.microsoft.com/office/drawing/2014/main" id="{3A900FC9-8120-4727-AB2E-0F9F34D7F8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E0FABB8-CA3E-4A52-8E78-A2B63AC98842}" type="slidenum">
              <a:rPr lang="en-US"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5F79A2-9A73-4FE8-90BD-A1AA8E1F014E}"/>
              </a:ext>
            </a:extLst>
          </p:cNvPr>
          <p:cNvSpPr/>
          <p:nvPr userDrawn="1"/>
        </p:nvSpPr>
        <p:spPr bwMode="ltGray">
          <a:xfrm>
            <a:off x="0" y="0"/>
            <a:ext cx="3429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 name="Rectangle 6">
            <a:extLst>
              <a:ext uri="{FF2B5EF4-FFF2-40B4-BE49-F238E27FC236}">
                <a16:creationId xmlns:a16="http://schemas.microsoft.com/office/drawing/2014/main" id="{D5F585E1-4DAB-4733-AE54-F40DB670CBD0}"/>
              </a:ext>
            </a:extLst>
          </p:cNvPr>
          <p:cNvSpPr/>
          <p:nvPr userDrawn="1"/>
        </p:nvSpPr>
        <p:spPr bwMode="ltGray">
          <a:xfrm>
            <a:off x="3233738" y="0"/>
            <a:ext cx="5910262" cy="5143500"/>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8" name="Picture 9">
            <a:extLst>
              <a:ext uri="{FF2B5EF4-FFF2-40B4-BE49-F238E27FC236}">
                <a16:creationId xmlns:a16="http://schemas.microsoft.com/office/drawing/2014/main" id="{D63A1645-2B00-4466-86B2-DB3FA156EC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028" t="20850" r="14339" b="20938"/>
          <a:stretch>
            <a:fillRect/>
          </a:stretch>
        </p:blipFill>
        <p:spPr bwMode="auto">
          <a:xfrm>
            <a:off x="419100" y="1768475"/>
            <a:ext cx="23955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11" descr="Internet">
            <a:extLst>
              <a:ext uri="{FF2B5EF4-FFF2-40B4-BE49-F238E27FC236}">
                <a16:creationId xmlns:a16="http://schemas.microsoft.com/office/drawing/2014/main" id="{003787C3-180A-436C-8F4E-54892A620CF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4238" y="4556125"/>
            <a:ext cx="4714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8588BED5-CD8F-4709-B629-ADF7484F0001}"/>
              </a:ext>
            </a:extLst>
          </p:cNvPr>
          <p:cNvPicPr>
            <a:picLocks noChangeAspect="1" noChangeArrowheads="1"/>
          </p:cNvPicPr>
          <p:nvPr userDrawn="1"/>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7407275" y="4684713"/>
            <a:ext cx="3254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gray">
          <a:xfrm>
            <a:off x="3429000" y="2109442"/>
            <a:ext cx="5461000" cy="590931"/>
          </a:xfrm>
        </p:spPr>
        <p:txBody>
          <a:bodyPr anchor="ctr"/>
          <a:lstStyle>
            <a:lvl1pPr algn="l">
              <a:lnSpc>
                <a:spcPct val="90000"/>
              </a:lnSpc>
              <a:defRPr sz="3600" b="0" i="0">
                <a:ln>
                  <a:noFill/>
                </a:ln>
                <a:solidFill>
                  <a:schemeClr val="bg1"/>
                </a:solidFill>
                <a:effectLst/>
                <a:latin typeface="+mj-lt"/>
                <a:cs typeface="Helvetica Light"/>
              </a:defRPr>
            </a:lvl1pPr>
          </a:lstStyle>
          <a:p>
            <a:r>
              <a:rPr lang="en-US" dirty="0"/>
              <a:t>Click to edit Master title style</a:t>
            </a:r>
          </a:p>
        </p:txBody>
      </p:sp>
      <p:sp>
        <p:nvSpPr>
          <p:cNvPr id="3" name="Subtitle 2"/>
          <p:cNvSpPr>
            <a:spLocks noGrp="1"/>
          </p:cNvSpPr>
          <p:nvPr>
            <p:ph type="subTitle" idx="1"/>
          </p:nvPr>
        </p:nvSpPr>
        <p:spPr bwMode="gray">
          <a:xfrm>
            <a:off x="3429000" y="3046245"/>
            <a:ext cx="5105400" cy="430887"/>
          </a:xfrm>
        </p:spPr>
        <p:txBody>
          <a:bodyPr>
            <a:spAutoFit/>
          </a:bodyPr>
          <a:lstStyle>
            <a:lvl1pPr marL="0" indent="0" algn="l">
              <a:lnSpc>
                <a:spcPct val="90000"/>
              </a:lnSpc>
              <a:spcBef>
                <a:spcPts val="0"/>
              </a:spcBef>
              <a:buNone/>
              <a:defRPr sz="2400" b="0" i="0">
                <a:solidFill>
                  <a:srgbClr val="FFFFFF"/>
                </a:solidFill>
                <a:effectLst/>
                <a:latin typeface="+mn-l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8"/>
          <p:cNvSpPr>
            <a:spLocks noGrp="1"/>
          </p:cNvSpPr>
          <p:nvPr>
            <p:ph type="body" sz="quarter" idx="10"/>
          </p:nvPr>
        </p:nvSpPr>
        <p:spPr>
          <a:xfrm>
            <a:off x="7670400" y="4677098"/>
            <a:ext cx="1302338" cy="265434"/>
          </a:xfrm>
        </p:spPr>
        <p:txBody>
          <a:bodyPr/>
          <a:lstStyle>
            <a:lvl1pPr marL="0" indent="0" algn="r">
              <a:buFontTx/>
              <a:buNone/>
              <a:defRPr sz="1400"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2" name="Text Placeholder 8">
            <a:extLst>
              <a:ext uri="{FF2B5EF4-FFF2-40B4-BE49-F238E27FC236}">
                <a16:creationId xmlns:a16="http://schemas.microsoft.com/office/drawing/2014/main" id="{5B66EE8A-42FE-4BEB-8D27-5008553486A5}"/>
              </a:ext>
            </a:extLst>
          </p:cNvPr>
          <p:cNvSpPr>
            <a:spLocks noGrp="1"/>
          </p:cNvSpPr>
          <p:nvPr>
            <p:ph type="body" sz="quarter" idx="11"/>
          </p:nvPr>
        </p:nvSpPr>
        <p:spPr>
          <a:xfrm>
            <a:off x="3817878" y="4659158"/>
            <a:ext cx="3100930" cy="290790"/>
          </a:xfrm>
        </p:spPr>
        <p:txBody>
          <a:bodyPr/>
          <a:lstStyle>
            <a:lvl1pPr marL="0" indent="0" algn="r">
              <a:buFontTx/>
              <a:buNone/>
              <a:defRPr sz="1400"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96198648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Content Placeholder 5"/>
          <p:cNvSpPr>
            <a:spLocks noGrp="1"/>
          </p:cNvSpPr>
          <p:nvPr>
            <p:ph sz="quarter" idx="12"/>
          </p:nvPr>
        </p:nvSpPr>
        <p:spPr>
          <a:xfrm>
            <a:off x="304799" y="1105434"/>
            <a:ext cx="8537879" cy="3386859"/>
          </a:xfrm>
        </p:spPr>
        <p:txBody>
          <a:bodyPr/>
          <a:lstStyle>
            <a:lvl1pPr>
              <a:defRPr b="0" i="0">
                <a:latin typeface="+mn-lt"/>
                <a:cs typeface="Helvetica Light"/>
              </a:defRPr>
            </a:lvl1pPr>
            <a:lvl2pPr>
              <a:lnSpc>
                <a:spcPct val="100000"/>
              </a:lnSpc>
              <a:defRPr b="0" i="0">
                <a:latin typeface="+mn-lt"/>
                <a:cs typeface="Helvetica Light"/>
              </a:defRPr>
            </a:lvl2pPr>
            <a:lvl3pPr>
              <a:lnSpc>
                <a:spcPct val="100000"/>
              </a:lnSpc>
              <a:defRPr sz="1800" b="0" i="0">
                <a:latin typeface="+mn-lt"/>
                <a:cs typeface="Helvetica Light"/>
              </a:defRPr>
            </a:lvl3pPr>
            <a:lvl4pPr marL="1082675" indent="-223838">
              <a:lnSpc>
                <a:spcPct val="100000"/>
              </a:lnSpc>
              <a:buFont typeface="Wingdings" charset="2"/>
              <a:buChar char="§"/>
              <a:defRPr sz="1600" b="0" i="0">
                <a:latin typeface="+mn-lt"/>
                <a:cs typeface="Helvetica Light"/>
              </a:defRPr>
            </a:lvl4pPr>
            <a:lvl5pPr marL="1370013" indent="-223838">
              <a:lnSpc>
                <a:spcPct val="100000"/>
              </a:lnSpc>
              <a:buFont typeface="Arial"/>
              <a:buChar char="•"/>
              <a:defRPr sz="1600" b="0" i="0">
                <a:latin typeface="+mn-lt"/>
                <a:cs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6">
            <a:extLst>
              <a:ext uri="{FF2B5EF4-FFF2-40B4-BE49-F238E27FC236}">
                <a16:creationId xmlns:a16="http://schemas.microsoft.com/office/drawing/2014/main" id="{F87AAF94-4CD4-4189-9E26-70E11E544757}"/>
              </a:ext>
            </a:extLst>
          </p:cNvPr>
          <p:cNvSpPr>
            <a:spLocks noGrp="1"/>
          </p:cNvSpPr>
          <p:nvPr>
            <p:ph type="ftr" sz="quarter" idx="13"/>
          </p:nvPr>
        </p:nvSpPr>
        <p:spPr/>
        <p:txBody>
          <a:bodyPr/>
          <a:lstStyle>
            <a:lvl1pPr>
              <a:defRPr/>
            </a:lvl1pPr>
          </a:lstStyle>
          <a:p>
            <a:pPr>
              <a:defRPr/>
            </a:pPr>
            <a:endParaRPr lang="en-US"/>
          </a:p>
        </p:txBody>
      </p:sp>
      <p:sp>
        <p:nvSpPr>
          <p:cNvPr id="5" name="Slide Number Placeholder 16">
            <a:extLst>
              <a:ext uri="{FF2B5EF4-FFF2-40B4-BE49-F238E27FC236}">
                <a16:creationId xmlns:a16="http://schemas.microsoft.com/office/drawing/2014/main" id="{5F4982A3-3AE4-4D68-B23F-0C4B40AF8692}"/>
              </a:ext>
            </a:extLst>
          </p:cNvPr>
          <p:cNvSpPr>
            <a:spLocks noGrp="1"/>
          </p:cNvSpPr>
          <p:nvPr>
            <p:ph type="sldNum" sz="quarter" idx="14"/>
          </p:nvPr>
        </p:nvSpPr>
        <p:spPr/>
        <p:txBody>
          <a:bodyPr/>
          <a:lstStyle>
            <a:lvl1pPr>
              <a:defRPr/>
            </a:lvl1pPr>
          </a:lstStyle>
          <a:p>
            <a:fld id="{56D469B8-36C9-4274-8EBB-F56420FF3D25}" type="slidenum">
              <a:rPr lang="en-US" altLang="en-US"/>
              <a:pPr/>
              <a:t>‹#›</a:t>
            </a:fld>
            <a:endParaRPr lang="en-US" altLang="en-US"/>
          </a:p>
        </p:txBody>
      </p:sp>
    </p:spTree>
    <p:extLst>
      <p:ext uri="{BB962C8B-B14F-4D97-AF65-F5344CB8AC3E}">
        <p14:creationId xmlns:p14="http://schemas.microsoft.com/office/powerpoint/2010/main" val="2042136020"/>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5"/>
          <p:cNvSpPr>
            <a:spLocks noGrp="1"/>
          </p:cNvSpPr>
          <p:nvPr>
            <p:ph sz="quarter" idx="12"/>
          </p:nvPr>
        </p:nvSpPr>
        <p:spPr>
          <a:xfrm>
            <a:off x="304800" y="1105434"/>
            <a:ext cx="4152803" cy="3386859"/>
          </a:xfrm>
        </p:spPr>
        <p:txBody>
          <a:bodyPr/>
          <a:lstStyle>
            <a:lvl1pPr>
              <a:defRPr b="0" i="0">
                <a:latin typeface="+mn-lt"/>
                <a:cs typeface="Helvetica Light"/>
              </a:defRPr>
            </a:lvl1pPr>
            <a:lvl2pPr>
              <a:lnSpc>
                <a:spcPct val="100000"/>
              </a:lnSpc>
              <a:defRPr b="0" i="0">
                <a:latin typeface="+mn-lt"/>
                <a:cs typeface="Helvetica Light"/>
              </a:defRPr>
            </a:lvl2pPr>
            <a:lvl3pPr>
              <a:lnSpc>
                <a:spcPct val="100000"/>
              </a:lnSpc>
              <a:defRPr sz="1800" b="0" i="0">
                <a:latin typeface="+mn-lt"/>
                <a:cs typeface="Helvetica Light"/>
              </a:defRPr>
            </a:lvl3pPr>
            <a:lvl4pPr marL="1082675" indent="-223838">
              <a:lnSpc>
                <a:spcPct val="100000"/>
              </a:lnSpc>
              <a:buFont typeface="Wingdings" charset="2"/>
              <a:buChar char="§"/>
              <a:defRPr sz="1600" b="0" i="0">
                <a:latin typeface="+mn-lt"/>
                <a:cs typeface="Helvetica Light"/>
              </a:defRPr>
            </a:lvl4pPr>
            <a:lvl5pPr marL="1370013" indent="-223838">
              <a:lnSpc>
                <a:spcPct val="100000"/>
              </a:lnSpc>
              <a:buFont typeface="Arial"/>
              <a:buChar char="•"/>
              <a:defRPr sz="1600" b="0" i="0">
                <a:latin typeface="+mn-lt"/>
                <a:cs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4641649" y="1103159"/>
            <a:ext cx="4152803" cy="3386859"/>
          </a:xfrm>
        </p:spPr>
        <p:txBody>
          <a:bodyPr/>
          <a:lstStyle>
            <a:lvl1pPr>
              <a:defRPr b="0" i="0">
                <a:latin typeface="+mn-lt"/>
                <a:cs typeface="Helvetica Light"/>
              </a:defRPr>
            </a:lvl1pPr>
            <a:lvl2pPr>
              <a:lnSpc>
                <a:spcPct val="100000"/>
              </a:lnSpc>
              <a:defRPr b="0" i="0">
                <a:latin typeface="+mn-lt"/>
                <a:cs typeface="Helvetica Light"/>
              </a:defRPr>
            </a:lvl2pPr>
            <a:lvl3pPr>
              <a:lnSpc>
                <a:spcPct val="100000"/>
              </a:lnSpc>
              <a:defRPr sz="1800" b="0" i="0">
                <a:latin typeface="+mn-lt"/>
                <a:cs typeface="Helvetica Light"/>
              </a:defRPr>
            </a:lvl3pPr>
            <a:lvl4pPr marL="1082675" indent="-223838">
              <a:lnSpc>
                <a:spcPct val="100000"/>
              </a:lnSpc>
              <a:buFont typeface="Wingdings" charset="2"/>
              <a:buChar char="§"/>
              <a:defRPr sz="1600" b="0" i="0">
                <a:latin typeface="+mn-lt"/>
                <a:cs typeface="Helvetica Light"/>
              </a:defRPr>
            </a:lvl4pPr>
            <a:lvl5pPr marL="1370013" indent="-223838">
              <a:lnSpc>
                <a:spcPct val="100000"/>
              </a:lnSpc>
              <a:buFont typeface="Arial"/>
              <a:buChar char="•"/>
              <a:defRPr sz="1600" b="0" i="0">
                <a:latin typeface="+mn-lt"/>
                <a:cs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D173F393-1169-4C1A-B12A-C38C461EDC6A}"/>
              </a:ext>
            </a:extLst>
          </p:cNvPr>
          <p:cNvSpPr>
            <a:spLocks noGrp="1"/>
          </p:cNvSpPr>
          <p:nvPr>
            <p:ph type="ftr" sz="quarter" idx="14"/>
          </p:nvPr>
        </p:nvSpPr>
        <p:spPr/>
        <p:txBody>
          <a:bodyPr/>
          <a:lstStyle>
            <a:lvl1pPr>
              <a:defRPr/>
            </a:lvl1pPr>
          </a:lstStyle>
          <a:p>
            <a:pPr>
              <a:defRPr/>
            </a:pPr>
            <a:endParaRPr lang="en-US"/>
          </a:p>
        </p:txBody>
      </p:sp>
      <p:sp>
        <p:nvSpPr>
          <p:cNvPr id="8" name="Slide Number Placeholder 16">
            <a:extLst>
              <a:ext uri="{FF2B5EF4-FFF2-40B4-BE49-F238E27FC236}">
                <a16:creationId xmlns:a16="http://schemas.microsoft.com/office/drawing/2014/main" id="{68F9F929-DA1E-4219-9A45-CF8FE16168B3}"/>
              </a:ext>
            </a:extLst>
          </p:cNvPr>
          <p:cNvSpPr>
            <a:spLocks noGrp="1"/>
          </p:cNvSpPr>
          <p:nvPr>
            <p:ph type="sldNum" sz="quarter" idx="15"/>
          </p:nvPr>
        </p:nvSpPr>
        <p:spPr/>
        <p:txBody>
          <a:bodyPr/>
          <a:lstStyle>
            <a:lvl1pPr>
              <a:defRPr/>
            </a:lvl1pPr>
          </a:lstStyle>
          <a:p>
            <a:fld id="{E964E703-6ADA-4587-8A42-8621BE81453E}" type="slidenum">
              <a:rPr lang="en-US" altLang="en-US"/>
              <a:pPr/>
              <a:t>‹#›</a:t>
            </a:fld>
            <a:endParaRPr lang="en-US" altLang="en-US"/>
          </a:p>
        </p:txBody>
      </p:sp>
    </p:spTree>
    <p:extLst>
      <p:ext uri="{BB962C8B-B14F-4D97-AF65-F5344CB8AC3E}">
        <p14:creationId xmlns:p14="http://schemas.microsoft.com/office/powerpoint/2010/main" val="632653830"/>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6">
            <a:extLst>
              <a:ext uri="{FF2B5EF4-FFF2-40B4-BE49-F238E27FC236}">
                <a16:creationId xmlns:a16="http://schemas.microsoft.com/office/drawing/2014/main" id="{DBF405B2-D8DB-47FC-B536-AAF6F5CF362E}"/>
              </a:ext>
            </a:extLst>
          </p:cNvPr>
          <p:cNvSpPr>
            <a:spLocks noGrp="1"/>
          </p:cNvSpPr>
          <p:nvPr>
            <p:ph type="ftr" sz="quarter" idx="10"/>
          </p:nvPr>
        </p:nvSpPr>
        <p:spPr/>
        <p:txBody>
          <a:bodyPr/>
          <a:lstStyle>
            <a:lvl1pPr>
              <a:defRPr/>
            </a:lvl1pPr>
          </a:lstStyle>
          <a:p>
            <a:pPr>
              <a:defRPr/>
            </a:pPr>
            <a:endParaRPr lang="en-US"/>
          </a:p>
        </p:txBody>
      </p:sp>
      <p:sp>
        <p:nvSpPr>
          <p:cNvPr id="4" name="Slide Number Placeholder 16">
            <a:extLst>
              <a:ext uri="{FF2B5EF4-FFF2-40B4-BE49-F238E27FC236}">
                <a16:creationId xmlns:a16="http://schemas.microsoft.com/office/drawing/2014/main" id="{3F4094BC-C405-4CC1-8E9A-A8310F276415}"/>
              </a:ext>
            </a:extLst>
          </p:cNvPr>
          <p:cNvSpPr>
            <a:spLocks noGrp="1"/>
          </p:cNvSpPr>
          <p:nvPr>
            <p:ph type="sldNum" sz="quarter" idx="11"/>
          </p:nvPr>
        </p:nvSpPr>
        <p:spPr/>
        <p:txBody>
          <a:bodyPr/>
          <a:lstStyle>
            <a:lvl1pPr>
              <a:defRPr/>
            </a:lvl1pPr>
          </a:lstStyle>
          <a:p>
            <a:fld id="{13E59135-B2D7-4ADC-AD65-50D16C984045}" type="slidenum">
              <a:rPr lang="en-US" altLang="en-US"/>
              <a:pPr/>
              <a:t>‹#›</a:t>
            </a:fld>
            <a:endParaRPr lang="en-US" altLang="en-US"/>
          </a:p>
        </p:txBody>
      </p:sp>
    </p:spTree>
    <p:extLst>
      <p:ext uri="{BB962C8B-B14F-4D97-AF65-F5344CB8AC3E}">
        <p14:creationId xmlns:p14="http://schemas.microsoft.com/office/powerpoint/2010/main" val="53035650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365778E7-5736-4516-8F15-B9345884F8D8}"/>
              </a:ext>
            </a:extLst>
          </p:cNvPr>
          <p:cNvSpPr>
            <a:spLocks noGrp="1"/>
          </p:cNvSpPr>
          <p:nvPr>
            <p:ph type="ftr" sz="quarter" idx="10"/>
          </p:nvPr>
        </p:nvSpPr>
        <p:spPr/>
        <p:txBody>
          <a:bodyPr/>
          <a:lstStyle>
            <a:lvl1pPr>
              <a:defRPr/>
            </a:lvl1pPr>
          </a:lstStyle>
          <a:p>
            <a:pPr>
              <a:defRPr/>
            </a:pPr>
            <a:endParaRPr lang="en-US"/>
          </a:p>
        </p:txBody>
      </p:sp>
      <p:sp>
        <p:nvSpPr>
          <p:cNvPr id="3" name="Slide Number Placeholder 16">
            <a:extLst>
              <a:ext uri="{FF2B5EF4-FFF2-40B4-BE49-F238E27FC236}">
                <a16:creationId xmlns:a16="http://schemas.microsoft.com/office/drawing/2014/main" id="{6D9CD104-E9EE-42F4-9A39-F0BCA562388C}"/>
              </a:ext>
            </a:extLst>
          </p:cNvPr>
          <p:cNvSpPr>
            <a:spLocks noGrp="1"/>
          </p:cNvSpPr>
          <p:nvPr>
            <p:ph type="sldNum" sz="quarter" idx="11"/>
          </p:nvPr>
        </p:nvSpPr>
        <p:spPr/>
        <p:txBody>
          <a:bodyPr/>
          <a:lstStyle>
            <a:lvl1pPr>
              <a:defRPr/>
            </a:lvl1pPr>
          </a:lstStyle>
          <a:p>
            <a:fld id="{FCB1ABF7-EC3E-4945-BFAE-2D919BCEE945}" type="slidenum">
              <a:rPr lang="en-US" altLang="en-US"/>
              <a:pPr/>
              <a:t>‹#›</a:t>
            </a:fld>
            <a:endParaRPr lang="en-US" altLang="en-US"/>
          </a:p>
        </p:txBody>
      </p:sp>
    </p:spTree>
    <p:extLst>
      <p:ext uri="{BB962C8B-B14F-4D97-AF65-F5344CB8AC3E}">
        <p14:creationId xmlns:p14="http://schemas.microsoft.com/office/powerpoint/2010/main" val="16523824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67198" y="1"/>
            <a:ext cx="9076802" cy="3910538"/>
          </a:xfrm>
        </p:spPr>
        <p:txBody>
          <a:bodyPr rtlCol="0">
            <a:normAutofit/>
          </a:bodyPr>
          <a:lstStyle>
            <a:lvl1pPr marL="0" indent="0" algn="ctr">
              <a:buNone/>
              <a:defRPr/>
            </a:lvl1pPr>
          </a:lstStyle>
          <a:p>
            <a:pPr lvl="0"/>
            <a:r>
              <a:rPr lang="en-US" noProof="0"/>
              <a:t>Drag picture to placeholder or click icon to add</a:t>
            </a:r>
            <a:endParaRPr lang="en-US" noProof="0" dirty="0"/>
          </a:p>
        </p:txBody>
      </p:sp>
      <p:sp>
        <p:nvSpPr>
          <p:cNvPr id="6" name="Text Placeholder 9"/>
          <p:cNvSpPr>
            <a:spLocks noGrp="1"/>
          </p:cNvSpPr>
          <p:nvPr>
            <p:ph type="body" sz="quarter" idx="13"/>
          </p:nvPr>
        </p:nvSpPr>
        <p:spPr>
          <a:xfrm>
            <a:off x="69573" y="3686472"/>
            <a:ext cx="9076802" cy="726153"/>
          </a:xfrm>
          <a:solidFill>
            <a:srgbClr val="1C1C1C"/>
          </a:solidFill>
          <a:ln>
            <a:noFill/>
          </a:ln>
          <a:sp3d/>
        </p:spPr>
        <p:txBody>
          <a:bodyPr lIns="182880" rIns="182880" anchor="ctr">
            <a:normAutofit/>
          </a:bodyPr>
          <a:lstStyle>
            <a:lvl1pPr marL="0" indent="0">
              <a:buNone/>
              <a:defRPr sz="1800" baseline="0">
                <a:solidFill>
                  <a:schemeClr val="bg1"/>
                </a:solidFill>
              </a:defRPr>
            </a:lvl1pPr>
            <a:lvl2pPr marL="338137" indent="0">
              <a:buNone/>
              <a:defRPr>
                <a:solidFill>
                  <a:schemeClr val="bg1"/>
                </a:solidFill>
              </a:defRPr>
            </a:lvl2pPr>
            <a:lvl3pPr marL="57150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4" name="Footer Placeholder 6">
            <a:extLst>
              <a:ext uri="{FF2B5EF4-FFF2-40B4-BE49-F238E27FC236}">
                <a16:creationId xmlns:a16="http://schemas.microsoft.com/office/drawing/2014/main" id="{4337A4D1-12E4-4A65-AA2F-2838B84E237F}"/>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16">
            <a:extLst>
              <a:ext uri="{FF2B5EF4-FFF2-40B4-BE49-F238E27FC236}">
                <a16:creationId xmlns:a16="http://schemas.microsoft.com/office/drawing/2014/main" id="{36D6ABD6-8219-410F-8A5F-BFDB979A3BD6}"/>
              </a:ext>
            </a:extLst>
          </p:cNvPr>
          <p:cNvSpPr>
            <a:spLocks noGrp="1"/>
          </p:cNvSpPr>
          <p:nvPr>
            <p:ph type="sldNum" sz="quarter" idx="15"/>
          </p:nvPr>
        </p:nvSpPr>
        <p:spPr/>
        <p:txBody>
          <a:bodyPr/>
          <a:lstStyle>
            <a:lvl1pPr>
              <a:defRPr/>
            </a:lvl1pPr>
          </a:lstStyle>
          <a:p>
            <a:fld id="{A1017DA8-6C02-4CD2-BBD7-48C90F89B0EF}" type="slidenum">
              <a:rPr lang="en-US" altLang="en-US"/>
              <a:pPr/>
              <a:t>‹#›</a:t>
            </a:fld>
            <a:endParaRPr lang="en-US" altLang="en-US"/>
          </a:p>
        </p:txBody>
      </p:sp>
    </p:spTree>
    <p:extLst>
      <p:ext uri="{BB962C8B-B14F-4D97-AF65-F5344CB8AC3E}">
        <p14:creationId xmlns:p14="http://schemas.microsoft.com/office/powerpoint/2010/main" val="685530654"/>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3" y="329185"/>
            <a:ext cx="8089901" cy="535531"/>
          </a:xfrm>
        </p:spPr>
        <p:txBody>
          <a:bodyPr rtlCol="0" anchor="t"/>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172814"/>
            <a:ext cx="8325548" cy="3008627"/>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a:extLst>
              <a:ext uri="{FF2B5EF4-FFF2-40B4-BE49-F238E27FC236}">
                <a16:creationId xmlns:a16="http://schemas.microsoft.com/office/drawing/2014/main" id="{B0B7F582-5A18-412F-A8A6-15CBA33589ED}"/>
              </a:ext>
            </a:extLst>
          </p:cNvPr>
          <p:cNvSpPr>
            <a:spLocks noGrp="1"/>
          </p:cNvSpPr>
          <p:nvPr>
            <p:ph type="dt" sz="half" idx="10"/>
          </p:nvPr>
        </p:nvSpPr>
        <p:spPr>
          <a:xfrm>
            <a:off x="6334125" y="4838700"/>
            <a:ext cx="927100" cy="117475"/>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A2798B96-8426-457F-BC27-EF044258F6F8}" type="datetime1">
              <a:rPr lang="en-US"/>
              <a:pPr>
                <a:defRPr/>
              </a:pPr>
              <a:t>6/15/2020</a:t>
            </a:fld>
            <a:endParaRPr lang="en-US" dirty="0"/>
          </a:p>
        </p:txBody>
      </p:sp>
      <p:sp>
        <p:nvSpPr>
          <p:cNvPr id="5" name="Footer Placeholder 5">
            <a:extLst>
              <a:ext uri="{FF2B5EF4-FFF2-40B4-BE49-F238E27FC236}">
                <a16:creationId xmlns:a16="http://schemas.microsoft.com/office/drawing/2014/main" id="{A0556D6F-A89B-4F3F-B3A9-FF89D60EC07B}"/>
              </a:ext>
            </a:extLst>
          </p:cNvPr>
          <p:cNvSpPr>
            <a:spLocks noGrp="1"/>
          </p:cNvSpPr>
          <p:nvPr>
            <p:ph type="ftr" sz="quarter" idx="11"/>
          </p:nvPr>
        </p:nvSpPr>
        <p:spPr>
          <a:xfrm>
            <a:off x="728663" y="4852988"/>
            <a:ext cx="4311650" cy="103187"/>
          </a:xfrm>
        </p:spPr>
        <p:txBody>
          <a:bodyPr wrap="square" lIns="0" tIns="0" rIns="0" bIns="0" anchor="b" anchorCtr="0"/>
          <a:lstStyle>
            <a:lvl1pPr algn="l">
              <a:defRPr sz="675" i="0">
                <a:solidFill>
                  <a:schemeClr val="bg1"/>
                </a:solidFill>
                <a:latin typeface="Arial" pitchFamily="34" charset="0"/>
                <a:cs typeface="Arial" pitchFamily="34" charset="0"/>
              </a:defRPr>
            </a:lvl1pPr>
          </a:lstStyle>
          <a:p>
            <a:pPr>
              <a:defRPr/>
            </a:pPr>
            <a:r>
              <a:rPr lang="en-US"/>
              <a:t>Presentation Title and/or Sub Brand Name Here</a:t>
            </a:r>
            <a:endParaRPr lang="en-US" dirty="0"/>
          </a:p>
        </p:txBody>
      </p:sp>
      <p:sp>
        <p:nvSpPr>
          <p:cNvPr id="6" name="Slide Number Placeholder 6">
            <a:extLst>
              <a:ext uri="{FF2B5EF4-FFF2-40B4-BE49-F238E27FC236}">
                <a16:creationId xmlns:a16="http://schemas.microsoft.com/office/drawing/2014/main" id="{F7AE92C5-0809-481C-88B8-DF29C0DB0625}"/>
              </a:ext>
            </a:extLst>
          </p:cNvPr>
          <p:cNvSpPr>
            <a:spLocks noGrp="1"/>
          </p:cNvSpPr>
          <p:nvPr>
            <p:ph type="sldNum" sz="quarter" idx="12"/>
          </p:nvPr>
        </p:nvSpPr>
        <p:spPr>
          <a:xfrm>
            <a:off x="358775" y="4840288"/>
            <a:ext cx="246063" cy="115887"/>
          </a:xfrm>
        </p:spPr>
        <p:txBody>
          <a:bodyPr lIns="0" tIns="0" rIns="0" bIns="0" anchor="b"/>
          <a:lstStyle>
            <a:lvl1pPr>
              <a:defRPr sz="600">
                <a:solidFill>
                  <a:schemeClr val="bg1"/>
                </a:solidFill>
                <a:latin typeface="Arial" panose="020B0604020202020204" pitchFamily="34" charset="0"/>
                <a:cs typeface="Arial" panose="020B0604020202020204" pitchFamily="34" charset="0"/>
              </a:defRPr>
            </a:lvl1pPr>
          </a:lstStyle>
          <a:p>
            <a:fld id="{17C9D4F9-75B0-480D-A059-8DCE3D64F2C8}" type="slidenum">
              <a:rPr lang="en-US" altLang="en-US"/>
              <a:pPr/>
              <a:t>‹#›</a:t>
            </a:fld>
            <a:endParaRPr lang="en-US" altLang="en-US"/>
          </a:p>
        </p:txBody>
      </p:sp>
    </p:spTree>
    <p:extLst>
      <p:ext uri="{BB962C8B-B14F-4D97-AF65-F5344CB8AC3E}">
        <p14:creationId xmlns:p14="http://schemas.microsoft.com/office/powerpoint/2010/main" val="20948897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3EBDB7D0-4B24-4ED4-A040-9813B17964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5513" y="968375"/>
            <a:ext cx="4103687"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46879"/>
            <a:ext cx="7226400" cy="978729"/>
          </a:xfrm>
        </p:spPr>
        <p:txBody>
          <a:bodyPr/>
          <a:lstStyle>
            <a:lvl1pPr>
              <a:defRPr/>
            </a:lvl1pPr>
          </a:lstStyle>
          <a:p>
            <a:r>
              <a:rPr lang="en-US"/>
              <a:t>Click to edit Master title style</a:t>
            </a:r>
            <a:endParaRPr lang="en-US" dirty="0"/>
          </a:p>
        </p:txBody>
      </p:sp>
      <p:sp>
        <p:nvSpPr>
          <p:cNvPr id="5" name="Content Placeholder 5"/>
          <p:cNvSpPr>
            <a:spLocks noGrp="1"/>
          </p:cNvSpPr>
          <p:nvPr>
            <p:ph sz="quarter" idx="12"/>
          </p:nvPr>
        </p:nvSpPr>
        <p:spPr>
          <a:xfrm>
            <a:off x="304800" y="1105434"/>
            <a:ext cx="4152803" cy="3386859"/>
          </a:xfrm>
        </p:spPr>
        <p:txBody>
          <a:bodyPr/>
          <a:lstStyle>
            <a:lvl1pPr marL="285750" indent="-285750">
              <a:buFont typeface="Arial" panose="020B0604020202020204" pitchFamily="34" charset="0"/>
              <a:buChar char="•"/>
              <a:defRPr b="0" i="0">
                <a:latin typeface="+mn-lt"/>
                <a:cs typeface="Helvetica Light"/>
              </a:defRPr>
            </a:lvl1pPr>
            <a:lvl2pPr>
              <a:lnSpc>
                <a:spcPct val="100000"/>
              </a:lnSpc>
              <a:defRPr b="0" i="0">
                <a:latin typeface="+mn-lt"/>
                <a:cs typeface="Helvetica Light"/>
              </a:defRPr>
            </a:lvl2pPr>
            <a:lvl3pPr>
              <a:lnSpc>
                <a:spcPct val="100000"/>
              </a:lnSpc>
              <a:defRPr sz="1800" b="0" i="0">
                <a:latin typeface="+mn-lt"/>
                <a:cs typeface="Helvetica Light"/>
              </a:defRPr>
            </a:lvl3pPr>
            <a:lvl4pPr marL="1082675" indent="-223838">
              <a:lnSpc>
                <a:spcPct val="100000"/>
              </a:lnSpc>
              <a:buFont typeface="Wingdings" charset="2"/>
              <a:buChar char="§"/>
              <a:defRPr sz="1600" b="0" i="0">
                <a:latin typeface="+mn-lt"/>
                <a:cs typeface="Helvetica Light"/>
              </a:defRPr>
            </a:lvl4pPr>
            <a:lvl5pPr marL="1370013" indent="-223838">
              <a:lnSpc>
                <a:spcPct val="100000"/>
              </a:lnSpc>
              <a:buFont typeface="Arial"/>
              <a:buChar char="•"/>
              <a:defRPr sz="1600" b="0" i="0">
                <a:latin typeface="+mn-lt"/>
                <a:cs typeface="Helvetica Light"/>
              </a:defRPr>
            </a:lvl5p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6" name="Footer Placeholder 6">
            <a:extLst>
              <a:ext uri="{FF2B5EF4-FFF2-40B4-BE49-F238E27FC236}">
                <a16:creationId xmlns:a16="http://schemas.microsoft.com/office/drawing/2014/main" id="{49C10751-6044-47C1-88D4-AD52352849E3}"/>
              </a:ext>
            </a:extLst>
          </p:cNvPr>
          <p:cNvSpPr>
            <a:spLocks noGrp="1"/>
          </p:cNvSpPr>
          <p:nvPr>
            <p:ph type="ftr" sz="quarter" idx="13"/>
          </p:nvPr>
        </p:nvSpPr>
        <p:spPr/>
        <p:txBody>
          <a:bodyPr/>
          <a:lstStyle>
            <a:lvl1pPr>
              <a:defRPr/>
            </a:lvl1pPr>
          </a:lstStyle>
          <a:p>
            <a:pPr>
              <a:defRPr/>
            </a:pPr>
            <a:endParaRPr lang="en-US"/>
          </a:p>
        </p:txBody>
      </p:sp>
      <p:sp>
        <p:nvSpPr>
          <p:cNvPr id="7" name="Slide Number Placeholder 16">
            <a:extLst>
              <a:ext uri="{FF2B5EF4-FFF2-40B4-BE49-F238E27FC236}">
                <a16:creationId xmlns:a16="http://schemas.microsoft.com/office/drawing/2014/main" id="{37E2EA73-8181-4186-842B-AF7895FEB860}"/>
              </a:ext>
            </a:extLst>
          </p:cNvPr>
          <p:cNvSpPr>
            <a:spLocks noGrp="1"/>
          </p:cNvSpPr>
          <p:nvPr>
            <p:ph type="sldNum" sz="quarter" idx="14"/>
          </p:nvPr>
        </p:nvSpPr>
        <p:spPr/>
        <p:txBody>
          <a:bodyPr/>
          <a:lstStyle>
            <a:lvl1pPr>
              <a:defRPr/>
            </a:lvl1pPr>
          </a:lstStyle>
          <a:p>
            <a:fld id="{955E6302-24FC-4AE4-870F-77C5ED9531AC}" type="slidenum">
              <a:rPr lang="en-US" altLang="en-US"/>
              <a:pPr/>
              <a:t>‹#›</a:t>
            </a:fld>
            <a:endParaRPr lang="en-US" altLang="en-US"/>
          </a:p>
        </p:txBody>
      </p:sp>
    </p:spTree>
    <p:extLst>
      <p:ext uri="{BB962C8B-B14F-4D97-AF65-F5344CB8AC3E}">
        <p14:creationId xmlns:p14="http://schemas.microsoft.com/office/powerpoint/2010/main" val="1757362257"/>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nd/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AE79AD-9388-460F-ABAB-00CFCA97593F}"/>
              </a:ext>
            </a:extLst>
          </p:cNvPr>
          <p:cNvSpPr/>
          <p:nvPr userDrawn="1"/>
        </p:nvSpPr>
        <p:spPr bwMode="ltGray">
          <a:xfrm>
            <a:off x="0" y="0"/>
            <a:ext cx="3429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 name="Rectangle 6">
            <a:extLst>
              <a:ext uri="{FF2B5EF4-FFF2-40B4-BE49-F238E27FC236}">
                <a16:creationId xmlns:a16="http://schemas.microsoft.com/office/drawing/2014/main" id="{A4404C3C-71D8-44BD-9F98-1539BBB0955A}"/>
              </a:ext>
            </a:extLst>
          </p:cNvPr>
          <p:cNvSpPr/>
          <p:nvPr userDrawn="1"/>
        </p:nvSpPr>
        <p:spPr bwMode="ltGray">
          <a:xfrm>
            <a:off x="3233738" y="0"/>
            <a:ext cx="5910262" cy="5143500"/>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8" name="Picture 9">
            <a:extLst>
              <a:ext uri="{FF2B5EF4-FFF2-40B4-BE49-F238E27FC236}">
                <a16:creationId xmlns:a16="http://schemas.microsoft.com/office/drawing/2014/main" id="{EABD2FD8-2D86-4981-9414-6E6B79B840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028" t="20850" r="14339" b="20938"/>
          <a:stretch>
            <a:fillRect/>
          </a:stretch>
        </p:blipFill>
        <p:spPr bwMode="auto">
          <a:xfrm>
            <a:off x="419100" y="1768475"/>
            <a:ext cx="23955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11" descr="Internet">
            <a:extLst>
              <a:ext uri="{FF2B5EF4-FFF2-40B4-BE49-F238E27FC236}">
                <a16:creationId xmlns:a16="http://schemas.microsoft.com/office/drawing/2014/main" id="{E1E1087D-774E-414C-B1B3-199074783A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4238" y="4556125"/>
            <a:ext cx="4714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D2FC6438-94B3-49E9-AA0E-FC28B4C54C77}"/>
              </a:ext>
            </a:extLst>
          </p:cNvPr>
          <p:cNvPicPr>
            <a:picLocks noChangeAspect="1" noChangeArrowheads="1"/>
          </p:cNvPicPr>
          <p:nvPr userDrawn="1"/>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7407275" y="4684713"/>
            <a:ext cx="3254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gray">
          <a:xfrm>
            <a:off x="3429000" y="2109442"/>
            <a:ext cx="5461000" cy="590931"/>
          </a:xfrm>
        </p:spPr>
        <p:txBody>
          <a:bodyPr anchor="ctr"/>
          <a:lstStyle>
            <a:lvl1pPr algn="l">
              <a:lnSpc>
                <a:spcPct val="90000"/>
              </a:lnSpc>
              <a:defRPr sz="3600" b="0" i="0">
                <a:ln>
                  <a:noFill/>
                </a:ln>
                <a:solidFill>
                  <a:schemeClr val="bg1"/>
                </a:solidFill>
                <a:effectLst/>
                <a:latin typeface="+mj-lt"/>
                <a:cs typeface="Helvetica Light"/>
              </a:defRPr>
            </a:lvl1pPr>
          </a:lstStyle>
          <a:p>
            <a:r>
              <a:rPr lang="en-US"/>
              <a:t>Click to edit Master title style</a:t>
            </a:r>
            <a:endParaRPr lang="en-US" dirty="0"/>
          </a:p>
        </p:txBody>
      </p:sp>
      <p:sp>
        <p:nvSpPr>
          <p:cNvPr id="3" name="Subtitle 2"/>
          <p:cNvSpPr>
            <a:spLocks noGrp="1"/>
          </p:cNvSpPr>
          <p:nvPr>
            <p:ph type="subTitle" idx="1"/>
          </p:nvPr>
        </p:nvSpPr>
        <p:spPr bwMode="gray">
          <a:xfrm>
            <a:off x="3429000" y="3046245"/>
            <a:ext cx="5105400" cy="430887"/>
          </a:xfrm>
        </p:spPr>
        <p:txBody>
          <a:bodyPr>
            <a:spAutoFit/>
          </a:bodyPr>
          <a:lstStyle>
            <a:lvl1pPr marL="0" indent="0" algn="l">
              <a:lnSpc>
                <a:spcPct val="90000"/>
              </a:lnSpc>
              <a:spcBef>
                <a:spcPts val="0"/>
              </a:spcBef>
              <a:buNone/>
              <a:defRPr sz="2400" b="0" i="0">
                <a:solidFill>
                  <a:srgbClr val="FFFFFF"/>
                </a:solidFill>
                <a:effectLst/>
                <a:latin typeface="+mn-l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8"/>
          <p:cNvSpPr>
            <a:spLocks noGrp="1"/>
          </p:cNvSpPr>
          <p:nvPr>
            <p:ph type="body" sz="quarter" idx="10"/>
          </p:nvPr>
        </p:nvSpPr>
        <p:spPr>
          <a:xfrm>
            <a:off x="7670400" y="4677098"/>
            <a:ext cx="1302338" cy="265434"/>
          </a:xfrm>
        </p:spPr>
        <p:txBody>
          <a:bodyPr/>
          <a:lstStyle>
            <a:lvl1pPr marL="0" indent="0" algn="r">
              <a:buFontTx/>
              <a:buNone/>
              <a:defRPr sz="1400"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2" name="Text Placeholder 8">
            <a:extLst>
              <a:ext uri="{FF2B5EF4-FFF2-40B4-BE49-F238E27FC236}">
                <a16:creationId xmlns:a16="http://schemas.microsoft.com/office/drawing/2014/main" id="{5B66EE8A-42FE-4BEB-8D27-5008553486A5}"/>
              </a:ext>
            </a:extLst>
          </p:cNvPr>
          <p:cNvSpPr>
            <a:spLocks noGrp="1"/>
          </p:cNvSpPr>
          <p:nvPr>
            <p:ph type="body" sz="quarter" idx="11"/>
          </p:nvPr>
        </p:nvSpPr>
        <p:spPr>
          <a:xfrm>
            <a:off x="3817878" y="4659158"/>
            <a:ext cx="3100930" cy="290790"/>
          </a:xfrm>
        </p:spPr>
        <p:txBody>
          <a:bodyPr/>
          <a:lstStyle>
            <a:lvl1pPr marL="0" indent="0" algn="r">
              <a:buFontTx/>
              <a:buNone/>
              <a:defRPr sz="1400"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38036358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F129FBC-6EA3-4386-8C7E-6C27815B8FA9}"/>
              </a:ext>
            </a:extLst>
          </p:cNvPr>
          <p:cNvSpPr>
            <a:spLocks noGrp="1"/>
          </p:cNvSpPr>
          <p:nvPr>
            <p:ph type="title"/>
          </p:nvPr>
        </p:nvSpPr>
        <p:spPr bwMode="auto">
          <a:xfrm>
            <a:off x="304800" y="288925"/>
            <a:ext cx="6400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08C3E7C-9F91-4473-9A77-559AAE492218}"/>
              </a:ext>
            </a:extLst>
          </p:cNvPr>
          <p:cNvSpPr>
            <a:spLocks noGrp="1"/>
          </p:cNvSpPr>
          <p:nvPr>
            <p:ph type="body" idx="1"/>
          </p:nvPr>
        </p:nvSpPr>
        <p:spPr bwMode="auto">
          <a:xfrm>
            <a:off x="304800" y="1130300"/>
            <a:ext cx="85344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1" name="Rectangle 10">
            <a:extLst>
              <a:ext uri="{FF2B5EF4-FFF2-40B4-BE49-F238E27FC236}">
                <a16:creationId xmlns:a16="http://schemas.microsoft.com/office/drawing/2014/main" id="{97AD239C-8982-4160-96AB-352332DFCE82}"/>
              </a:ext>
            </a:extLst>
          </p:cNvPr>
          <p:cNvSpPr/>
          <p:nvPr userDrawn="1"/>
        </p:nvSpPr>
        <p:spPr bwMode="ltGray">
          <a:xfrm>
            <a:off x="0" y="0"/>
            <a:ext cx="74613"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 name="Footer Placeholder 6">
            <a:extLst>
              <a:ext uri="{FF2B5EF4-FFF2-40B4-BE49-F238E27FC236}">
                <a16:creationId xmlns:a16="http://schemas.microsoft.com/office/drawing/2014/main" id="{D38540A2-8275-46DF-9481-9F918891D961}"/>
              </a:ext>
            </a:extLst>
          </p:cNvPr>
          <p:cNvSpPr>
            <a:spLocks noGrp="1"/>
          </p:cNvSpPr>
          <p:nvPr>
            <p:ph type="ftr" sz="quarter" idx="3"/>
          </p:nvPr>
        </p:nvSpPr>
        <p:spPr>
          <a:xfrm>
            <a:off x="3124200" y="471011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Helvetica Light"/>
                <a:ea typeface="+mn-ea"/>
                <a:cs typeface="Helvetica Light"/>
              </a:defRPr>
            </a:lvl1pPr>
          </a:lstStyle>
          <a:p>
            <a:pPr>
              <a:defRPr/>
            </a:pPr>
            <a:endParaRPr lang="en-US"/>
          </a:p>
        </p:txBody>
      </p:sp>
      <p:sp>
        <p:nvSpPr>
          <p:cNvPr id="17" name="Slide Number Placeholder 16">
            <a:extLst>
              <a:ext uri="{FF2B5EF4-FFF2-40B4-BE49-F238E27FC236}">
                <a16:creationId xmlns:a16="http://schemas.microsoft.com/office/drawing/2014/main" id="{4010A47F-27FD-474E-A895-B965126CF1FD}"/>
              </a:ext>
            </a:extLst>
          </p:cNvPr>
          <p:cNvSpPr>
            <a:spLocks noGrp="1"/>
          </p:cNvSpPr>
          <p:nvPr>
            <p:ph type="sldNum" sz="quarter" idx="4"/>
          </p:nvPr>
        </p:nvSpPr>
        <p:spPr>
          <a:xfrm>
            <a:off x="304800" y="4732338"/>
            <a:ext cx="703263"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Helvetica Light" charset="0"/>
              </a:defRPr>
            </a:lvl1pPr>
          </a:lstStyle>
          <a:p>
            <a:fld id="{5993CC62-3E65-4594-8BCC-F737DA7CE1E4}" type="slidenum">
              <a:rPr lang="en-US" altLang="en-US"/>
              <a:pPr/>
              <a:t>‹#›</a:t>
            </a:fld>
            <a:endParaRPr lang="en-US" altLang="en-US"/>
          </a:p>
        </p:txBody>
      </p:sp>
      <p:pic>
        <p:nvPicPr>
          <p:cNvPr id="1031" name="Picture 2">
            <a:extLst>
              <a:ext uri="{FF2B5EF4-FFF2-40B4-BE49-F238E27FC236}">
                <a16:creationId xmlns:a16="http://schemas.microsoft.com/office/drawing/2014/main" id="{CD06E2D9-5DEF-4FF0-86B7-627F45391717}"/>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789738" y="4633913"/>
            <a:ext cx="20494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74" r:id="rId1"/>
    <p:sldLayoutId id="2147484669" r:id="rId2"/>
    <p:sldLayoutId id="2147484670" r:id="rId3"/>
    <p:sldLayoutId id="2147484671" r:id="rId4"/>
    <p:sldLayoutId id="2147484672" r:id="rId5"/>
    <p:sldLayoutId id="2147484673" r:id="rId6"/>
    <p:sldLayoutId id="2147484675" r:id="rId7"/>
    <p:sldLayoutId id="2147484676" r:id="rId8"/>
    <p:sldLayoutId id="2147484677" r:id="rId9"/>
  </p:sldLayoutIdLst>
  <p:transition>
    <p:wipe dir="r"/>
  </p:transition>
  <p:txStyles>
    <p:title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p:titleStyle>
    <p:body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mmwr/volumes/69/wr/mm6912e2.ht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cdc.gov/mmwr/volumes/69/wr/mm6912e2.htm"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www.nhpco.org/wp-content/uploads/COVID-19-Shared-Decision-Making-Tool.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cgov.org/sites/phd/DiseaseInformation/novel-coronavirus/Pages/dashboard.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mischievous_penguins?utm_source=unsplash&amp;utm_medium=referral&amp;utm_content=creditCopyTex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s://unsplash.com/s/photos/nature?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theconversationproject.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med.stanford.edu/palliative-care" TargetMode="External"/><Relationship Id="rId4" Type="http://schemas.openxmlformats.org/officeDocument/2006/relationships/hyperlink" Target="https://prepareforyourcar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med.stanford.edu/palliative-care.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FDB63F0-68B0-4483-8FAB-9E7EF27F6D33}"/>
              </a:ext>
            </a:extLst>
          </p:cNvPr>
          <p:cNvSpPr>
            <a:spLocks noGrp="1"/>
          </p:cNvSpPr>
          <p:nvPr>
            <p:ph type="ctrTitle"/>
          </p:nvPr>
        </p:nvSpPr>
        <p:spPr>
          <a:xfrm>
            <a:off x="3429000" y="537029"/>
            <a:ext cx="5461000" cy="2283866"/>
          </a:xfrm>
        </p:spPr>
        <p:txBody>
          <a:bodyPr/>
          <a:lstStyle/>
          <a:p>
            <a:r>
              <a:rPr lang="es-419" altLang="en-US" dirty="0">
                <a:cs typeface="Helvetica Light" charset="0"/>
              </a:rPr>
              <a:t>¿Qué pasa si enfermo de gravedad?</a:t>
            </a:r>
            <a:br>
              <a:rPr lang="es-419" altLang="en-US" dirty="0">
                <a:cs typeface="Helvetica Light" charset="0"/>
              </a:rPr>
            </a:br>
            <a:r>
              <a:rPr lang="es-419" altLang="en-US" sz="2800" dirty="0">
                <a:cs typeface="Helvetica Light" charset="0"/>
              </a:rPr>
              <a:t>Una guía para tomar decisiones médicas en tiempos de COVID-19.</a:t>
            </a:r>
            <a:endParaRPr lang="es-419" altLang="en-US" dirty="0">
              <a:cs typeface="Helvetica Light" charset="0"/>
            </a:endParaRPr>
          </a:p>
        </p:txBody>
      </p:sp>
      <p:sp>
        <p:nvSpPr>
          <p:cNvPr id="7171" name="Subtitle 2">
            <a:extLst>
              <a:ext uri="{FF2B5EF4-FFF2-40B4-BE49-F238E27FC236}">
                <a16:creationId xmlns:a16="http://schemas.microsoft.com/office/drawing/2014/main" id="{888EAAA3-49E6-4350-9171-FA9425622AAC}"/>
              </a:ext>
            </a:extLst>
          </p:cNvPr>
          <p:cNvSpPr>
            <a:spLocks noGrp="1"/>
          </p:cNvSpPr>
          <p:nvPr>
            <p:ph type="subTitle" idx="1"/>
          </p:nvPr>
        </p:nvSpPr>
        <p:spPr>
          <a:xfrm>
            <a:off x="3429000" y="2996968"/>
            <a:ext cx="5543550" cy="1354217"/>
          </a:xfrm>
        </p:spPr>
        <p:txBody>
          <a:bodyPr/>
          <a:lstStyle/>
          <a:p>
            <a:pPr>
              <a:spcBef>
                <a:spcPct val="0"/>
              </a:spcBef>
            </a:pPr>
            <a:r>
              <a:rPr lang="es-419" altLang="en-US" sz="2000" dirty="0">
                <a:cs typeface="Helvetica Light" charset="0"/>
              </a:rPr>
              <a:t>Grant Smith, MD</a:t>
            </a:r>
          </a:p>
          <a:p>
            <a:pPr>
              <a:spcBef>
                <a:spcPct val="0"/>
              </a:spcBef>
            </a:pPr>
            <a:r>
              <a:rPr lang="es-419" altLang="en-US" sz="2000" dirty="0">
                <a:cs typeface="Helvetica Light" charset="0"/>
              </a:rPr>
              <a:t>Médico de Cuidados Paliativos</a:t>
            </a:r>
          </a:p>
          <a:p>
            <a:pPr>
              <a:spcBef>
                <a:spcPct val="0"/>
              </a:spcBef>
            </a:pPr>
            <a:r>
              <a:rPr lang="es-419" altLang="en-US" sz="2000" dirty="0">
                <a:cs typeface="Helvetica Light" charset="0"/>
              </a:rPr>
              <a:t>Profesor adjunto de medicina</a:t>
            </a:r>
          </a:p>
          <a:p>
            <a:pPr>
              <a:spcBef>
                <a:spcPct val="0"/>
              </a:spcBef>
            </a:pPr>
            <a:r>
              <a:rPr lang="es-419" altLang="en-US" sz="2000" dirty="0">
                <a:cs typeface="Helvetica Light" charset="0"/>
              </a:rPr>
              <a:t>Facultad de Medicina de Stanford.</a:t>
            </a:r>
          </a:p>
        </p:txBody>
      </p:sp>
      <p:sp>
        <p:nvSpPr>
          <p:cNvPr id="7172" name="Text Placeholder 3">
            <a:extLst>
              <a:ext uri="{FF2B5EF4-FFF2-40B4-BE49-F238E27FC236}">
                <a16:creationId xmlns:a16="http://schemas.microsoft.com/office/drawing/2014/main" id="{D5780048-447A-4AEA-9B67-AB4034702889}"/>
              </a:ext>
            </a:extLst>
          </p:cNvPr>
          <p:cNvSpPr>
            <a:spLocks noGrp="1"/>
          </p:cNvSpPr>
          <p:nvPr>
            <p:ph type="body" sz="quarter" idx="10"/>
          </p:nvPr>
        </p:nvSpPr>
        <p:spPr>
          <a:xfrm>
            <a:off x="7670800" y="4676775"/>
            <a:ext cx="1301750" cy="265113"/>
          </a:xfrm>
        </p:spPr>
        <p:txBody>
          <a:bodyPr/>
          <a:lstStyle/>
          <a:p>
            <a:r>
              <a:rPr lang="en-US" altLang="en-US">
                <a:cs typeface="Helvetica Light" charset="0"/>
              </a:rPr>
              <a:t>@Stanford_PC</a:t>
            </a:r>
          </a:p>
        </p:txBody>
      </p:sp>
      <p:sp>
        <p:nvSpPr>
          <p:cNvPr id="7173" name="Text Placeholder 4">
            <a:extLst>
              <a:ext uri="{FF2B5EF4-FFF2-40B4-BE49-F238E27FC236}">
                <a16:creationId xmlns:a16="http://schemas.microsoft.com/office/drawing/2014/main" id="{C83DE74B-B5B5-499F-9172-10741122BBBD}"/>
              </a:ext>
            </a:extLst>
          </p:cNvPr>
          <p:cNvSpPr>
            <a:spLocks noGrp="1"/>
          </p:cNvSpPr>
          <p:nvPr>
            <p:ph type="body" sz="quarter" idx="11"/>
          </p:nvPr>
        </p:nvSpPr>
        <p:spPr>
          <a:xfrm>
            <a:off x="3817938" y="4659313"/>
            <a:ext cx="3100387" cy="290512"/>
          </a:xfrm>
        </p:spPr>
        <p:txBody>
          <a:bodyPr/>
          <a:lstStyle/>
          <a:p>
            <a:r>
              <a:rPr lang="en-US" altLang="en-US">
                <a:cs typeface="Helvetica Light" charset="0"/>
              </a:rPr>
              <a:t>www.med.stanford.edu/palliative-care</a:t>
            </a:r>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4A62E86-D2BD-4D30-A766-14AF4259006A}"/>
              </a:ext>
            </a:extLst>
          </p:cNvPr>
          <p:cNvSpPr txBox="1">
            <a:spLocks noChangeArrowheads="1"/>
          </p:cNvSpPr>
          <p:nvPr/>
        </p:nvSpPr>
        <p:spPr bwMode="auto">
          <a:xfrm>
            <a:off x="304800" y="288925"/>
            <a:ext cx="6400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spcBef>
                <a:spcPct val="0"/>
              </a:spcBef>
              <a:spcAft>
                <a:spcPct val="0"/>
              </a:spcAft>
              <a:buSzTx/>
              <a:buFontTx/>
              <a:buNone/>
            </a:pPr>
            <a:r>
              <a:rPr lang="es-419" altLang="en-US" sz="3200" dirty="0">
                <a:solidFill>
                  <a:schemeClr val="accent2"/>
                </a:solidFill>
                <a:latin typeface="Crimson" panose="02000503000000000000" pitchFamily="50" charset="0"/>
              </a:rPr>
              <a:t>Recorrido</a:t>
            </a:r>
          </a:p>
        </p:txBody>
      </p:sp>
      <p:sp>
        <p:nvSpPr>
          <p:cNvPr id="9219" name="Content Placeholder 2">
            <a:extLst>
              <a:ext uri="{FF2B5EF4-FFF2-40B4-BE49-F238E27FC236}">
                <a16:creationId xmlns:a16="http://schemas.microsoft.com/office/drawing/2014/main" id="{6DFCA861-7D36-45DC-A1E5-FC4B1A9DC8FE}"/>
              </a:ext>
            </a:extLst>
          </p:cNvPr>
          <p:cNvSpPr txBox="1">
            <a:spLocks noChangeArrowheads="1"/>
          </p:cNvSpPr>
          <p:nvPr/>
        </p:nvSpPr>
        <p:spPr bwMode="auto">
          <a:xfrm>
            <a:off x="304800" y="1104900"/>
            <a:ext cx="496887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defRPr/>
            </a:pPr>
            <a:r>
              <a:rPr lang="es-ES" altLang="en-US" dirty="0">
                <a:latin typeface="+mn-lt"/>
              </a:rPr>
              <a:t>¿Qué son los cuidados paliativos?</a:t>
            </a:r>
          </a:p>
          <a:p>
            <a:pPr>
              <a:defRPr/>
            </a:pPr>
            <a:endParaRPr lang="es-ES" altLang="en-US" dirty="0">
              <a:latin typeface="+mn-lt"/>
            </a:endParaRPr>
          </a:p>
          <a:p>
            <a:pPr>
              <a:defRPr/>
            </a:pPr>
            <a:r>
              <a:rPr lang="es-ES" altLang="en-US" b="1" dirty="0">
                <a:latin typeface="+mn-lt"/>
              </a:rPr>
              <a:t>¿Qué es la voluntad anticipada?</a:t>
            </a:r>
          </a:p>
          <a:p>
            <a:pPr>
              <a:defRPr/>
            </a:pPr>
            <a:endParaRPr lang="es-ES" altLang="en-US" dirty="0">
              <a:latin typeface="+mn-lt"/>
            </a:endParaRPr>
          </a:p>
          <a:p>
            <a:pPr>
              <a:defRPr/>
            </a:pPr>
            <a:r>
              <a:rPr lang="es-ES" altLang="en-US" dirty="0">
                <a:latin typeface="+mn-lt"/>
              </a:rPr>
              <a:t>Datos a tener en cuenta sobre</a:t>
            </a:r>
            <a:br>
              <a:rPr lang="es-ES" altLang="en-US" dirty="0">
                <a:latin typeface="+mn-lt"/>
              </a:rPr>
            </a:br>
            <a:r>
              <a:rPr lang="es-ES" altLang="en-US" dirty="0">
                <a:latin typeface="+mn-lt"/>
              </a:rPr>
              <a:t>el COVID-19</a:t>
            </a:r>
          </a:p>
          <a:p>
            <a:pPr>
              <a:defRPr/>
            </a:pPr>
            <a:endParaRPr lang="es-ES" altLang="en-US" dirty="0">
              <a:latin typeface="+mn-lt"/>
            </a:endParaRPr>
          </a:p>
          <a:p>
            <a:pPr>
              <a:defRPr/>
            </a:pPr>
            <a:r>
              <a:rPr lang="es-ES" altLang="en-US" dirty="0">
                <a:latin typeface="+mn-lt"/>
              </a:rPr>
              <a:t>Cómo empezar</a:t>
            </a:r>
          </a:p>
          <a:p>
            <a:pPr>
              <a:defRPr/>
            </a:pPr>
            <a:endParaRPr lang="en-US" altLang="en-US" dirty="0">
              <a:latin typeface="+mn-lt"/>
            </a:endParaRPr>
          </a:p>
        </p:txBody>
      </p:sp>
      <p:pic>
        <p:nvPicPr>
          <p:cNvPr id="17412" name="Picture 6">
            <a:extLst>
              <a:ext uri="{FF2B5EF4-FFF2-40B4-BE49-F238E27FC236}">
                <a16:creationId xmlns:a16="http://schemas.microsoft.com/office/drawing/2014/main" id="{979331D3-222D-4541-83D1-780E9896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675" y="1104900"/>
            <a:ext cx="34893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052169"/>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340FEF0-11B8-460E-BCAE-94323A0941C5}"/>
              </a:ext>
            </a:extLst>
          </p:cNvPr>
          <p:cNvSpPr txBox="1">
            <a:spLocks noChangeArrowheads="1"/>
          </p:cNvSpPr>
          <p:nvPr/>
        </p:nvSpPr>
        <p:spPr bwMode="auto">
          <a:xfrm>
            <a:off x="304800" y="288925"/>
            <a:ext cx="838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spcBef>
                <a:spcPct val="0"/>
              </a:spcBef>
              <a:spcAft>
                <a:spcPct val="0"/>
              </a:spcAft>
              <a:buSzTx/>
              <a:buFontTx/>
              <a:buNone/>
            </a:pPr>
            <a:r>
              <a:rPr lang="es-419" altLang="en-US" sz="3200" dirty="0">
                <a:solidFill>
                  <a:schemeClr val="accent2"/>
                </a:solidFill>
                <a:latin typeface="Crimson" panose="02000503000000000000" pitchFamily="50" charset="0"/>
              </a:rPr>
              <a:t>¿Qué es la voluntad anticipada?</a:t>
            </a:r>
          </a:p>
        </p:txBody>
      </p:sp>
      <p:sp>
        <p:nvSpPr>
          <p:cNvPr id="19459" name="Content Placeholder 2">
            <a:extLst>
              <a:ext uri="{FF2B5EF4-FFF2-40B4-BE49-F238E27FC236}">
                <a16:creationId xmlns:a16="http://schemas.microsoft.com/office/drawing/2014/main" id="{E08602C8-A2CF-4093-8AAB-CB1A6854DC4F}"/>
              </a:ext>
            </a:extLst>
          </p:cNvPr>
          <p:cNvSpPr txBox="1">
            <a:spLocks noChangeArrowheads="1"/>
          </p:cNvSpPr>
          <p:nvPr/>
        </p:nvSpPr>
        <p:spPr bwMode="auto">
          <a:xfrm>
            <a:off x="2906713" y="1104900"/>
            <a:ext cx="5935662"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marL="0" indent="0">
              <a:buNone/>
            </a:pPr>
            <a:endParaRPr lang="es-419" altLang="en-US" b="1" dirty="0"/>
          </a:p>
          <a:p>
            <a:r>
              <a:rPr lang="es-419" altLang="en-US" dirty="0"/>
              <a:t>Se trata de </a:t>
            </a:r>
            <a:r>
              <a:rPr lang="es-419" altLang="en-US" b="1" dirty="0"/>
              <a:t>tomar</a:t>
            </a:r>
            <a:r>
              <a:rPr lang="es-419" altLang="en-US" dirty="0"/>
              <a:t> </a:t>
            </a:r>
            <a:r>
              <a:rPr lang="es-419" altLang="en-US" b="1" dirty="0"/>
              <a:t>decisiones </a:t>
            </a:r>
            <a:r>
              <a:rPr lang="es-419" altLang="en-US" dirty="0"/>
              <a:t>con respecto la atención médica que quiere recibir </a:t>
            </a:r>
            <a:r>
              <a:rPr lang="es-419" altLang="en-US" b="1" dirty="0"/>
              <a:t>en caso de  enfermar de gravedad o de que en el futuro no pueda hablar por sí mismo</a:t>
            </a:r>
            <a:r>
              <a:rPr lang="es-419" altLang="en-US" dirty="0"/>
              <a:t>.</a:t>
            </a:r>
          </a:p>
          <a:p>
            <a:endParaRPr lang="es-419" altLang="en-US" dirty="0"/>
          </a:p>
          <a:p>
            <a:r>
              <a:rPr lang="es-419" altLang="en-US" dirty="0"/>
              <a:t>Éstas son </a:t>
            </a:r>
            <a:r>
              <a:rPr lang="es-419" altLang="en-US" b="1" dirty="0"/>
              <a:t>sus decisiones</a:t>
            </a:r>
            <a:r>
              <a:rPr lang="es-419" altLang="en-US" dirty="0"/>
              <a:t>, independientemente de la atención médica que elija.</a:t>
            </a:r>
          </a:p>
        </p:txBody>
      </p:sp>
      <p:pic>
        <p:nvPicPr>
          <p:cNvPr id="19460" name="Picture 2">
            <a:extLst>
              <a:ext uri="{FF2B5EF4-FFF2-40B4-BE49-F238E27FC236}">
                <a16:creationId xmlns:a16="http://schemas.microsoft.com/office/drawing/2014/main" id="{55DEA56E-470C-442C-ADDB-645F4CA95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04900"/>
            <a:ext cx="24765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4E3E2D1-D6A0-4ED3-A33F-589319B3690F}"/>
              </a:ext>
            </a:extLst>
          </p:cNvPr>
          <p:cNvSpPr>
            <a:spLocks noGrp="1"/>
          </p:cNvSpPr>
          <p:nvPr>
            <p:ph type="title"/>
          </p:nvPr>
        </p:nvSpPr>
        <p:spPr>
          <a:xfrm>
            <a:off x="304800" y="296319"/>
            <a:ext cx="8658225" cy="535531"/>
          </a:xfrm>
        </p:spPr>
        <p:txBody>
          <a:bodyPr/>
          <a:lstStyle/>
          <a:p>
            <a:r>
              <a:rPr lang="es-419" altLang="en-US" dirty="0">
                <a:cs typeface="Helvetica Light" charset="0"/>
              </a:rPr>
              <a:t>¿Qué tipo de decisiones tengo que considerar?</a:t>
            </a:r>
          </a:p>
        </p:txBody>
      </p:sp>
      <p:sp>
        <p:nvSpPr>
          <p:cNvPr id="3" name="Content Placeholder 2">
            <a:extLst>
              <a:ext uri="{FF2B5EF4-FFF2-40B4-BE49-F238E27FC236}">
                <a16:creationId xmlns:a16="http://schemas.microsoft.com/office/drawing/2014/main" id="{055C37CD-F942-43C2-A845-BD8DB05DA065}"/>
              </a:ext>
            </a:extLst>
          </p:cNvPr>
          <p:cNvSpPr>
            <a:spLocks noGrp="1"/>
          </p:cNvSpPr>
          <p:nvPr>
            <p:ph sz="quarter" idx="12"/>
          </p:nvPr>
        </p:nvSpPr>
        <p:spPr>
          <a:xfrm>
            <a:off x="304800" y="1104900"/>
            <a:ext cx="4676775" cy="3387725"/>
          </a:xfrm>
        </p:spPr>
        <p:txBody>
          <a:bodyPr/>
          <a:lstStyle/>
          <a:p>
            <a:r>
              <a:rPr lang="es-419" altLang="en-US" dirty="0">
                <a:cs typeface="Helvetica Light" charset="0"/>
              </a:rPr>
              <a:t>¿A quién le gustaría designar para que tome decisiones médicas por usted si usted no pudiera comunicarse con los demás?</a:t>
            </a:r>
          </a:p>
          <a:p>
            <a:endParaRPr lang="es-419" altLang="en-US" dirty="0">
              <a:cs typeface="Helvetica Light" charset="0"/>
            </a:endParaRPr>
          </a:p>
          <a:p>
            <a:r>
              <a:rPr lang="es-419" altLang="en-US" dirty="0">
                <a:cs typeface="Helvetica Light" charset="0"/>
              </a:rPr>
              <a:t>Teniendo en cuenta su estado de salud actual, ¿qué cosas hacen que la vida valga la pena?</a:t>
            </a:r>
          </a:p>
          <a:p>
            <a:endParaRPr lang="es-419" altLang="en-US" dirty="0">
              <a:cs typeface="Helvetica Light" charset="0"/>
            </a:endParaRPr>
          </a:p>
          <a:p>
            <a:r>
              <a:rPr lang="es-419" altLang="en-US" dirty="0">
                <a:cs typeface="Helvetica Light" charset="0"/>
              </a:rPr>
              <a:t>¿Qué sería importante para usted si usted estuviera grave o si estuviera en la etapa final de su vida?</a:t>
            </a:r>
          </a:p>
        </p:txBody>
      </p:sp>
      <p:pic>
        <p:nvPicPr>
          <p:cNvPr id="21508" name="Picture 6">
            <a:extLst>
              <a:ext uri="{FF2B5EF4-FFF2-40B4-BE49-F238E27FC236}">
                <a16:creationId xmlns:a16="http://schemas.microsoft.com/office/drawing/2014/main" id="{CB295DE0-0F57-441C-B780-6738552CE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1509713"/>
            <a:ext cx="31861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EF18CE-F772-4CDE-8952-353AE990D2A8}"/>
              </a:ext>
            </a:extLst>
          </p:cNvPr>
          <p:cNvSpPr>
            <a:spLocks noGrp="1"/>
          </p:cNvSpPr>
          <p:nvPr>
            <p:ph type="title"/>
          </p:nvPr>
        </p:nvSpPr>
        <p:spPr>
          <a:xfrm>
            <a:off x="304800" y="296319"/>
            <a:ext cx="8658225" cy="535531"/>
          </a:xfrm>
        </p:spPr>
        <p:txBody>
          <a:bodyPr/>
          <a:lstStyle/>
          <a:p>
            <a:r>
              <a:rPr lang="es-419" altLang="en-US" dirty="0">
                <a:cs typeface="Helvetica Light" charset="0"/>
              </a:rPr>
              <a:t>¿Qué tipo de decisiones tengo que considerar?</a:t>
            </a:r>
            <a:endParaRPr lang="en-US" altLang="en-US" dirty="0">
              <a:cs typeface="Helvetica Light" charset="0"/>
            </a:endParaRPr>
          </a:p>
        </p:txBody>
      </p:sp>
      <p:sp>
        <p:nvSpPr>
          <p:cNvPr id="3" name="Content Placeholder 2">
            <a:extLst>
              <a:ext uri="{FF2B5EF4-FFF2-40B4-BE49-F238E27FC236}">
                <a16:creationId xmlns:a16="http://schemas.microsoft.com/office/drawing/2014/main" id="{BB745752-DDBB-44CC-8954-01C4A3F91876}"/>
              </a:ext>
            </a:extLst>
          </p:cNvPr>
          <p:cNvSpPr>
            <a:spLocks noGrp="1"/>
          </p:cNvSpPr>
          <p:nvPr>
            <p:ph sz="quarter" idx="12"/>
          </p:nvPr>
        </p:nvSpPr>
        <p:spPr>
          <a:xfrm>
            <a:off x="3790950" y="1104900"/>
            <a:ext cx="5051425" cy="3387725"/>
          </a:xfrm>
        </p:spPr>
        <p:txBody>
          <a:bodyPr>
            <a:normAutofit/>
          </a:bodyPr>
          <a:lstStyle/>
          <a:p>
            <a:pPr>
              <a:defRPr/>
            </a:pPr>
            <a:r>
              <a:rPr lang="es-419" dirty="0"/>
              <a:t>¿Hay alguna limitación que quiera establecer con respecto a los tratamientos que prolongan o sustentan la vida?</a:t>
            </a:r>
          </a:p>
          <a:p>
            <a:pPr marL="0" indent="0">
              <a:buFont typeface="Wingdings" panose="05000000000000000000" pitchFamily="2" charset="2"/>
              <a:buNone/>
              <a:defRPr/>
            </a:pPr>
            <a:endParaRPr lang="es-419" dirty="0"/>
          </a:p>
          <a:p>
            <a:pPr>
              <a:defRPr/>
            </a:pPr>
            <a:r>
              <a:rPr lang="es-419" dirty="0"/>
              <a:t>¿Optaría por recibir reanimación cardiopulmonar o que lo conecten a un respirador?</a:t>
            </a:r>
          </a:p>
        </p:txBody>
      </p:sp>
      <p:pic>
        <p:nvPicPr>
          <p:cNvPr id="23556" name="Picture 6">
            <a:extLst>
              <a:ext uri="{FF2B5EF4-FFF2-40B4-BE49-F238E27FC236}">
                <a16:creationId xmlns:a16="http://schemas.microsoft.com/office/drawing/2014/main" id="{99C20CD4-23DC-4236-92C2-24E896114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596"/>
          <a:stretch>
            <a:fillRect/>
          </a:stretch>
        </p:blipFill>
        <p:spPr bwMode="auto">
          <a:xfrm>
            <a:off x="381000" y="1244600"/>
            <a:ext cx="31623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raphic 13" descr="Deciduous tree">
            <a:extLst>
              <a:ext uri="{FF2B5EF4-FFF2-40B4-BE49-F238E27FC236}">
                <a16:creationId xmlns:a16="http://schemas.microsoft.com/office/drawing/2014/main" id="{86051B8C-A1B5-4F3B-A7B8-AA82BC269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3" y="223838"/>
            <a:ext cx="6111875"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21A5890D-A5C8-4D41-97E6-8CD4AA9217F5}"/>
              </a:ext>
            </a:extLst>
          </p:cNvPr>
          <p:cNvSpPr>
            <a:spLocks noGrp="1"/>
          </p:cNvSpPr>
          <p:nvPr>
            <p:ph type="title"/>
          </p:nvPr>
        </p:nvSpPr>
        <p:spPr/>
        <p:txBody>
          <a:bodyPr/>
          <a:lstStyle/>
          <a:p>
            <a:r>
              <a:rPr lang="es-419" altLang="en-US" dirty="0">
                <a:cs typeface="Helvetica Light" charset="0"/>
              </a:rPr>
              <a:t>“El árbol de la vida”</a:t>
            </a:r>
          </a:p>
        </p:txBody>
      </p:sp>
      <p:sp>
        <p:nvSpPr>
          <p:cNvPr id="4" name="TextBox 3">
            <a:extLst>
              <a:ext uri="{FF2B5EF4-FFF2-40B4-BE49-F238E27FC236}">
                <a16:creationId xmlns:a16="http://schemas.microsoft.com/office/drawing/2014/main" id="{E2B1EA58-B07C-4417-B50E-69353C1975D0}"/>
              </a:ext>
            </a:extLst>
          </p:cNvPr>
          <p:cNvSpPr txBox="1"/>
          <p:nvPr/>
        </p:nvSpPr>
        <p:spPr>
          <a:xfrm>
            <a:off x="2779713" y="4591050"/>
            <a:ext cx="3413125" cy="341313"/>
          </a:xfrm>
          <a:prstGeom prst="rect">
            <a:avLst/>
          </a:prstGeom>
          <a:noFill/>
        </p:spPr>
        <p:txBody>
          <a:bodyPr>
            <a:spAutoFit/>
          </a:bodyPr>
          <a:lstStyle/>
          <a:p>
            <a:pPr algn="ctr">
              <a:lnSpc>
                <a:spcPct val="90000"/>
              </a:lnSpc>
              <a:defRPr/>
            </a:pPr>
            <a:r>
              <a:rPr lang="es-419" b="1" dirty="0">
                <a:ln w="0">
                  <a:noFill/>
                </a:ln>
                <a:solidFill>
                  <a:srgbClr val="780811"/>
                </a:solidFill>
                <a:latin typeface="+mn-lt"/>
              </a:rPr>
              <a:t>Estado de salud</a:t>
            </a:r>
          </a:p>
        </p:txBody>
      </p:sp>
      <p:sp>
        <p:nvSpPr>
          <p:cNvPr id="5" name="TextBox 4">
            <a:extLst>
              <a:ext uri="{FF2B5EF4-FFF2-40B4-BE49-F238E27FC236}">
                <a16:creationId xmlns:a16="http://schemas.microsoft.com/office/drawing/2014/main" id="{BBF3EB56-0EA7-4284-BB5B-549BD83D9EDA}"/>
              </a:ext>
            </a:extLst>
          </p:cNvPr>
          <p:cNvSpPr txBox="1"/>
          <p:nvPr/>
        </p:nvSpPr>
        <p:spPr>
          <a:xfrm>
            <a:off x="2657475" y="3543300"/>
            <a:ext cx="3656013" cy="590931"/>
          </a:xfrm>
          <a:prstGeom prst="rect">
            <a:avLst/>
          </a:prstGeom>
          <a:noFill/>
        </p:spPr>
        <p:txBody>
          <a:bodyPr>
            <a:spAutoFit/>
          </a:bodyPr>
          <a:lstStyle/>
          <a:p>
            <a:pPr algn="ctr">
              <a:lnSpc>
                <a:spcPct val="90000"/>
              </a:lnSpc>
              <a:defRPr/>
            </a:pPr>
            <a:r>
              <a:rPr lang="es-419" b="1" dirty="0">
                <a:ln w="0">
                  <a:noFill/>
                </a:ln>
                <a:solidFill>
                  <a:srgbClr val="780811"/>
                </a:solidFill>
                <a:latin typeface="+mn-lt"/>
              </a:rPr>
              <a:t>Lo que hace que la vida valga la pena</a:t>
            </a:r>
          </a:p>
        </p:txBody>
      </p:sp>
      <p:sp>
        <p:nvSpPr>
          <p:cNvPr id="14" name="TextBox 13">
            <a:extLst>
              <a:ext uri="{FF2B5EF4-FFF2-40B4-BE49-F238E27FC236}">
                <a16:creationId xmlns:a16="http://schemas.microsoft.com/office/drawing/2014/main" id="{AC98640B-3502-43A1-A35E-AB4B5D4EEA8F}"/>
              </a:ext>
            </a:extLst>
          </p:cNvPr>
          <p:cNvSpPr txBox="1"/>
          <p:nvPr/>
        </p:nvSpPr>
        <p:spPr>
          <a:xfrm>
            <a:off x="2743200" y="1601788"/>
            <a:ext cx="3656013" cy="341632"/>
          </a:xfrm>
          <a:prstGeom prst="rect">
            <a:avLst/>
          </a:prstGeom>
          <a:noFill/>
        </p:spPr>
        <p:txBody>
          <a:bodyPr>
            <a:spAutoFit/>
          </a:bodyPr>
          <a:lstStyle/>
          <a:p>
            <a:pPr algn="ctr">
              <a:lnSpc>
                <a:spcPct val="90000"/>
              </a:lnSpc>
              <a:defRPr/>
            </a:pPr>
            <a:r>
              <a:rPr lang="es-419" b="1" dirty="0">
                <a:ln w="0">
                  <a:noFill/>
                </a:ln>
                <a:solidFill>
                  <a:srgbClr val="780811"/>
                </a:solidFill>
                <a:latin typeface="+mn-lt"/>
              </a:rPr>
              <a:t>Mis decisiones médicas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4A62E86-D2BD-4D30-A766-14AF4259006A}"/>
              </a:ext>
            </a:extLst>
          </p:cNvPr>
          <p:cNvSpPr txBox="1">
            <a:spLocks noChangeArrowheads="1"/>
          </p:cNvSpPr>
          <p:nvPr/>
        </p:nvSpPr>
        <p:spPr bwMode="auto">
          <a:xfrm>
            <a:off x="304800" y="288925"/>
            <a:ext cx="6400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spcBef>
                <a:spcPct val="0"/>
              </a:spcBef>
              <a:spcAft>
                <a:spcPct val="0"/>
              </a:spcAft>
              <a:buSzTx/>
              <a:buNone/>
            </a:pPr>
            <a:r>
              <a:rPr lang="es-419" altLang="en-US" sz="3200" dirty="0">
                <a:solidFill>
                  <a:schemeClr val="accent2"/>
                </a:solidFill>
                <a:latin typeface="Crimson" panose="02000503000000000000" pitchFamily="50" charset="0"/>
              </a:rPr>
              <a:t>Recorrido</a:t>
            </a:r>
          </a:p>
          <a:p>
            <a:pPr>
              <a:spcBef>
                <a:spcPct val="0"/>
              </a:spcBef>
              <a:spcAft>
                <a:spcPct val="0"/>
              </a:spcAft>
              <a:buSzTx/>
              <a:buFontTx/>
              <a:buNone/>
            </a:pPr>
            <a:endParaRPr lang="en-US" altLang="en-US" sz="3200" dirty="0">
              <a:solidFill>
                <a:schemeClr val="accent2"/>
              </a:solidFill>
              <a:latin typeface="Crimson" panose="02000503000000000000" pitchFamily="50" charset="0"/>
            </a:endParaRPr>
          </a:p>
        </p:txBody>
      </p:sp>
      <p:sp>
        <p:nvSpPr>
          <p:cNvPr id="9219" name="Content Placeholder 2">
            <a:extLst>
              <a:ext uri="{FF2B5EF4-FFF2-40B4-BE49-F238E27FC236}">
                <a16:creationId xmlns:a16="http://schemas.microsoft.com/office/drawing/2014/main" id="{6DFCA861-7D36-45DC-A1E5-FC4B1A9DC8FE}"/>
              </a:ext>
            </a:extLst>
          </p:cNvPr>
          <p:cNvSpPr txBox="1">
            <a:spLocks noChangeArrowheads="1"/>
          </p:cNvSpPr>
          <p:nvPr/>
        </p:nvSpPr>
        <p:spPr bwMode="auto">
          <a:xfrm>
            <a:off x="304800" y="1104900"/>
            <a:ext cx="496887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defRPr/>
            </a:pPr>
            <a:r>
              <a:rPr lang="es-ES" altLang="en-US" dirty="0">
                <a:latin typeface="+mn-lt"/>
              </a:rPr>
              <a:t>¿Qué son los cuidados paliativos?</a:t>
            </a:r>
          </a:p>
          <a:p>
            <a:pPr>
              <a:defRPr/>
            </a:pPr>
            <a:endParaRPr lang="es-ES" altLang="en-US" dirty="0">
              <a:latin typeface="+mn-lt"/>
            </a:endParaRPr>
          </a:p>
          <a:p>
            <a:pPr>
              <a:defRPr/>
            </a:pPr>
            <a:r>
              <a:rPr lang="es-ES" altLang="en-US" dirty="0">
                <a:latin typeface="+mn-lt"/>
              </a:rPr>
              <a:t>¿Qué es la voluntad anticipada?</a:t>
            </a:r>
          </a:p>
          <a:p>
            <a:pPr>
              <a:defRPr/>
            </a:pPr>
            <a:endParaRPr lang="es-ES" altLang="en-US" dirty="0">
              <a:latin typeface="+mn-lt"/>
            </a:endParaRPr>
          </a:p>
          <a:p>
            <a:pPr>
              <a:defRPr/>
            </a:pPr>
            <a:r>
              <a:rPr lang="es-ES" altLang="en-US" b="1" dirty="0">
                <a:latin typeface="+mn-lt"/>
              </a:rPr>
              <a:t>Datos a tener en cuenta sobre </a:t>
            </a:r>
            <a:br>
              <a:rPr lang="es-ES" altLang="en-US" b="1" dirty="0">
                <a:latin typeface="+mn-lt"/>
              </a:rPr>
            </a:br>
            <a:r>
              <a:rPr lang="es-ES" altLang="en-US" b="1" dirty="0">
                <a:latin typeface="+mn-lt"/>
              </a:rPr>
              <a:t>la COVID-19</a:t>
            </a:r>
          </a:p>
          <a:p>
            <a:pPr>
              <a:defRPr/>
            </a:pPr>
            <a:endParaRPr lang="es-ES" altLang="en-US" dirty="0">
              <a:latin typeface="+mn-lt"/>
            </a:endParaRPr>
          </a:p>
          <a:p>
            <a:pPr>
              <a:defRPr/>
            </a:pPr>
            <a:r>
              <a:rPr lang="es-ES" altLang="en-US" dirty="0">
                <a:latin typeface="+mn-lt"/>
              </a:rPr>
              <a:t>Cómo empezar</a:t>
            </a:r>
          </a:p>
          <a:p>
            <a:pPr>
              <a:defRPr/>
            </a:pPr>
            <a:endParaRPr lang="en-US" altLang="en-US" b="1" dirty="0">
              <a:latin typeface="+mn-lt"/>
            </a:endParaRPr>
          </a:p>
        </p:txBody>
      </p:sp>
      <p:pic>
        <p:nvPicPr>
          <p:cNvPr id="17412" name="Picture 6">
            <a:extLst>
              <a:ext uri="{FF2B5EF4-FFF2-40B4-BE49-F238E27FC236}">
                <a16:creationId xmlns:a16="http://schemas.microsoft.com/office/drawing/2014/main" id="{979331D3-222D-4541-83D1-780E9896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675" y="1104900"/>
            <a:ext cx="34893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544833"/>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a:extLst>
              <a:ext uri="{FF2B5EF4-FFF2-40B4-BE49-F238E27FC236}">
                <a16:creationId xmlns:a16="http://schemas.microsoft.com/office/drawing/2014/main" id="{221894CF-68F9-41DF-8CD9-8D77DB818550}"/>
              </a:ext>
            </a:extLst>
          </p:cNvPr>
          <p:cNvSpPr>
            <a:spLocks noGrp="1"/>
          </p:cNvSpPr>
          <p:nvPr>
            <p:ph type="title"/>
          </p:nvPr>
        </p:nvSpPr>
        <p:spPr>
          <a:xfrm>
            <a:off x="304800" y="296319"/>
            <a:ext cx="7991475" cy="535531"/>
          </a:xfrm>
        </p:spPr>
        <p:txBody>
          <a:bodyPr/>
          <a:lstStyle/>
          <a:p>
            <a:r>
              <a:rPr lang="es-419" altLang="en-US" dirty="0">
                <a:cs typeface="Helvetica Light" charset="0"/>
              </a:rPr>
              <a:t>Datos a tener en cuenta sobre el coronavirus</a:t>
            </a:r>
          </a:p>
        </p:txBody>
      </p:sp>
      <p:sp>
        <p:nvSpPr>
          <p:cNvPr id="32771" name="Content Placeholder 5">
            <a:extLst>
              <a:ext uri="{FF2B5EF4-FFF2-40B4-BE49-F238E27FC236}">
                <a16:creationId xmlns:a16="http://schemas.microsoft.com/office/drawing/2014/main" id="{2BE02DF6-ED4E-4679-8C5D-8C4416FD9FE2}"/>
              </a:ext>
            </a:extLst>
          </p:cNvPr>
          <p:cNvSpPr>
            <a:spLocks noGrp="1"/>
          </p:cNvSpPr>
          <p:nvPr>
            <p:ph sz="quarter" idx="12"/>
          </p:nvPr>
        </p:nvSpPr>
        <p:spPr>
          <a:xfrm>
            <a:off x="304800" y="892175"/>
            <a:ext cx="8537575" cy="427038"/>
          </a:xfrm>
        </p:spPr>
        <p:txBody>
          <a:bodyPr/>
          <a:lstStyle/>
          <a:p>
            <a:r>
              <a:rPr lang="es-419" altLang="en-US" dirty="0">
                <a:cs typeface="Helvetica Light" charset="0"/>
              </a:rPr>
              <a:t>Los adultos mayores tienen más riesgo de fallecer por coronavirus.</a:t>
            </a:r>
          </a:p>
        </p:txBody>
      </p:sp>
      <p:sp>
        <p:nvSpPr>
          <p:cNvPr id="29700" name="TextBox 5">
            <a:extLst>
              <a:ext uri="{FF2B5EF4-FFF2-40B4-BE49-F238E27FC236}">
                <a16:creationId xmlns:a16="http://schemas.microsoft.com/office/drawing/2014/main" id="{8446EE46-1984-431D-9AA9-6A54CD4CB5D2}"/>
              </a:ext>
            </a:extLst>
          </p:cNvPr>
          <p:cNvSpPr txBox="1">
            <a:spLocks noChangeArrowheads="1"/>
          </p:cNvSpPr>
          <p:nvPr/>
        </p:nvSpPr>
        <p:spPr bwMode="auto">
          <a:xfrm>
            <a:off x="304800" y="4583113"/>
            <a:ext cx="6600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90000"/>
              </a:lnSpc>
            </a:pPr>
            <a:r>
              <a:rPr lang="en-US" altLang="en-US" sz="900"/>
              <a:t>Onder (2020) </a:t>
            </a:r>
            <a:r>
              <a:rPr lang="en-US" altLang="en-US" sz="900" i="1"/>
              <a:t>JAMA</a:t>
            </a:r>
          </a:p>
          <a:p>
            <a:pPr>
              <a:lnSpc>
                <a:spcPct val="90000"/>
              </a:lnSpc>
            </a:pPr>
            <a:r>
              <a:rPr lang="en-US" altLang="en-US" sz="900">
                <a:latin typeface="Guardian TextSans Web"/>
              </a:rPr>
              <a:t>Livingston (2020) </a:t>
            </a:r>
            <a:r>
              <a:rPr lang="en-US" altLang="en-US" sz="900" i="1">
                <a:latin typeface="Guardian TextSans Web"/>
              </a:rPr>
              <a:t>JAMA</a:t>
            </a:r>
          </a:p>
          <a:p>
            <a:pPr>
              <a:lnSpc>
                <a:spcPct val="90000"/>
              </a:lnSpc>
            </a:pPr>
            <a:r>
              <a:rPr lang="en-US" altLang="en-US" sz="900"/>
              <a:t>CDC Morbidity &amp; Mortality Report: </a:t>
            </a:r>
            <a:r>
              <a:rPr lang="en-US" altLang="en-US" sz="900">
                <a:hlinkClick r:id="rId3"/>
              </a:rPr>
              <a:t>https://www.cdc.gov/mmwr/volumes/69/wr/mm6912e2.htm</a:t>
            </a:r>
            <a:endParaRPr lang="en-US" altLang="en-US" sz="900"/>
          </a:p>
          <a:p>
            <a:pPr>
              <a:lnSpc>
                <a:spcPct val="90000"/>
              </a:lnSpc>
            </a:pPr>
            <a:endParaRPr lang="en-US" altLang="en-US" sz="900"/>
          </a:p>
        </p:txBody>
      </p:sp>
      <p:graphicFrame>
        <p:nvGraphicFramePr>
          <p:cNvPr id="2" name="Table 1">
            <a:extLst>
              <a:ext uri="{FF2B5EF4-FFF2-40B4-BE49-F238E27FC236}">
                <a16:creationId xmlns:a16="http://schemas.microsoft.com/office/drawing/2014/main" id="{0A9D1D7D-76CD-447D-AABF-428B7CA73760}"/>
              </a:ext>
            </a:extLst>
          </p:cNvPr>
          <p:cNvGraphicFramePr>
            <a:graphicFrameLocks noGrp="1"/>
          </p:cNvGraphicFramePr>
          <p:nvPr>
            <p:extLst>
              <p:ext uri="{D42A27DB-BD31-4B8C-83A1-F6EECF244321}">
                <p14:modId xmlns:p14="http://schemas.microsoft.com/office/powerpoint/2010/main" val="1035982820"/>
              </p:ext>
            </p:extLst>
          </p:nvPr>
        </p:nvGraphicFramePr>
        <p:xfrm>
          <a:off x="3605212" y="1438144"/>
          <a:ext cx="4786209" cy="3139646"/>
        </p:xfrm>
        <a:graphic>
          <a:graphicData uri="http://schemas.openxmlformats.org/drawingml/2006/table">
            <a:tbl>
              <a:tblPr firstRow="1" bandRow="1">
                <a:tableStyleId>{00A15C55-8517-42AA-B614-E9B94910E393}</a:tableStyleId>
              </a:tblPr>
              <a:tblGrid>
                <a:gridCol w="1122529">
                  <a:extLst>
                    <a:ext uri="{9D8B030D-6E8A-4147-A177-3AD203B41FA5}">
                      <a16:colId xmlns:a16="http://schemas.microsoft.com/office/drawing/2014/main" val="783872941"/>
                    </a:ext>
                  </a:extLst>
                </a:gridCol>
                <a:gridCol w="1843849">
                  <a:extLst>
                    <a:ext uri="{9D8B030D-6E8A-4147-A177-3AD203B41FA5}">
                      <a16:colId xmlns:a16="http://schemas.microsoft.com/office/drawing/2014/main" val="3738195985"/>
                    </a:ext>
                  </a:extLst>
                </a:gridCol>
                <a:gridCol w="1819831">
                  <a:extLst>
                    <a:ext uri="{9D8B030D-6E8A-4147-A177-3AD203B41FA5}">
                      <a16:colId xmlns:a16="http://schemas.microsoft.com/office/drawing/2014/main" val="3959674744"/>
                    </a:ext>
                  </a:extLst>
                </a:gridCol>
              </a:tblGrid>
              <a:tr h="640201">
                <a:tc>
                  <a:txBody>
                    <a:bodyPr/>
                    <a:lstStyle/>
                    <a:p>
                      <a:pPr algn="ctr"/>
                      <a:r>
                        <a:rPr lang="es-419" sz="1800" noProof="0" dirty="0"/>
                        <a:t>Edad</a:t>
                      </a:r>
                    </a:p>
                  </a:txBody>
                  <a:tcPr marL="91426" marR="91426" marT="45724" marB="45724"/>
                </a:tc>
                <a:tc>
                  <a:txBody>
                    <a:bodyPr/>
                    <a:lstStyle/>
                    <a:p>
                      <a:pPr algn="ctr"/>
                      <a:r>
                        <a:rPr lang="es-419" sz="1800" noProof="0" dirty="0"/>
                        <a:t>Tasa de letalidad: Italia</a:t>
                      </a:r>
                    </a:p>
                  </a:txBody>
                  <a:tcPr marL="91426" marR="91426" marT="45724" marB="45724"/>
                </a:tc>
                <a:tc>
                  <a:txBody>
                    <a:bodyPr/>
                    <a:lstStyle/>
                    <a:p>
                      <a:pPr algn="ctr"/>
                      <a:r>
                        <a:rPr lang="es-419" sz="1800" noProof="0" dirty="0"/>
                        <a:t>Tasa de letalidad: China</a:t>
                      </a:r>
                    </a:p>
                  </a:txBody>
                  <a:tcPr marL="91426" marR="91426" marT="45724" marB="45724"/>
                </a:tc>
                <a:extLst>
                  <a:ext uri="{0D108BD9-81ED-4DB2-BD59-A6C34878D82A}">
                    <a16:rowId xmlns:a16="http://schemas.microsoft.com/office/drawing/2014/main" val="1828177428"/>
                  </a:ext>
                </a:extLst>
              </a:tr>
              <a:tr h="370873">
                <a:tc>
                  <a:txBody>
                    <a:bodyPr/>
                    <a:lstStyle/>
                    <a:p>
                      <a:pPr algn="ctr"/>
                      <a:r>
                        <a:rPr lang="en-US" sz="1800" dirty="0"/>
                        <a:t>30-39</a:t>
                      </a:r>
                    </a:p>
                  </a:txBody>
                  <a:tcPr marL="91426" marR="91426" marT="45724" marB="45724"/>
                </a:tc>
                <a:tc>
                  <a:txBody>
                    <a:bodyPr/>
                    <a:lstStyle/>
                    <a:p>
                      <a:pPr algn="ctr"/>
                      <a:r>
                        <a:rPr lang="en-US" sz="1800" dirty="0"/>
                        <a:t>0.3</a:t>
                      </a:r>
                    </a:p>
                  </a:txBody>
                  <a:tcPr marL="91426" marR="91426" marT="45724" marB="45724"/>
                </a:tc>
                <a:tc>
                  <a:txBody>
                    <a:bodyPr/>
                    <a:lstStyle/>
                    <a:p>
                      <a:pPr algn="ctr"/>
                      <a:r>
                        <a:rPr lang="en-US" sz="1800" dirty="0"/>
                        <a:t>0.2</a:t>
                      </a:r>
                    </a:p>
                  </a:txBody>
                  <a:tcPr marL="91426" marR="91426" marT="45724" marB="45724"/>
                </a:tc>
                <a:extLst>
                  <a:ext uri="{0D108BD9-81ED-4DB2-BD59-A6C34878D82A}">
                    <a16:rowId xmlns:a16="http://schemas.microsoft.com/office/drawing/2014/main" val="1735826138"/>
                  </a:ext>
                </a:extLst>
              </a:tr>
              <a:tr h="370873">
                <a:tc>
                  <a:txBody>
                    <a:bodyPr/>
                    <a:lstStyle/>
                    <a:p>
                      <a:pPr algn="ctr"/>
                      <a:r>
                        <a:rPr lang="en-US" sz="1800" dirty="0"/>
                        <a:t>40-49</a:t>
                      </a:r>
                    </a:p>
                  </a:txBody>
                  <a:tcPr marL="91426" marR="91426" marT="45724" marB="45724"/>
                </a:tc>
                <a:tc>
                  <a:txBody>
                    <a:bodyPr/>
                    <a:lstStyle/>
                    <a:p>
                      <a:pPr algn="ctr"/>
                      <a:r>
                        <a:rPr lang="en-US" sz="1800" dirty="0"/>
                        <a:t>0.4</a:t>
                      </a:r>
                    </a:p>
                  </a:txBody>
                  <a:tcPr marL="91426" marR="91426" marT="45724" marB="45724"/>
                </a:tc>
                <a:tc>
                  <a:txBody>
                    <a:bodyPr/>
                    <a:lstStyle/>
                    <a:p>
                      <a:pPr algn="ctr"/>
                      <a:r>
                        <a:rPr lang="en-US" sz="1800" dirty="0"/>
                        <a:t>0.4</a:t>
                      </a:r>
                    </a:p>
                  </a:txBody>
                  <a:tcPr marL="91426" marR="91426" marT="45724" marB="45724"/>
                </a:tc>
                <a:extLst>
                  <a:ext uri="{0D108BD9-81ED-4DB2-BD59-A6C34878D82A}">
                    <a16:rowId xmlns:a16="http://schemas.microsoft.com/office/drawing/2014/main" val="4276707612"/>
                  </a:ext>
                </a:extLst>
              </a:tr>
              <a:tr h="370873">
                <a:tc>
                  <a:txBody>
                    <a:bodyPr/>
                    <a:lstStyle/>
                    <a:p>
                      <a:pPr algn="ctr"/>
                      <a:r>
                        <a:rPr lang="en-US" sz="1800" dirty="0"/>
                        <a:t>50-59</a:t>
                      </a:r>
                    </a:p>
                  </a:txBody>
                  <a:tcPr marL="91426" marR="91426" marT="45724" marB="45724"/>
                </a:tc>
                <a:tc>
                  <a:txBody>
                    <a:bodyPr/>
                    <a:lstStyle/>
                    <a:p>
                      <a:pPr algn="ctr"/>
                      <a:r>
                        <a:rPr lang="en-US" sz="1800" dirty="0"/>
                        <a:t>1.0</a:t>
                      </a:r>
                    </a:p>
                  </a:txBody>
                  <a:tcPr marL="91426" marR="91426" marT="45724" marB="45724"/>
                </a:tc>
                <a:tc>
                  <a:txBody>
                    <a:bodyPr/>
                    <a:lstStyle/>
                    <a:p>
                      <a:pPr algn="ctr"/>
                      <a:r>
                        <a:rPr lang="en-US" sz="1800" dirty="0"/>
                        <a:t>1.3</a:t>
                      </a:r>
                    </a:p>
                  </a:txBody>
                  <a:tcPr marL="91426" marR="91426" marT="45724" marB="45724"/>
                </a:tc>
                <a:extLst>
                  <a:ext uri="{0D108BD9-81ED-4DB2-BD59-A6C34878D82A}">
                    <a16:rowId xmlns:a16="http://schemas.microsoft.com/office/drawing/2014/main" val="2341034646"/>
                  </a:ext>
                </a:extLst>
              </a:tr>
              <a:tr h="370873">
                <a:tc>
                  <a:txBody>
                    <a:bodyPr/>
                    <a:lstStyle/>
                    <a:p>
                      <a:pPr algn="ctr"/>
                      <a:r>
                        <a:rPr lang="en-US" sz="1800" dirty="0"/>
                        <a:t>60-69</a:t>
                      </a:r>
                    </a:p>
                  </a:txBody>
                  <a:tcPr marL="91426" marR="91426" marT="45724" marB="45724"/>
                </a:tc>
                <a:tc>
                  <a:txBody>
                    <a:bodyPr/>
                    <a:lstStyle/>
                    <a:p>
                      <a:pPr algn="ctr"/>
                      <a:r>
                        <a:rPr lang="en-US" sz="1800" dirty="0"/>
                        <a:t>3.5</a:t>
                      </a:r>
                    </a:p>
                  </a:txBody>
                  <a:tcPr marL="91426" marR="91426" marT="45724" marB="45724"/>
                </a:tc>
                <a:tc>
                  <a:txBody>
                    <a:bodyPr/>
                    <a:lstStyle/>
                    <a:p>
                      <a:pPr algn="ctr"/>
                      <a:r>
                        <a:rPr lang="en-US" sz="1800" dirty="0"/>
                        <a:t>3.6</a:t>
                      </a:r>
                    </a:p>
                  </a:txBody>
                  <a:tcPr marL="91426" marR="91426" marT="45724" marB="45724"/>
                </a:tc>
                <a:extLst>
                  <a:ext uri="{0D108BD9-81ED-4DB2-BD59-A6C34878D82A}">
                    <a16:rowId xmlns:a16="http://schemas.microsoft.com/office/drawing/2014/main" val="1890754623"/>
                  </a:ext>
                </a:extLst>
              </a:tr>
              <a:tr h="370873">
                <a:tc>
                  <a:txBody>
                    <a:bodyPr/>
                    <a:lstStyle/>
                    <a:p>
                      <a:pPr algn="ctr"/>
                      <a:r>
                        <a:rPr lang="en-US" sz="1800" b="1" dirty="0"/>
                        <a:t>70-79</a:t>
                      </a:r>
                    </a:p>
                  </a:txBody>
                  <a:tcPr marL="91426" marR="91426" marT="45724" marB="45724"/>
                </a:tc>
                <a:tc>
                  <a:txBody>
                    <a:bodyPr/>
                    <a:lstStyle/>
                    <a:p>
                      <a:pPr algn="ctr"/>
                      <a:r>
                        <a:rPr lang="en-US" sz="1800" b="1" dirty="0"/>
                        <a:t>12.8</a:t>
                      </a:r>
                    </a:p>
                  </a:txBody>
                  <a:tcPr marL="91426" marR="91426" marT="45724" marB="45724"/>
                </a:tc>
                <a:tc>
                  <a:txBody>
                    <a:bodyPr/>
                    <a:lstStyle/>
                    <a:p>
                      <a:pPr algn="ctr"/>
                      <a:r>
                        <a:rPr lang="en-US" sz="1800" b="1" dirty="0"/>
                        <a:t>8.0</a:t>
                      </a:r>
                    </a:p>
                  </a:txBody>
                  <a:tcPr marL="91426" marR="91426" marT="45724" marB="45724"/>
                </a:tc>
                <a:extLst>
                  <a:ext uri="{0D108BD9-81ED-4DB2-BD59-A6C34878D82A}">
                    <a16:rowId xmlns:a16="http://schemas.microsoft.com/office/drawing/2014/main" val="4286146321"/>
                  </a:ext>
                </a:extLst>
              </a:tr>
              <a:tr h="370873">
                <a:tc>
                  <a:txBody>
                    <a:bodyPr/>
                    <a:lstStyle/>
                    <a:p>
                      <a:pPr algn="ctr"/>
                      <a:r>
                        <a:rPr lang="en-US" sz="1800" b="1" dirty="0"/>
                        <a:t>≥80</a:t>
                      </a:r>
                    </a:p>
                  </a:txBody>
                  <a:tcPr marL="91426" marR="91426" marT="45724" marB="45724"/>
                </a:tc>
                <a:tc>
                  <a:txBody>
                    <a:bodyPr/>
                    <a:lstStyle/>
                    <a:p>
                      <a:pPr algn="ctr"/>
                      <a:r>
                        <a:rPr lang="en-US" sz="1800" b="1" dirty="0"/>
                        <a:t>20.2</a:t>
                      </a:r>
                    </a:p>
                  </a:txBody>
                  <a:tcPr marL="91426" marR="91426" marT="45724" marB="45724"/>
                </a:tc>
                <a:tc>
                  <a:txBody>
                    <a:bodyPr/>
                    <a:lstStyle/>
                    <a:p>
                      <a:pPr algn="ctr"/>
                      <a:r>
                        <a:rPr lang="en-US" sz="1800" b="1" dirty="0"/>
                        <a:t>14.8</a:t>
                      </a:r>
                    </a:p>
                  </a:txBody>
                  <a:tcPr marL="91426" marR="91426" marT="45724" marB="45724"/>
                </a:tc>
                <a:extLst>
                  <a:ext uri="{0D108BD9-81ED-4DB2-BD59-A6C34878D82A}">
                    <a16:rowId xmlns:a16="http://schemas.microsoft.com/office/drawing/2014/main" val="1661142045"/>
                  </a:ext>
                </a:extLst>
              </a:tr>
            </a:tbl>
          </a:graphicData>
        </a:graphic>
      </p:graphicFrame>
      <p:sp>
        <p:nvSpPr>
          <p:cNvPr id="3" name="TextBox 2">
            <a:extLst>
              <a:ext uri="{FF2B5EF4-FFF2-40B4-BE49-F238E27FC236}">
                <a16:creationId xmlns:a16="http://schemas.microsoft.com/office/drawing/2014/main" id="{94513795-C5A0-412C-800E-8407F8EBAEAF}"/>
              </a:ext>
            </a:extLst>
          </p:cNvPr>
          <p:cNvSpPr txBox="1">
            <a:spLocks noChangeArrowheads="1"/>
          </p:cNvSpPr>
          <p:nvPr/>
        </p:nvSpPr>
        <p:spPr bwMode="auto">
          <a:xfrm>
            <a:off x="304800" y="1970088"/>
            <a:ext cx="3048000" cy="18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90000"/>
              </a:lnSpc>
            </a:pPr>
            <a:r>
              <a:rPr lang="es-419" altLang="en-US" dirty="0"/>
              <a:t>Estadística mundial </a:t>
            </a:r>
          </a:p>
          <a:p>
            <a:pPr algn="ctr">
              <a:lnSpc>
                <a:spcPct val="90000"/>
              </a:lnSpc>
            </a:pPr>
            <a:r>
              <a:rPr lang="es-419" altLang="en-US" dirty="0"/>
              <a:t>Tasa de letalidad:</a:t>
            </a:r>
          </a:p>
          <a:p>
            <a:pPr algn="ctr">
              <a:lnSpc>
                <a:spcPct val="90000"/>
              </a:lnSpc>
            </a:pPr>
            <a:r>
              <a:rPr lang="es-419" altLang="en-US" dirty="0"/>
              <a:t>~3-7 %</a:t>
            </a:r>
          </a:p>
          <a:p>
            <a:pPr algn="ctr">
              <a:lnSpc>
                <a:spcPct val="90000"/>
              </a:lnSpc>
            </a:pPr>
            <a:endParaRPr lang="es-419" altLang="en-US" dirty="0"/>
          </a:p>
          <a:p>
            <a:pPr algn="ctr">
              <a:lnSpc>
                <a:spcPct val="90000"/>
              </a:lnSpc>
            </a:pPr>
            <a:r>
              <a:rPr lang="es-419" altLang="en-US" dirty="0"/>
              <a:t>Estadística de EE. UU.</a:t>
            </a:r>
          </a:p>
          <a:p>
            <a:pPr algn="ctr">
              <a:lnSpc>
                <a:spcPct val="90000"/>
              </a:lnSpc>
            </a:pPr>
            <a:r>
              <a:rPr lang="es-419" altLang="en-US" dirty="0"/>
              <a:t>Tasa de letalidad:</a:t>
            </a:r>
          </a:p>
          <a:p>
            <a:pPr algn="ctr">
              <a:lnSpc>
                <a:spcPct val="90000"/>
              </a:lnSpc>
            </a:pPr>
            <a:r>
              <a:rPr lang="es-419" altLang="en-US" dirty="0"/>
              <a:t>~6 %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0863B9F-6578-4BE7-8D34-F404527F2EFF}"/>
              </a:ext>
            </a:extLst>
          </p:cNvPr>
          <p:cNvSpPr>
            <a:spLocks noGrp="1"/>
          </p:cNvSpPr>
          <p:nvPr>
            <p:ph type="title"/>
          </p:nvPr>
        </p:nvSpPr>
        <p:spPr>
          <a:xfrm>
            <a:off x="304800" y="288925"/>
            <a:ext cx="7877175" cy="542925"/>
          </a:xfrm>
        </p:spPr>
        <p:txBody>
          <a:bodyPr/>
          <a:lstStyle/>
          <a:p>
            <a:r>
              <a:rPr lang="es-419" altLang="en-US" dirty="0">
                <a:cs typeface="Helvetica Light" charset="0"/>
              </a:rPr>
              <a:t>Datos a tener en cuenta sobre el coronavirus</a:t>
            </a:r>
            <a:endParaRPr lang="en-US" altLang="en-US" dirty="0">
              <a:cs typeface="Helvetica Light" charset="0"/>
            </a:endParaRPr>
          </a:p>
        </p:txBody>
      </p:sp>
      <p:sp>
        <p:nvSpPr>
          <p:cNvPr id="49" name="Content Placeholder 48">
            <a:extLst>
              <a:ext uri="{FF2B5EF4-FFF2-40B4-BE49-F238E27FC236}">
                <a16:creationId xmlns:a16="http://schemas.microsoft.com/office/drawing/2014/main" id="{87BF9232-A48C-4B3A-BED8-082A2086D4E5}"/>
              </a:ext>
            </a:extLst>
          </p:cNvPr>
          <p:cNvSpPr>
            <a:spLocks noGrp="1"/>
          </p:cNvSpPr>
          <p:nvPr>
            <p:ph sz="quarter" idx="12"/>
          </p:nvPr>
        </p:nvSpPr>
        <p:spPr>
          <a:xfrm>
            <a:off x="304800" y="904875"/>
            <a:ext cx="8391525" cy="1671638"/>
          </a:xfrm>
        </p:spPr>
        <p:txBody>
          <a:bodyPr>
            <a:normAutofit fontScale="77500" lnSpcReduction="20000"/>
          </a:bodyPr>
          <a:lstStyle/>
          <a:p>
            <a:pPr>
              <a:lnSpc>
                <a:spcPct val="110000"/>
              </a:lnSpc>
              <a:defRPr/>
            </a:pPr>
            <a:r>
              <a:rPr lang="es-419" sz="2200" dirty="0"/>
              <a:t>Los adultos mayores también corren un mayor riesgo de requerir hospitalización o de ser internados en la unidad de terapia intensiva (UTI).</a:t>
            </a:r>
          </a:p>
          <a:p>
            <a:pPr>
              <a:defRPr/>
            </a:pPr>
            <a:r>
              <a:rPr lang="es-419" dirty="0"/>
              <a:t>Para los pacientes mayores de 75 años:</a:t>
            </a:r>
          </a:p>
          <a:p>
            <a:pPr lvl="1">
              <a:defRPr/>
            </a:pPr>
            <a:r>
              <a:rPr lang="es-419" dirty="0"/>
              <a:t>~50 % está bien en su casa</a:t>
            </a:r>
          </a:p>
          <a:p>
            <a:pPr lvl="1">
              <a:defRPr/>
            </a:pPr>
            <a:r>
              <a:rPr lang="es-419" dirty="0"/>
              <a:t>~25 % necesitará ser hospitalizado</a:t>
            </a:r>
          </a:p>
          <a:p>
            <a:pPr lvl="1">
              <a:defRPr/>
            </a:pPr>
            <a:r>
              <a:rPr lang="es-419" dirty="0"/>
              <a:t>~25 % necesitará ser internado en la unidad de terapia intensiva</a:t>
            </a:r>
          </a:p>
          <a:p>
            <a:pPr lvl="1">
              <a:defRPr/>
            </a:pPr>
            <a:endParaRPr lang="en-US" dirty="0"/>
          </a:p>
        </p:txBody>
      </p:sp>
      <p:pic>
        <p:nvPicPr>
          <p:cNvPr id="31748" name="Graphic 43" descr="Man">
            <a:extLst>
              <a:ext uri="{FF2B5EF4-FFF2-40B4-BE49-F238E27FC236}">
                <a16:creationId xmlns:a16="http://schemas.microsoft.com/office/drawing/2014/main" id="{E340EF40-0028-4F3D-AF1B-24595AF87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24167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Graphic 45" descr="Man">
            <a:extLst>
              <a:ext uri="{FF2B5EF4-FFF2-40B4-BE49-F238E27FC236}">
                <a16:creationId xmlns:a16="http://schemas.microsoft.com/office/drawing/2014/main" id="{DB82ADC8-BB4C-4754-B753-2E6E05D4A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725" y="32464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Graphic 46" descr="Man">
            <a:extLst>
              <a:ext uri="{FF2B5EF4-FFF2-40B4-BE49-F238E27FC236}">
                <a16:creationId xmlns:a16="http://schemas.microsoft.com/office/drawing/2014/main" id="{EEA3B5B7-2823-48B2-8EA3-C5F6A798C3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925" y="32464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Graphic 47" descr="Man">
            <a:extLst>
              <a:ext uri="{FF2B5EF4-FFF2-40B4-BE49-F238E27FC236}">
                <a16:creationId xmlns:a16="http://schemas.microsoft.com/office/drawing/2014/main" id="{7EDDDC34-581F-41B5-820B-9466D79D4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2337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a:extLst>
              <a:ext uri="{FF2B5EF4-FFF2-40B4-BE49-F238E27FC236}">
                <a16:creationId xmlns:a16="http://schemas.microsoft.com/office/drawing/2014/main" id="{86849A93-C6C4-4DE6-8D86-3984807E448F}"/>
              </a:ext>
            </a:extLst>
          </p:cNvPr>
          <p:cNvSpPr txBox="1"/>
          <p:nvPr/>
        </p:nvSpPr>
        <p:spPr>
          <a:xfrm>
            <a:off x="1752600" y="2827338"/>
            <a:ext cx="2667000" cy="341312"/>
          </a:xfrm>
          <a:prstGeom prst="rect">
            <a:avLst/>
          </a:prstGeom>
          <a:noFill/>
        </p:spPr>
        <p:txBody>
          <a:bodyPr>
            <a:spAutoFit/>
          </a:bodyPr>
          <a:lstStyle/>
          <a:p>
            <a:pPr algn="ctr">
              <a:lnSpc>
                <a:spcPct val="90000"/>
              </a:lnSpc>
              <a:defRPr/>
            </a:pPr>
            <a:r>
              <a:rPr lang="es-419" dirty="0">
                <a:solidFill>
                  <a:schemeClr val="accent5"/>
                </a:solidFill>
              </a:rPr>
              <a:t>Están bien en sus casas.</a:t>
            </a:r>
          </a:p>
        </p:txBody>
      </p:sp>
      <p:sp>
        <p:nvSpPr>
          <p:cNvPr id="52" name="TextBox 51">
            <a:extLst>
              <a:ext uri="{FF2B5EF4-FFF2-40B4-BE49-F238E27FC236}">
                <a16:creationId xmlns:a16="http://schemas.microsoft.com/office/drawing/2014/main" id="{FFC84F4B-BCCB-48AB-9468-1D19F1B1781C}"/>
              </a:ext>
            </a:extLst>
          </p:cNvPr>
          <p:cNvSpPr txBox="1"/>
          <p:nvPr/>
        </p:nvSpPr>
        <p:spPr>
          <a:xfrm>
            <a:off x="4772025" y="2468563"/>
            <a:ext cx="3200400" cy="341632"/>
          </a:xfrm>
          <a:prstGeom prst="rect">
            <a:avLst/>
          </a:prstGeom>
          <a:noFill/>
        </p:spPr>
        <p:txBody>
          <a:bodyPr>
            <a:spAutoFit/>
          </a:bodyPr>
          <a:lstStyle/>
          <a:p>
            <a:pPr algn="ctr">
              <a:lnSpc>
                <a:spcPct val="90000"/>
              </a:lnSpc>
              <a:defRPr/>
            </a:pPr>
            <a:r>
              <a:rPr lang="es-419" dirty="0">
                <a:solidFill>
                  <a:schemeClr val="accent4"/>
                </a:solidFill>
              </a:rPr>
              <a:t>Necesitan hospitalización</a:t>
            </a:r>
          </a:p>
        </p:txBody>
      </p:sp>
      <p:sp>
        <p:nvSpPr>
          <p:cNvPr id="31754" name="TextBox 52">
            <a:extLst>
              <a:ext uri="{FF2B5EF4-FFF2-40B4-BE49-F238E27FC236}">
                <a16:creationId xmlns:a16="http://schemas.microsoft.com/office/drawing/2014/main" id="{20835B76-066D-4FB1-9AA2-C40199CA989C}"/>
              </a:ext>
            </a:extLst>
          </p:cNvPr>
          <p:cNvSpPr txBox="1">
            <a:spLocks noChangeArrowheads="1"/>
          </p:cNvSpPr>
          <p:nvPr/>
        </p:nvSpPr>
        <p:spPr bwMode="auto">
          <a:xfrm>
            <a:off x="5915025" y="2824163"/>
            <a:ext cx="26670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90000"/>
              </a:lnSpc>
            </a:pPr>
            <a:r>
              <a:rPr lang="es-419" altLang="en-US" dirty="0">
                <a:solidFill>
                  <a:schemeClr val="accent2"/>
                </a:solidFill>
              </a:rPr>
              <a:t>En la UTI</a:t>
            </a:r>
          </a:p>
        </p:txBody>
      </p:sp>
      <p:sp>
        <p:nvSpPr>
          <p:cNvPr id="54" name="TextBox 53">
            <a:extLst>
              <a:ext uri="{FF2B5EF4-FFF2-40B4-BE49-F238E27FC236}">
                <a16:creationId xmlns:a16="http://schemas.microsoft.com/office/drawing/2014/main" id="{79AA83CE-C30C-4770-AD27-0BAFBE31A1A3}"/>
              </a:ext>
            </a:extLst>
          </p:cNvPr>
          <p:cNvSpPr txBox="1"/>
          <p:nvPr/>
        </p:nvSpPr>
        <p:spPr>
          <a:xfrm>
            <a:off x="4314825" y="2824163"/>
            <a:ext cx="2667000" cy="341312"/>
          </a:xfrm>
          <a:prstGeom prst="rect">
            <a:avLst/>
          </a:prstGeom>
          <a:noFill/>
        </p:spPr>
        <p:txBody>
          <a:bodyPr>
            <a:spAutoFit/>
          </a:bodyPr>
          <a:lstStyle/>
          <a:p>
            <a:pPr algn="ctr">
              <a:lnSpc>
                <a:spcPct val="90000"/>
              </a:lnSpc>
              <a:defRPr/>
            </a:pPr>
            <a:r>
              <a:rPr lang="es-419" dirty="0">
                <a:solidFill>
                  <a:schemeClr val="accent4"/>
                </a:solidFill>
              </a:rPr>
              <a:t>Fuera de la UTI</a:t>
            </a:r>
          </a:p>
        </p:txBody>
      </p:sp>
      <p:sp>
        <p:nvSpPr>
          <p:cNvPr id="31756" name="TextBox 5">
            <a:extLst>
              <a:ext uri="{FF2B5EF4-FFF2-40B4-BE49-F238E27FC236}">
                <a16:creationId xmlns:a16="http://schemas.microsoft.com/office/drawing/2014/main" id="{C567C3C8-DD21-4DFA-8F4A-F695A5F79063}"/>
              </a:ext>
            </a:extLst>
          </p:cNvPr>
          <p:cNvSpPr txBox="1">
            <a:spLocks noChangeArrowheads="1"/>
          </p:cNvSpPr>
          <p:nvPr/>
        </p:nvSpPr>
        <p:spPr bwMode="auto">
          <a:xfrm>
            <a:off x="304800" y="4746625"/>
            <a:ext cx="66008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90000"/>
              </a:lnSpc>
            </a:pPr>
            <a:r>
              <a:rPr lang="en-US" altLang="en-US" sz="900">
                <a:solidFill>
                  <a:srgbClr val="696253"/>
                </a:solidFill>
              </a:rPr>
              <a:t>CDC Morbidity &amp; Mortality Report: </a:t>
            </a:r>
            <a:r>
              <a:rPr lang="en-US" altLang="en-US" sz="900">
                <a:hlinkClick r:id="rId6"/>
              </a:rPr>
              <a:t>https://www.cdc.gov/mmwr/volumes/69/wr/mm6912e2.htm</a:t>
            </a:r>
            <a:endParaRPr lang="en-US" altLang="en-US" sz="900">
              <a:solidFill>
                <a:srgbClr val="696253"/>
              </a:solidFill>
            </a:endParaRP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a:extLst>
              <a:ext uri="{FF2B5EF4-FFF2-40B4-BE49-F238E27FC236}">
                <a16:creationId xmlns:a16="http://schemas.microsoft.com/office/drawing/2014/main" id="{A0929EF7-9583-494D-BE74-3D0992ABB428}"/>
              </a:ext>
            </a:extLst>
          </p:cNvPr>
          <p:cNvSpPr>
            <a:spLocks noGrp="1"/>
          </p:cNvSpPr>
          <p:nvPr>
            <p:ph type="title"/>
          </p:nvPr>
        </p:nvSpPr>
        <p:spPr>
          <a:xfrm>
            <a:off x="304800" y="431800"/>
            <a:ext cx="7991475" cy="542925"/>
          </a:xfrm>
        </p:spPr>
        <p:txBody>
          <a:bodyPr/>
          <a:lstStyle/>
          <a:p>
            <a:r>
              <a:rPr lang="es-419" altLang="en-US" dirty="0">
                <a:cs typeface="Helvetica Light" charset="0"/>
              </a:rPr>
              <a:t>Datos a tener en cuenta sobre el coronavirus</a:t>
            </a:r>
            <a:endParaRPr lang="en-US" altLang="en-US" dirty="0">
              <a:cs typeface="Helvetica Light" charset="0"/>
            </a:endParaRPr>
          </a:p>
        </p:txBody>
      </p:sp>
      <p:sp>
        <p:nvSpPr>
          <p:cNvPr id="33795" name="Content Placeholder 5">
            <a:extLst>
              <a:ext uri="{FF2B5EF4-FFF2-40B4-BE49-F238E27FC236}">
                <a16:creationId xmlns:a16="http://schemas.microsoft.com/office/drawing/2014/main" id="{87C7E9C5-960F-4CD6-BC18-F3BCAAAE2105}"/>
              </a:ext>
            </a:extLst>
          </p:cNvPr>
          <p:cNvSpPr>
            <a:spLocks noGrp="1"/>
          </p:cNvSpPr>
          <p:nvPr>
            <p:ph sz="quarter" idx="12"/>
          </p:nvPr>
        </p:nvSpPr>
        <p:spPr>
          <a:xfrm>
            <a:off x="304800" y="974725"/>
            <a:ext cx="8537575" cy="428625"/>
          </a:xfrm>
        </p:spPr>
        <p:txBody>
          <a:bodyPr/>
          <a:lstStyle/>
          <a:p>
            <a:r>
              <a:rPr lang="es-419" altLang="en-US" dirty="0">
                <a:cs typeface="Helvetica Light" charset="0"/>
              </a:rPr>
              <a:t>Las personas con enfermedades subyacentes tienen más riesgo de morir.</a:t>
            </a:r>
          </a:p>
        </p:txBody>
      </p:sp>
      <p:sp>
        <p:nvSpPr>
          <p:cNvPr id="33796" name="TextBox 5">
            <a:extLst>
              <a:ext uri="{FF2B5EF4-FFF2-40B4-BE49-F238E27FC236}">
                <a16:creationId xmlns:a16="http://schemas.microsoft.com/office/drawing/2014/main" id="{348C6B3A-53C1-4FB2-AA44-D12073A12654}"/>
              </a:ext>
            </a:extLst>
          </p:cNvPr>
          <p:cNvSpPr txBox="1">
            <a:spLocks noChangeArrowheads="1"/>
          </p:cNvSpPr>
          <p:nvPr/>
        </p:nvSpPr>
        <p:spPr bwMode="auto">
          <a:xfrm>
            <a:off x="304800" y="4746625"/>
            <a:ext cx="66008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90000"/>
              </a:lnSpc>
            </a:pPr>
            <a:r>
              <a:rPr lang="en-US" altLang="en-US" sz="900">
                <a:solidFill>
                  <a:srgbClr val="696253"/>
                </a:solidFill>
              </a:rPr>
              <a:t>Wu (2020) </a:t>
            </a:r>
            <a:r>
              <a:rPr lang="en-US" altLang="en-US" sz="900" i="1">
                <a:solidFill>
                  <a:srgbClr val="696253"/>
                </a:solidFill>
              </a:rPr>
              <a:t>NEJM</a:t>
            </a:r>
          </a:p>
          <a:p>
            <a:pPr>
              <a:lnSpc>
                <a:spcPct val="90000"/>
              </a:lnSpc>
            </a:pPr>
            <a:r>
              <a:rPr lang="en-US" altLang="en-US" sz="900">
                <a:solidFill>
                  <a:srgbClr val="696253"/>
                </a:solidFill>
              </a:rPr>
              <a:t>NHPCO: </a:t>
            </a:r>
            <a:r>
              <a:rPr lang="en-US" altLang="en-US" sz="900">
                <a:hlinkClick r:id="rId3"/>
              </a:rPr>
              <a:t>https://www.nhpco.org/wp-content/uploads/COVID-19-Shared-Decision-Making-Tool.pdf</a:t>
            </a:r>
            <a:endParaRPr lang="en-US" altLang="en-US" sz="900"/>
          </a:p>
          <a:p>
            <a:pPr>
              <a:lnSpc>
                <a:spcPct val="90000"/>
              </a:lnSpc>
            </a:pPr>
            <a:endParaRPr lang="en-US" altLang="en-US" sz="900">
              <a:solidFill>
                <a:srgbClr val="696253"/>
              </a:solidFill>
            </a:endParaRPr>
          </a:p>
        </p:txBody>
      </p:sp>
      <p:graphicFrame>
        <p:nvGraphicFramePr>
          <p:cNvPr id="2" name="Table 1">
            <a:extLst>
              <a:ext uri="{FF2B5EF4-FFF2-40B4-BE49-F238E27FC236}">
                <a16:creationId xmlns:a16="http://schemas.microsoft.com/office/drawing/2014/main" id="{0A9D1D7D-76CD-447D-AABF-428B7CA73760}"/>
              </a:ext>
            </a:extLst>
          </p:cNvPr>
          <p:cNvGraphicFramePr>
            <a:graphicFrameLocks noGrp="1"/>
          </p:cNvGraphicFramePr>
          <p:nvPr>
            <p:extLst>
              <p:ext uri="{D42A27DB-BD31-4B8C-83A1-F6EECF244321}">
                <p14:modId xmlns:p14="http://schemas.microsoft.com/office/powerpoint/2010/main" val="1498275723"/>
              </p:ext>
            </p:extLst>
          </p:nvPr>
        </p:nvGraphicFramePr>
        <p:xfrm>
          <a:off x="1496291" y="1562100"/>
          <a:ext cx="6044539" cy="2866250"/>
        </p:xfrm>
        <a:graphic>
          <a:graphicData uri="http://schemas.openxmlformats.org/drawingml/2006/table">
            <a:tbl>
              <a:tblPr firstRow="1" bandRow="1">
                <a:tableStyleId>{00A15C55-8517-42AA-B614-E9B94910E393}</a:tableStyleId>
              </a:tblPr>
              <a:tblGrid>
                <a:gridCol w="3450064">
                  <a:extLst>
                    <a:ext uri="{9D8B030D-6E8A-4147-A177-3AD203B41FA5}">
                      <a16:colId xmlns:a16="http://schemas.microsoft.com/office/drawing/2014/main" val="783872941"/>
                    </a:ext>
                  </a:extLst>
                </a:gridCol>
                <a:gridCol w="2594475">
                  <a:extLst>
                    <a:ext uri="{9D8B030D-6E8A-4147-A177-3AD203B41FA5}">
                      <a16:colId xmlns:a16="http://schemas.microsoft.com/office/drawing/2014/main" val="3738195985"/>
                    </a:ext>
                  </a:extLst>
                </a:gridCol>
              </a:tblGrid>
              <a:tr h="371021">
                <a:tc>
                  <a:txBody>
                    <a:bodyPr/>
                    <a:lstStyle/>
                    <a:p>
                      <a:pPr algn="l"/>
                      <a:r>
                        <a:rPr lang="es-419" sz="1800" noProof="0" dirty="0"/>
                        <a:t>Enfermedad preexistente</a:t>
                      </a:r>
                    </a:p>
                  </a:txBody>
                  <a:tcPr marL="91445" marR="91445" marT="45742" marB="45742"/>
                </a:tc>
                <a:tc>
                  <a:txBody>
                    <a:bodyPr/>
                    <a:lstStyle/>
                    <a:p>
                      <a:pPr algn="ctr"/>
                      <a:r>
                        <a:rPr lang="es-419" sz="1800" noProof="0" dirty="0"/>
                        <a:t>Tasa de letalidad</a:t>
                      </a:r>
                    </a:p>
                  </a:txBody>
                  <a:tcPr marL="91445" marR="91445" marT="45742" marB="45742"/>
                </a:tc>
                <a:extLst>
                  <a:ext uri="{0D108BD9-81ED-4DB2-BD59-A6C34878D82A}">
                    <a16:rowId xmlns:a16="http://schemas.microsoft.com/office/drawing/2014/main" val="1828177428"/>
                  </a:ext>
                </a:extLst>
              </a:tr>
              <a:tr h="371021">
                <a:tc>
                  <a:txBody>
                    <a:bodyPr/>
                    <a:lstStyle/>
                    <a:p>
                      <a:pPr algn="l"/>
                      <a:r>
                        <a:rPr lang="es-419" sz="1800" noProof="0"/>
                        <a:t>Enfermedad cardiovascular</a:t>
                      </a:r>
                    </a:p>
                  </a:txBody>
                  <a:tcPr marL="91445" marR="91445" marT="45742" marB="45742"/>
                </a:tc>
                <a:tc>
                  <a:txBody>
                    <a:bodyPr/>
                    <a:lstStyle/>
                    <a:p>
                      <a:pPr algn="ctr"/>
                      <a:r>
                        <a:rPr lang="en-US" sz="1800" dirty="0"/>
                        <a:t>10.5</a:t>
                      </a:r>
                    </a:p>
                  </a:txBody>
                  <a:tcPr marL="91445" marR="91445" marT="45742" marB="45742"/>
                </a:tc>
                <a:extLst>
                  <a:ext uri="{0D108BD9-81ED-4DB2-BD59-A6C34878D82A}">
                    <a16:rowId xmlns:a16="http://schemas.microsoft.com/office/drawing/2014/main" val="1735826138"/>
                  </a:ext>
                </a:extLst>
              </a:tr>
              <a:tr h="371021">
                <a:tc>
                  <a:txBody>
                    <a:bodyPr/>
                    <a:lstStyle/>
                    <a:p>
                      <a:pPr algn="l"/>
                      <a:r>
                        <a:rPr lang="es-419" sz="1800" noProof="0"/>
                        <a:t>Diabetes</a:t>
                      </a:r>
                    </a:p>
                  </a:txBody>
                  <a:tcPr marL="91445" marR="91445" marT="45742" marB="45742"/>
                </a:tc>
                <a:tc>
                  <a:txBody>
                    <a:bodyPr/>
                    <a:lstStyle/>
                    <a:p>
                      <a:pPr algn="ctr"/>
                      <a:r>
                        <a:rPr lang="en-US" sz="1800" dirty="0"/>
                        <a:t>7.3</a:t>
                      </a:r>
                    </a:p>
                  </a:txBody>
                  <a:tcPr marL="91445" marR="91445" marT="45742" marB="45742"/>
                </a:tc>
                <a:extLst>
                  <a:ext uri="{0D108BD9-81ED-4DB2-BD59-A6C34878D82A}">
                    <a16:rowId xmlns:a16="http://schemas.microsoft.com/office/drawing/2014/main" val="4276707612"/>
                  </a:ext>
                </a:extLst>
              </a:tr>
              <a:tr h="371021">
                <a:tc>
                  <a:txBody>
                    <a:bodyPr/>
                    <a:lstStyle/>
                    <a:p>
                      <a:pPr algn="l"/>
                      <a:r>
                        <a:rPr lang="es-419" sz="1800" noProof="0"/>
                        <a:t>Enfermedad respiratoria crónica</a:t>
                      </a:r>
                    </a:p>
                  </a:txBody>
                  <a:tcPr marL="91445" marR="91445" marT="45742" marB="45742"/>
                </a:tc>
                <a:tc>
                  <a:txBody>
                    <a:bodyPr/>
                    <a:lstStyle/>
                    <a:p>
                      <a:pPr algn="ctr"/>
                      <a:r>
                        <a:rPr lang="en-US" sz="1800" dirty="0"/>
                        <a:t>6.3</a:t>
                      </a:r>
                    </a:p>
                  </a:txBody>
                  <a:tcPr marL="91445" marR="91445" marT="45742" marB="45742"/>
                </a:tc>
                <a:extLst>
                  <a:ext uri="{0D108BD9-81ED-4DB2-BD59-A6C34878D82A}">
                    <a16:rowId xmlns:a16="http://schemas.microsoft.com/office/drawing/2014/main" val="2341034646"/>
                  </a:ext>
                </a:extLst>
              </a:tr>
              <a:tr h="371021">
                <a:tc>
                  <a:txBody>
                    <a:bodyPr/>
                    <a:lstStyle/>
                    <a:p>
                      <a:pPr algn="l"/>
                      <a:r>
                        <a:rPr lang="es-419" sz="1800" noProof="0"/>
                        <a:t>Alta presión</a:t>
                      </a:r>
                    </a:p>
                  </a:txBody>
                  <a:tcPr marL="91445" marR="91445" marT="45742" marB="45742"/>
                </a:tc>
                <a:tc>
                  <a:txBody>
                    <a:bodyPr/>
                    <a:lstStyle/>
                    <a:p>
                      <a:pPr algn="ctr"/>
                      <a:r>
                        <a:rPr lang="en-US" sz="1800" dirty="0"/>
                        <a:t>6.0</a:t>
                      </a:r>
                    </a:p>
                  </a:txBody>
                  <a:tcPr marL="91445" marR="91445" marT="45742" marB="45742"/>
                </a:tc>
                <a:extLst>
                  <a:ext uri="{0D108BD9-81ED-4DB2-BD59-A6C34878D82A}">
                    <a16:rowId xmlns:a16="http://schemas.microsoft.com/office/drawing/2014/main" val="1890754623"/>
                  </a:ext>
                </a:extLst>
              </a:tr>
              <a:tr h="371021">
                <a:tc>
                  <a:txBody>
                    <a:bodyPr/>
                    <a:lstStyle/>
                    <a:p>
                      <a:pPr algn="l"/>
                      <a:r>
                        <a:rPr lang="es-419" sz="1800" noProof="0"/>
                        <a:t>Cáncer</a:t>
                      </a:r>
                    </a:p>
                  </a:txBody>
                  <a:tcPr marL="91445" marR="91445" marT="45742" marB="45742"/>
                </a:tc>
                <a:tc>
                  <a:txBody>
                    <a:bodyPr/>
                    <a:lstStyle/>
                    <a:p>
                      <a:pPr algn="ctr"/>
                      <a:r>
                        <a:rPr lang="en-US" sz="1800" dirty="0"/>
                        <a:t>5.6</a:t>
                      </a:r>
                    </a:p>
                  </a:txBody>
                  <a:tcPr marL="91445" marR="91445" marT="45742" marB="45742"/>
                </a:tc>
                <a:extLst>
                  <a:ext uri="{0D108BD9-81ED-4DB2-BD59-A6C34878D82A}">
                    <a16:rowId xmlns:a16="http://schemas.microsoft.com/office/drawing/2014/main" val="4286146321"/>
                  </a:ext>
                </a:extLst>
              </a:tr>
              <a:tr h="371021">
                <a:tc>
                  <a:txBody>
                    <a:bodyPr/>
                    <a:lstStyle/>
                    <a:p>
                      <a:pPr algn="l"/>
                      <a:r>
                        <a:rPr lang="es-419" sz="1800" noProof="0" dirty="0"/>
                        <a:t>Ninguna enfermedad preexistente</a:t>
                      </a:r>
                    </a:p>
                  </a:txBody>
                  <a:tcPr marL="91445" marR="91445" marT="45742" marB="45742"/>
                </a:tc>
                <a:tc>
                  <a:txBody>
                    <a:bodyPr/>
                    <a:lstStyle/>
                    <a:p>
                      <a:pPr algn="ctr"/>
                      <a:r>
                        <a:rPr lang="en-US" sz="1800" dirty="0"/>
                        <a:t>0.9</a:t>
                      </a:r>
                    </a:p>
                  </a:txBody>
                  <a:tcPr marL="91445" marR="91445" marT="45742" marB="45742"/>
                </a:tc>
                <a:extLst>
                  <a:ext uri="{0D108BD9-81ED-4DB2-BD59-A6C34878D82A}">
                    <a16:rowId xmlns:a16="http://schemas.microsoft.com/office/drawing/2014/main" val="1089063734"/>
                  </a:ext>
                </a:extLst>
              </a:tr>
            </a:tbl>
          </a:graphicData>
        </a:graphic>
      </p:graphicFrame>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08598D4-6C7F-486B-9BB7-5B2CE8ECDD0F}"/>
              </a:ext>
            </a:extLst>
          </p:cNvPr>
          <p:cNvSpPr>
            <a:spLocks noGrp="1"/>
          </p:cNvSpPr>
          <p:nvPr>
            <p:ph type="title"/>
          </p:nvPr>
        </p:nvSpPr>
        <p:spPr>
          <a:xfrm>
            <a:off x="304800" y="486297"/>
            <a:ext cx="7677150" cy="535531"/>
          </a:xfrm>
        </p:spPr>
        <p:txBody>
          <a:bodyPr/>
          <a:lstStyle/>
          <a:p>
            <a:r>
              <a:rPr lang="es-419" altLang="en-US" dirty="0">
                <a:cs typeface="Helvetica Light" charset="0"/>
              </a:rPr>
              <a:t>Datos a tener en cuenta sobre el coronavirus</a:t>
            </a:r>
            <a:endParaRPr lang="en-US" altLang="en-US" dirty="0">
              <a:cs typeface="Helvetica Light" charset="0"/>
            </a:endParaRPr>
          </a:p>
        </p:txBody>
      </p:sp>
      <p:sp>
        <p:nvSpPr>
          <p:cNvPr id="35843" name="Content Placeholder 2">
            <a:extLst>
              <a:ext uri="{FF2B5EF4-FFF2-40B4-BE49-F238E27FC236}">
                <a16:creationId xmlns:a16="http://schemas.microsoft.com/office/drawing/2014/main" id="{E4083D05-4902-40F1-BBDF-54A7804E32D4}"/>
              </a:ext>
            </a:extLst>
          </p:cNvPr>
          <p:cNvSpPr>
            <a:spLocks noGrp="1"/>
          </p:cNvSpPr>
          <p:nvPr>
            <p:ph sz="quarter" idx="12"/>
          </p:nvPr>
        </p:nvSpPr>
        <p:spPr>
          <a:xfrm>
            <a:off x="304800" y="1021828"/>
            <a:ext cx="8537575" cy="857772"/>
          </a:xfrm>
        </p:spPr>
        <p:txBody>
          <a:bodyPr/>
          <a:lstStyle/>
          <a:p>
            <a:r>
              <a:rPr lang="es-419" altLang="en-US" dirty="0">
                <a:cs typeface="Helvetica Light" charset="0"/>
              </a:rPr>
              <a:t>Las estadísticas del condado de Santa Clara confirman que las personas de edad avanzada y aquellos con enfermedades preexistentes representan la mayoría de personas que murieron.</a:t>
            </a:r>
          </a:p>
        </p:txBody>
      </p:sp>
      <p:sp>
        <p:nvSpPr>
          <p:cNvPr id="35844" name="TextBox 7">
            <a:extLst>
              <a:ext uri="{FF2B5EF4-FFF2-40B4-BE49-F238E27FC236}">
                <a16:creationId xmlns:a16="http://schemas.microsoft.com/office/drawing/2014/main" id="{B90B63C4-2445-4EE9-B531-A4F3EE77E9D5}"/>
              </a:ext>
            </a:extLst>
          </p:cNvPr>
          <p:cNvSpPr txBox="1">
            <a:spLocks noChangeArrowheads="1"/>
          </p:cNvSpPr>
          <p:nvPr/>
        </p:nvSpPr>
        <p:spPr bwMode="auto">
          <a:xfrm>
            <a:off x="304800" y="4746625"/>
            <a:ext cx="6600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90000"/>
              </a:lnSpc>
            </a:pPr>
            <a:r>
              <a:rPr lang="en-US" altLang="en-US" sz="900">
                <a:solidFill>
                  <a:srgbClr val="696253"/>
                </a:solidFill>
              </a:rPr>
              <a:t>Santa Clara County Public Health: </a:t>
            </a:r>
            <a:r>
              <a:rPr lang="en-US" altLang="en-US" sz="900">
                <a:hlinkClick r:id="rId3"/>
              </a:rPr>
              <a:t>https://www.sccgov.org/sites/phd/DiseaseInformation/novel-coronavirus/Pages/dashboard.aspx</a:t>
            </a:r>
            <a:r>
              <a:rPr lang="en-US" altLang="en-US" sz="900">
                <a:solidFill>
                  <a:srgbClr val="696253"/>
                </a:solidFill>
              </a:rPr>
              <a:t> </a:t>
            </a:r>
          </a:p>
        </p:txBody>
      </p:sp>
      <p:graphicFrame>
        <p:nvGraphicFramePr>
          <p:cNvPr id="2" name="Chart 5">
            <a:extLst>
              <a:ext uri="{FF2B5EF4-FFF2-40B4-BE49-F238E27FC236}">
                <a16:creationId xmlns:a16="http://schemas.microsoft.com/office/drawing/2014/main" id="{75552BB1-42EB-4A9E-B2C6-AD5AE459239A}"/>
              </a:ext>
            </a:extLst>
          </p:cNvPr>
          <p:cNvGraphicFramePr>
            <a:graphicFrameLocks/>
          </p:cNvGraphicFramePr>
          <p:nvPr>
            <p:extLst>
              <p:ext uri="{D42A27DB-BD31-4B8C-83A1-F6EECF244321}">
                <p14:modId xmlns:p14="http://schemas.microsoft.com/office/powerpoint/2010/main" val="4192308574"/>
              </p:ext>
            </p:extLst>
          </p:nvPr>
        </p:nvGraphicFramePr>
        <p:xfrm>
          <a:off x="304800" y="1879600"/>
          <a:ext cx="4267200" cy="27241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10">
            <a:extLst>
              <a:ext uri="{FF2B5EF4-FFF2-40B4-BE49-F238E27FC236}">
                <a16:creationId xmlns:a16="http://schemas.microsoft.com/office/drawing/2014/main" id="{CE05ED6A-CC4C-44E2-B30C-2F3B3188A2CB}"/>
              </a:ext>
            </a:extLst>
          </p:cNvPr>
          <p:cNvGraphicFramePr>
            <a:graphicFrameLocks/>
          </p:cNvGraphicFramePr>
          <p:nvPr>
            <p:extLst>
              <p:ext uri="{D42A27DB-BD31-4B8C-83A1-F6EECF244321}">
                <p14:modId xmlns:p14="http://schemas.microsoft.com/office/powerpoint/2010/main" val="4016440513"/>
              </p:ext>
            </p:extLst>
          </p:nvPr>
        </p:nvGraphicFramePr>
        <p:xfrm>
          <a:off x="4572000" y="1879600"/>
          <a:ext cx="4267200" cy="27241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52B9EFE1-F8E6-47DF-97EB-792B5EF27BD2}"/>
              </a:ext>
            </a:extLst>
          </p:cNvPr>
          <p:cNvSpPr>
            <a:spLocks noGrp="1"/>
          </p:cNvSpPr>
          <p:nvPr>
            <p:ph type="title"/>
          </p:nvPr>
        </p:nvSpPr>
        <p:spPr>
          <a:xfrm>
            <a:off x="304800" y="44450"/>
            <a:ext cx="6400800" cy="978729"/>
          </a:xfrm>
        </p:spPr>
        <p:txBody>
          <a:bodyPr/>
          <a:lstStyle/>
          <a:p>
            <a:r>
              <a:rPr lang="es-419" altLang="en-US" dirty="0">
                <a:cs typeface="Helvetica Light" charset="0"/>
              </a:rPr>
              <a:t>Breve introducción sobre Zoom para seminarios web.</a:t>
            </a:r>
          </a:p>
        </p:txBody>
      </p:sp>
      <p:sp>
        <p:nvSpPr>
          <p:cNvPr id="6" name="Content Placeholder 5">
            <a:extLst>
              <a:ext uri="{FF2B5EF4-FFF2-40B4-BE49-F238E27FC236}">
                <a16:creationId xmlns:a16="http://schemas.microsoft.com/office/drawing/2014/main" id="{5FAF89B7-33C1-4500-A6B8-5786233276C3}"/>
              </a:ext>
            </a:extLst>
          </p:cNvPr>
          <p:cNvSpPr>
            <a:spLocks noGrp="1"/>
          </p:cNvSpPr>
          <p:nvPr>
            <p:ph sz="quarter" idx="12"/>
          </p:nvPr>
        </p:nvSpPr>
        <p:spPr>
          <a:xfrm>
            <a:off x="304800" y="1104900"/>
            <a:ext cx="8537575" cy="3387725"/>
          </a:xfrm>
        </p:spPr>
        <p:txBody>
          <a:bodyPr/>
          <a:lstStyle/>
          <a:p>
            <a:pPr>
              <a:defRPr/>
            </a:pPr>
            <a:r>
              <a:rPr lang="es-419" dirty="0">
                <a:solidFill>
                  <a:schemeClr val="tx1"/>
                </a:solidFill>
              </a:rPr>
              <a:t>Para hacer una pregunta:</a:t>
            </a:r>
          </a:p>
          <a:p>
            <a:pPr marL="514350" lvl="1" indent="-285750">
              <a:buFont typeface="Arial" panose="020B0604020202020204" pitchFamily="34" charset="0"/>
              <a:buChar char="•"/>
              <a:defRPr/>
            </a:pPr>
            <a:r>
              <a:rPr lang="es-419" dirty="0">
                <a:solidFill>
                  <a:schemeClr val="tx1"/>
                </a:solidFill>
              </a:rPr>
              <a:t>Presione el botón “Q&amp;A”</a:t>
            </a:r>
          </a:p>
          <a:p>
            <a:pPr marL="514350" lvl="1" indent="-285750">
              <a:buFont typeface="Arial" panose="020B0604020202020204" pitchFamily="34" charset="0"/>
              <a:buChar char="•"/>
              <a:defRPr/>
            </a:pPr>
            <a:r>
              <a:rPr lang="es-419" dirty="0">
                <a:solidFill>
                  <a:schemeClr val="tx1"/>
                </a:solidFill>
              </a:rPr>
              <a:t>Escriba la pregunta y haga clic en “Send”</a:t>
            </a:r>
          </a:p>
          <a:p>
            <a:pPr marL="228600" lvl="1" indent="0">
              <a:buFont typeface="Arial" panose="020B0604020202020204" pitchFamily="34" charset="0"/>
              <a:buNone/>
              <a:defRPr/>
            </a:pPr>
            <a:endParaRPr lang="en-US" dirty="0"/>
          </a:p>
        </p:txBody>
      </p:sp>
      <p:pic>
        <p:nvPicPr>
          <p:cNvPr id="9220" name="Picture 2" descr="https://assets.zoom.us/images/en-us/desktop/generic/webinar-attendee-controls.png">
            <a:extLst>
              <a:ext uri="{FF2B5EF4-FFF2-40B4-BE49-F238E27FC236}">
                <a16:creationId xmlns:a16="http://schemas.microsoft.com/office/drawing/2014/main" id="{24C4ABE7-E79D-4AD7-A3FB-2CA99E153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165600"/>
            <a:ext cx="56753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Down 6">
            <a:extLst>
              <a:ext uri="{FF2B5EF4-FFF2-40B4-BE49-F238E27FC236}">
                <a16:creationId xmlns:a16="http://schemas.microsoft.com/office/drawing/2014/main" id="{2ADB345E-18E0-470D-BEA8-32BC32E61667}"/>
              </a:ext>
            </a:extLst>
          </p:cNvPr>
          <p:cNvSpPr/>
          <p:nvPr/>
        </p:nvSpPr>
        <p:spPr>
          <a:xfrm>
            <a:off x="3505200" y="2884488"/>
            <a:ext cx="333375" cy="1266825"/>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effectLst>
                <a:outerShdw blurRad="50800" dist="38100" dir="2700000" algn="tl" rotWithShape="0">
                  <a:prstClr val="black">
                    <a:alpha val="40000"/>
                  </a:prstClr>
                </a:outerShdw>
              </a:effectLst>
            </a:endParaRPr>
          </a:p>
        </p:txBody>
      </p:sp>
      <p:pic>
        <p:nvPicPr>
          <p:cNvPr id="9222" name="Picture 8" descr="https://assets.zoom.us/images/en-us/desktop/mac/question-answered.png">
            <a:extLst>
              <a:ext uri="{FF2B5EF4-FFF2-40B4-BE49-F238E27FC236}">
                <a16:creationId xmlns:a16="http://schemas.microsoft.com/office/drawing/2014/main" id="{F95A6E37-DC16-418B-BC80-7CEA6C4AA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0" t="1297" r="1868" b="1666"/>
          <a:stretch>
            <a:fillRect/>
          </a:stretch>
        </p:blipFill>
        <p:spPr bwMode="auto">
          <a:xfrm>
            <a:off x="6402388" y="914400"/>
            <a:ext cx="22352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rrow: Down 11">
            <a:extLst>
              <a:ext uri="{FF2B5EF4-FFF2-40B4-BE49-F238E27FC236}">
                <a16:creationId xmlns:a16="http://schemas.microsoft.com/office/drawing/2014/main" id="{E1AD40E4-5CBC-47F2-9610-0ABD4BB317AC}"/>
              </a:ext>
            </a:extLst>
          </p:cNvPr>
          <p:cNvSpPr/>
          <p:nvPr/>
        </p:nvSpPr>
        <p:spPr>
          <a:xfrm rot="10800000">
            <a:off x="8240713" y="3422650"/>
            <a:ext cx="333375" cy="615950"/>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effectLst>
                <a:outerShdw blurRad="50800" dist="38100" dir="2700000" algn="tl" rotWithShape="0">
                  <a:prstClr val="black">
                    <a:alpha val="40000"/>
                  </a:prstClr>
                </a:outerShdw>
              </a:effectLst>
            </a:endParaRPr>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892B17C4-2A07-4C5D-9BB9-6F5C3C0DB893}"/>
              </a:ext>
            </a:extLst>
          </p:cNvPr>
          <p:cNvSpPr>
            <a:spLocks noGrp="1"/>
          </p:cNvSpPr>
          <p:nvPr>
            <p:ph type="title"/>
          </p:nvPr>
        </p:nvSpPr>
        <p:spPr>
          <a:xfrm>
            <a:off x="304800" y="296319"/>
            <a:ext cx="8458200" cy="535531"/>
          </a:xfrm>
        </p:spPr>
        <p:txBody>
          <a:bodyPr/>
          <a:lstStyle/>
          <a:p>
            <a:r>
              <a:rPr lang="es-419" altLang="en-US" dirty="0">
                <a:cs typeface="Helvetica Light" charset="0"/>
              </a:rPr>
              <a:t>Datos a tener en cuenta sobre el coronavirus</a:t>
            </a:r>
            <a:endParaRPr lang="en-US" altLang="en-US" dirty="0">
              <a:cs typeface="Helvetica Light" charset="0"/>
            </a:endParaRPr>
          </a:p>
        </p:txBody>
      </p:sp>
      <p:sp>
        <p:nvSpPr>
          <p:cNvPr id="3" name="Content Placeholder 2">
            <a:extLst>
              <a:ext uri="{FF2B5EF4-FFF2-40B4-BE49-F238E27FC236}">
                <a16:creationId xmlns:a16="http://schemas.microsoft.com/office/drawing/2014/main" id="{5C153E6F-25FC-4ECE-B08B-B25B52559DA8}"/>
              </a:ext>
            </a:extLst>
          </p:cNvPr>
          <p:cNvSpPr>
            <a:spLocks noGrp="1"/>
          </p:cNvSpPr>
          <p:nvPr>
            <p:ph sz="quarter" idx="12"/>
          </p:nvPr>
        </p:nvSpPr>
        <p:spPr>
          <a:xfrm>
            <a:off x="304800" y="1104900"/>
            <a:ext cx="4133850" cy="3324225"/>
          </a:xfrm>
        </p:spPr>
        <p:txBody>
          <a:bodyPr/>
          <a:lstStyle/>
          <a:p>
            <a:pPr>
              <a:defRPr/>
            </a:pPr>
            <a:r>
              <a:rPr lang="es-419" dirty="0"/>
              <a:t>Pacientes cuyo estado de salud requiere de terapia intensiva. Seguimiento después de 14 días: </a:t>
            </a:r>
          </a:p>
          <a:p>
            <a:pPr lvl="1">
              <a:defRPr/>
            </a:pPr>
            <a:r>
              <a:rPr lang="es-419" dirty="0"/>
              <a:t>Tasa de letalidad general: 50 %</a:t>
            </a:r>
          </a:p>
          <a:p>
            <a:pPr lvl="2">
              <a:defRPr/>
            </a:pPr>
            <a:r>
              <a:rPr lang="es-419" dirty="0"/>
              <a:t>Mayor de 70 años: 68 %</a:t>
            </a:r>
          </a:p>
          <a:p>
            <a:pPr lvl="2">
              <a:defRPr/>
            </a:pPr>
            <a:r>
              <a:rPr lang="es-419" dirty="0"/>
              <a:t>Entre 50 y 69 años: 46 %</a:t>
            </a:r>
          </a:p>
          <a:p>
            <a:pPr lvl="2">
              <a:defRPr/>
            </a:pPr>
            <a:r>
              <a:rPr lang="es-419" dirty="0"/>
              <a:t>Entre 16 y 49 años: 24 %</a:t>
            </a:r>
          </a:p>
          <a:p>
            <a:pPr lvl="2">
              <a:defRPr/>
            </a:pPr>
            <a:endParaRPr lang="es-419" dirty="0"/>
          </a:p>
          <a:p>
            <a:pPr lvl="1">
              <a:defRPr/>
            </a:pPr>
            <a:r>
              <a:rPr lang="es-419" dirty="0"/>
              <a:t>No se proporcionaron estadísticas con respecto a las enfermedades concurrentes.</a:t>
            </a:r>
          </a:p>
        </p:txBody>
      </p:sp>
      <p:graphicFrame>
        <p:nvGraphicFramePr>
          <p:cNvPr id="6" name="Chart 5">
            <a:extLst>
              <a:ext uri="{FF2B5EF4-FFF2-40B4-BE49-F238E27FC236}">
                <a16:creationId xmlns:a16="http://schemas.microsoft.com/office/drawing/2014/main" id="{68070A26-23C2-4387-8C87-57D07C94D847}"/>
              </a:ext>
            </a:extLst>
          </p:cNvPr>
          <p:cNvGraphicFramePr>
            <a:graphicFrameLocks/>
          </p:cNvGraphicFramePr>
          <p:nvPr>
            <p:extLst>
              <p:ext uri="{D42A27DB-BD31-4B8C-83A1-F6EECF244321}">
                <p14:modId xmlns:p14="http://schemas.microsoft.com/office/powerpoint/2010/main" val="3872622850"/>
              </p:ext>
            </p:extLst>
          </p:nvPr>
        </p:nvGraphicFramePr>
        <p:xfrm>
          <a:off x="3895725" y="647700"/>
          <a:ext cx="5400675" cy="4413250"/>
        </p:xfrm>
        <a:graphic>
          <a:graphicData uri="http://schemas.openxmlformats.org/drawingml/2006/chart">
            <c:chart xmlns:c="http://schemas.openxmlformats.org/drawingml/2006/chart" xmlns:r="http://schemas.openxmlformats.org/officeDocument/2006/relationships" r:id="rId3"/>
          </a:graphicData>
        </a:graphic>
      </p:graphicFrame>
      <p:sp>
        <p:nvSpPr>
          <p:cNvPr id="37893" name="TextBox 7">
            <a:extLst>
              <a:ext uri="{FF2B5EF4-FFF2-40B4-BE49-F238E27FC236}">
                <a16:creationId xmlns:a16="http://schemas.microsoft.com/office/drawing/2014/main" id="{E80412A6-4B65-4AD9-93B4-4D1F16D50B1B}"/>
              </a:ext>
            </a:extLst>
          </p:cNvPr>
          <p:cNvSpPr txBox="1">
            <a:spLocks noChangeArrowheads="1"/>
          </p:cNvSpPr>
          <p:nvPr/>
        </p:nvSpPr>
        <p:spPr bwMode="auto">
          <a:xfrm>
            <a:off x="304800" y="4746625"/>
            <a:ext cx="66008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90000"/>
              </a:lnSpc>
            </a:pPr>
            <a:r>
              <a:rPr lang="en-US" altLang="en-US" sz="900">
                <a:solidFill>
                  <a:schemeClr val="tx2"/>
                </a:solidFill>
              </a:rPr>
              <a:t>Bhatraju (2020) </a:t>
            </a:r>
            <a:r>
              <a:rPr lang="en-US" altLang="en-US" sz="900" i="1">
                <a:solidFill>
                  <a:schemeClr val="tx2"/>
                </a:solidFill>
              </a:rPr>
              <a:t>NEJM</a:t>
            </a:r>
          </a:p>
          <a:p>
            <a:pPr>
              <a:lnSpc>
                <a:spcPct val="90000"/>
              </a:lnSpc>
            </a:pPr>
            <a:r>
              <a:rPr lang="en-US" altLang="en-US" sz="900">
                <a:solidFill>
                  <a:schemeClr val="tx2"/>
                </a:solidFill>
              </a:rPr>
              <a:t>ICNARC report on COVID-19 in critical care 04 April 2020 </a:t>
            </a:r>
          </a:p>
          <a:p>
            <a:pPr>
              <a:lnSpc>
                <a:spcPct val="90000"/>
              </a:lnSpc>
            </a:pPr>
            <a:endParaRPr lang="en-US" altLang="en-US" sz="900">
              <a:solidFill>
                <a:schemeClr val="tx2"/>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93271A62-EBB4-4C37-8DC6-A4BA565E5C9A}"/>
              </a:ext>
            </a:extLst>
          </p:cNvPr>
          <p:cNvSpPr>
            <a:spLocks noGrp="1"/>
          </p:cNvSpPr>
          <p:nvPr>
            <p:ph type="title"/>
          </p:nvPr>
        </p:nvSpPr>
        <p:spPr>
          <a:xfrm>
            <a:off x="304800" y="530362"/>
            <a:ext cx="7886700" cy="535531"/>
          </a:xfrm>
        </p:spPr>
        <p:txBody>
          <a:bodyPr/>
          <a:lstStyle/>
          <a:p>
            <a:r>
              <a:rPr lang="es-419" altLang="en-US" dirty="0">
                <a:cs typeface="Helvetica Light" charset="0"/>
              </a:rPr>
              <a:t>Datos a tener en cuenta sobre el coronavirus</a:t>
            </a:r>
            <a:endParaRPr lang="en-US" altLang="en-US" dirty="0">
              <a:cs typeface="Helvetica Light" charset="0"/>
            </a:endParaRPr>
          </a:p>
        </p:txBody>
      </p:sp>
      <p:sp>
        <p:nvSpPr>
          <p:cNvPr id="39939" name="Content Placeholder 2">
            <a:extLst>
              <a:ext uri="{FF2B5EF4-FFF2-40B4-BE49-F238E27FC236}">
                <a16:creationId xmlns:a16="http://schemas.microsoft.com/office/drawing/2014/main" id="{9CB821A8-7670-485E-9247-6C956754FB7F}"/>
              </a:ext>
            </a:extLst>
          </p:cNvPr>
          <p:cNvSpPr>
            <a:spLocks noGrp="1"/>
          </p:cNvSpPr>
          <p:nvPr>
            <p:ph sz="quarter" idx="12"/>
          </p:nvPr>
        </p:nvSpPr>
        <p:spPr>
          <a:xfrm>
            <a:off x="304800" y="1104900"/>
            <a:ext cx="7524750" cy="3387725"/>
          </a:xfrm>
        </p:spPr>
        <p:txBody>
          <a:bodyPr/>
          <a:lstStyle/>
          <a:p>
            <a:r>
              <a:rPr lang="es-419" altLang="en-US" sz="2400" dirty="0">
                <a:cs typeface="Helvetica Light" charset="0"/>
              </a:rPr>
              <a:t>Muchos hospitales han implementado restricciones </a:t>
            </a:r>
            <a:r>
              <a:rPr lang="es-419" altLang="en-US" sz="2400" b="1" u="sng" dirty="0">
                <a:cs typeface="Helvetica Light" charset="0"/>
              </a:rPr>
              <a:t>estrictas</a:t>
            </a:r>
            <a:r>
              <a:rPr lang="es-419" altLang="en-US" sz="2400" dirty="0">
                <a:cs typeface="Helvetica Light" charset="0"/>
              </a:rPr>
              <a:t> a los visitantes.</a:t>
            </a:r>
          </a:p>
          <a:p>
            <a:pPr lvl="1"/>
            <a:r>
              <a:rPr lang="es-419" altLang="en-US" sz="2000" dirty="0">
                <a:cs typeface="Helvetica Light" charset="0"/>
              </a:rPr>
              <a:t>En Stanford, </a:t>
            </a:r>
            <a:r>
              <a:rPr lang="es-419" altLang="en-US" sz="2000" b="1" u="sng" dirty="0">
                <a:cs typeface="Helvetica Light" charset="0"/>
              </a:rPr>
              <a:t>NO SE PERMITEN VISITANTES</a:t>
            </a:r>
          </a:p>
          <a:p>
            <a:pPr lvl="3">
              <a:buFont typeface="Wingdings" panose="05000000000000000000" pitchFamily="2" charset="2"/>
              <a:buChar char="§"/>
            </a:pPr>
            <a:r>
              <a:rPr lang="es-419" altLang="en-US" sz="1800" dirty="0"/>
              <a:t>Excepciones en los siguientes casos:</a:t>
            </a:r>
          </a:p>
          <a:p>
            <a:pPr lvl="4">
              <a:buFont typeface="Arial" panose="020B0604020202020204" pitchFamily="34" charset="0"/>
              <a:buChar char="•"/>
            </a:pPr>
            <a:r>
              <a:rPr lang="es-419" altLang="en-US" sz="1800" dirty="0"/>
              <a:t>Pacientes menores de 18 años</a:t>
            </a:r>
          </a:p>
          <a:p>
            <a:pPr lvl="4">
              <a:buFont typeface="Arial" panose="020B0604020202020204" pitchFamily="34" charset="0"/>
              <a:buChar char="•"/>
            </a:pPr>
            <a:r>
              <a:rPr lang="es-419" altLang="en-US" sz="1800" dirty="0"/>
              <a:t>Pacientes terminales</a:t>
            </a:r>
          </a:p>
          <a:p>
            <a:pPr lvl="4">
              <a:buFont typeface="Arial" panose="020B0604020202020204" pitchFamily="34" charset="0"/>
              <a:buChar char="•"/>
            </a:pPr>
            <a:r>
              <a:rPr lang="es-ES" altLang="en-US" sz="1800" dirty="0"/>
              <a:t>Pacientes con impedimentos físicos, intelectuales, cognitivos o de desarrollo.</a:t>
            </a:r>
          </a:p>
          <a:p>
            <a:pPr lvl="4">
              <a:buFont typeface="Arial" panose="020B0604020202020204" pitchFamily="34" charset="0"/>
              <a:buChar char="•"/>
            </a:pPr>
            <a:r>
              <a:rPr lang="es-ES" altLang="en-US" sz="1800" dirty="0"/>
              <a:t>Pacientes que necesiten a una persona a cargo de su cuidado cuando les den el alta.</a:t>
            </a:r>
            <a:endParaRPr lang="es-419" altLang="en-US" sz="1800" dirty="0"/>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5B7ECE7-7358-4115-A7F6-9F591FD2F1C3}"/>
              </a:ext>
            </a:extLst>
          </p:cNvPr>
          <p:cNvSpPr>
            <a:spLocks noGrp="1"/>
          </p:cNvSpPr>
          <p:nvPr>
            <p:ph type="title"/>
          </p:nvPr>
        </p:nvSpPr>
        <p:spPr>
          <a:xfrm>
            <a:off x="304800" y="296319"/>
            <a:ext cx="8489950" cy="535531"/>
          </a:xfrm>
        </p:spPr>
        <p:txBody>
          <a:bodyPr/>
          <a:lstStyle/>
          <a:p>
            <a:r>
              <a:rPr lang="es-419" altLang="en-US" dirty="0">
                <a:cs typeface="Helvetica Light" charset="0"/>
              </a:rPr>
              <a:t>¿Qué implica todo eso?</a:t>
            </a:r>
          </a:p>
        </p:txBody>
      </p:sp>
      <p:pic>
        <p:nvPicPr>
          <p:cNvPr id="41987" name="Content Placeholder 5" descr="Questions">
            <a:extLst>
              <a:ext uri="{FF2B5EF4-FFF2-40B4-BE49-F238E27FC236}">
                <a16:creationId xmlns:a16="http://schemas.microsoft.com/office/drawing/2014/main" id="{8D17EAE1-E741-4E0C-895C-6252663CBF4D}"/>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685800" y="1103313"/>
            <a:ext cx="3381375" cy="3381375"/>
          </a:xfrm>
        </p:spPr>
      </p:pic>
      <p:sp>
        <p:nvSpPr>
          <p:cNvPr id="41988" name="Content Placeholder 3">
            <a:extLst>
              <a:ext uri="{FF2B5EF4-FFF2-40B4-BE49-F238E27FC236}">
                <a16:creationId xmlns:a16="http://schemas.microsoft.com/office/drawing/2014/main" id="{F74B8E4E-49AE-425F-BDC5-6BC830761F41}"/>
              </a:ext>
            </a:extLst>
          </p:cNvPr>
          <p:cNvSpPr>
            <a:spLocks noGrp="1"/>
          </p:cNvSpPr>
          <p:nvPr>
            <p:ph sz="quarter" idx="13"/>
          </p:nvPr>
        </p:nvSpPr>
        <p:spPr>
          <a:xfrm>
            <a:off x="4641850" y="1103313"/>
            <a:ext cx="4152900" cy="3386137"/>
          </a:xfrm>
        </p:spPr>
        <p:txBody>
          <a:bodyPr/>
          <a:lstStyle/>
          <a:p>
            <a:r>
              <a:rPr lang="es-419" altLang="en-US" dirty="0">
                <a:cs typeface="Helvetica Light" charset="0"/>
              </a:rPr>
              <a:t>Cada uno de nosotros procesamos esta información de manera diferente.</a:t>
            </a:r>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8DD43A22-45D7-47E1-81AE-8F83A63DE0BC}"/>
              </a:ext>
            </a:extLst>
          </p:cNvPr>
          <p:cNvSpPr>
            <a:spLocks noGrp="1"/>
          </p:cNvSpPr>
          <p:nvPr>
            <p:ph type="title"/>
          </p:nvPr>
        </p:nvSpPr>
        <p:spPr>
          <a:xfrm>
            <a:off x="304800" y="544876"/>
            <a:ext cx="8686800" cy="535531"/>
          </a:xfrm>
        </p:spPr>
        <p:txBody>
          <a:bodyPr/>
          <a:lstStyle/>
          <a:p>
            <a:r>
              <a:rPr lang="es-419" altLang="en-US" dirty="0">
                <a:cs typeface="Helvetica Light" charset="0"/>
              </a:rPr>
              <a:t>Otras opciones en casos de enfermedades graves</a:t>
            </a:r>
          </a:p>
        </p:txBody>
      </p:sp>
      <p:sp>
        <p:nvSpPr>
          <p:cNvPr id="44035" name="Content Placeholder 2">
            <a:extLst>
              <a:ext uri="{FF2B5EF4-FFF2-40B4-BE49-F238E27FC236}">
                <a16:creationId xmlns:a16="http://schemas.microsoft.com/office/drawing/2014/main" id="{EB5AFA7B-7E47-4F57-B0DA-FF966E736CE0}"/>
              </a:ext>
            </a:extLst>
          </p:cNvPr>
          <p:cNvSpPr>
            <a:spLocks noGrp="1"/>
          </p:cNvSpPr>
          <p:nvPr>
            <p:ph sz="quarter" idx="12"/>
          </p:nvPr>
        </p:nvSpPr>
        <p:spPr>
          <a:xfrm>
            <a:off x="4933950" y="1104900"/>
            <a:ext cx="3908425" cy="3387725"/>
          </a:xfrm>
        </p:spPr>
        <p:txBody>
          <a:bodyPr/>
          <a:lstStyle/>
          <a:p>
            <a:r>
              <a:rPr lang="es-419" altLang="en-US" dirty="0">
                <a:cs typeface="Helvetica Light" charset="0"/>
              </a:rPr>
              <a:t>Decida lo que decida, estamos aquí para brindarle apoyo a usted y a su familia.</a:t>
            </a:r>
          </a:p>
          <a:p>
            <a:r>
              <a:rPr lang="es-419" altLang="en-US" dirty="0">
                <a:cs typeface="Helvetica Light" charset="0"/>
              </a:rPr>
              <a:t>Si en algún momento usted elige no recibir tratamientos y terapias que prolonguen la vida, aún hay maneras de darle cuidados y aliviar el sufrimiento de la enfermedad.</a:t>
            </a:r>
          </a:p>
        </p:txBody>
      </p:sp>
      <p:pic>
        <p:nvPicPr>
          <p:cNvPr id="44036" name="Picture 5">
            <a:extLst>
              <a:ext uri="{FF2B5EF4-FFF2-40B4-BE49-F238E27FC236}">
                <a16:creationId xmlns:a16="http://schemas.microsoft.com/office/drawing/2014/main" id="{0C3D88AB-E79C-45C8-A410-C24961E54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04900"/>
            <a:ext cx="4398963"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4A62E86-D2BD-4D30-A766-14AF4259006A}"/>
              </a:ext>
            </a:extLst>
          </p:cNvPr>
          <p:cNvSpPr txBox="1">
            <a:spLocks noChangeArrowheads="1"/>
          </p:cNvSpPr>
          <p:nvPr/>
        </p:nvSpPr>
        <p:spPr bwMode="auto">
          <a:xfrm>
            <a:off x="304800" y="288925"/>
            <a:ext cx="6400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spcBef>
                <a:spcPct val="0"/>
              </a:spcBef>
              <a:spcAft>
                <a:spcPct val="0"/>
              </a:spcAft>
              <a:buSzTx/>
              <a:buNone/>
            </a:pPr>
            <a:r>
              <a:rPr lang="es-419" altLang="en-US" sz="3200" dirty="0">
                <a:solidFill>
                  <a:schemeClr val="accent2"/>
                </a:solidFill>
                <a:latin typeface="Crimson" panose="02000503000000000000" pitchFamily="50" charset="0"/>
              </a:rPr>
              <a:t>Recorrido</a:t>
            </a:r>
          </a:p>
          <a:p>
            <a:pPr>
              <a:spcBef>
                <a:spcPct val="0"/>
              </a:spcBef>
              <a:spcAft>
                <a:spcPct val="0"/>
              </a:spcAft>
              <a:buSzTx/>
              <a:buFontTx/>
              <a:buNone/>
            </a:pPr>
            <a:endParaRPr lang="en-US" altLang="en-US" sz="3200" dirty="0">
              <a:solidFill>
                <a:schemeClr val="accent2"/>
              </a:solidFill>
              <a:latin typeface="Crimson" panose="02000503000000000000" pitchFamily="50" charset="0"/>
            </a:endParaRPr>
          </a:p>
        </p:txBody>
      </p:sp>
      <p:sp>
        <p:nvSpPr>
          <p:cNvPr id="9219" name="Content Placeholder 2">
            <a:extLst>
              <a:ext uri="{FF2B5EF4-FFF2-40B4-BE49-F238E27FC236}">
                <a16:creationId xmlns:a16="http://schemas.microsoft.com/office/drawing/2014/main" id="{6DFCA861-7D36-45DC-A1E5-FC4B1A9DC8FE}"/>
              </a:ext>
            </a:extLst>
          </p:cNvPr>
          <p:cNvSpPr txBox="1">
            <a:spLocks noChangeArrowheads="1"/>
          </p:cNvSpPr>
          <p:nvPr/>
        </p:nvSpPr>
        <p:spPr bwMode="auto">
          <a:xfrm>
            <a:off x="304800" y="1104900"/>
            <a:ext cx="496887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defRPr/>
            </a:pPr>
            <a:r>
              <a:rPr lang="es-ES" altLang="en-US" dirty="0">
                <a:latin typeface="+mn-lt"/>
              </a:rPr>
              <a:t>¿Qué son los cuidados paliativos?</a:t>
            </a:r>
          </a:p>
          <a:p>
            <a:pPr>
              <a:defRPr/>
            </a:pPr>
            <a:endParaRPr lang="es-ES" altLang="en-US" dirty="0">
              <a:latin typeface="+mn-lt"/>
            </a:endParaRPr>
          </a:p>
          <a:p>
            <a:pPr>
              <a:defRPr/>
            </a:pPr>
            <a:r>
              <a:rPr lang="es-ES" altLang="en-US" dirty="0">
                <a:latin typeface="+mn-lt"/>
              </a:rPr>
              <a:t>¿Qué es la voluntad anticipada?</a:t>
            </a:r>
          </a:p>
          <a:p>
            <a:pPr>
              <a:defRPr/>
            </a:pPr>
            <a:endParaRPr lang="es-ES" altLang="en-US" dirty="0">
              <a:latin typeface="+mn-lt"/>
            </a:endParaRPr>
          </a:p>
          <a:p>
            <a:pPr>
              <a:defRPr/>
            </a:pPr>
            <a:r>
              <a:rPr lang="es-ES" altLang="en-US" dirty="0">
                <a:latin typeface="+mn-lt"/>
              </a:rPr>
              <a:t>Datos a tener en cuenta sobre </a:t>
            </a:r>
            <a:br>
              <a:rPr lang="es-ES" altLang="en-US" dirty="0">
                <a:latin typeface="+mn-lt"/>
              </a:rPr>
            </a:br>
            <a:r>
              <a:rPr lang="es-ES" altLang="en-US" dirty="0">
                <a:latin typeface="+mn-lt"/>
              </a:rPr>
              <a:t>la COVID-19</a:t>
            </a:r>
          </a:p>
          <a:p>
            <a:pPr>
              <a:defRPr/>
            </a:pPr>
            <a:endParaRPr lang="es-ES" altLang="en-US" dirty="0">
              <a:latin typeface="+mn-lt"/>
            </a:endParaRPr>
          </a:p>
          <a:p>
            <a:pPr>
              <a:defRPr/>
            </a:pPr>
            <a:r>
              <a:rPr lang="es-ES" altLang="en-US" b="1" dirty="0">
                <a:latin typeface="+mn-lt"/>
              </a:rPr>
              <a:t>Cómo empezar</a:t>
            </a:r>
          </a:p>
          <a:p>
            <a:pPr>
              <a:defRPr/>
            </a:pPr>
            <a:endParaRPr lang="en-US" altLang="en-US" dirty="0">
              <a:latin typeface="+mn-lt"/>
            </a:endParaRPr>
          </a:p>
        </p:txBody>
      </p:sp>
      <p:pic>
        <p:nvPicPr>
          <p:cNvPr id="17412" name="Picture 6">
            <a:extLst>
              <a:ext uri="{FF2B5EF4-FFF2-40B4-BE49-F238E27FC236}">
                <a16:creationId xmlns:a16="http://schemas.microsoft.com/office/drawing/2014/main" id="{979331D3-222D-4541-83D1-780E9896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675" y="1104900"/>
            <a:ext cx="34893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209880"/>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994D429F-5BFA-4C11-B67F-6A922A65002F}"/>
              </a:ext>
            </a:extLst>
          </p:cNvPr>
          <p:cNvSpPr>
            <a:spLocks noGrp="1"/>
          </p:cNvSpPr>
          <p:nvPr>
            <p:ph type="title"/>
          </p:nvPr>
        </p:nvSpPr>
        <p:spPr/>
        <p:txBody>
          <a:bodyPr/>
          <a:lstStyle/>
          <a:p>
            <a:r>
              <a:rPr lang="es-419" altLang="en-US" dirty="0">
                <a:cs typeface="Helvetica Light" charset="0"/>
              </a:rPr>
              <a:t>1. Consulte a su médico</a:t>
            </a:r>
          </a:p>
        </p:txBody>
      </p:sp>
      <p:sp>
        <p:nvSpPr>
          <p:cNvPr id="48131" name="Content Placeholder 2">
            <a:extLst>
              <a:ext uri="{FF2B5EF4-FFF2-40B4-BE49-F238E27FC236}">
                <a16:creationId xmlns:a16="http://schemas.microsoft.com/office/drawing/2014/main" id="{D4590337-8202-443F-AC52-18CAD48BA022}"/>
              </a:ext>
            </a:extLst>
          </p:cNvPr>
          <p:cNvSpPr>
            <a:spLocks noGrp="1"/>
          </p:cNvSpPr>
          <p:nvPr>
            <p:ph sz="quarter" idx="12"/>
          </p:nvPr>
        </p:nvSpPr>
        <p:spPr>
          <a:xfrm>
            <a:off x="304800" y="1104900"/>
            <a:ext cx="4267200" cy="3387725"/>
          </a:xfrm>
        </p:spPr>
        <p:txBody>
          <a:bodyPr/>
          <a:lstStyle/>
          <a:p>
            <a:r>
              <a:rPr lang="es-419" altLang="en-US" dirty="0">
                <a:cs typeface="Helvetica Light" charset="0"/>
              </a:rPr>
              <a:t>Las personas toman decisiones diferentes dependiendo de su estado de salud.</a:t>
            </a:r>
          </a:p>
          <a:p>
            <a:endParaRPr lang="es-419" altLang="en-US" dirty="0">
              <a:cs typeface="Helvetica Light" charset="0"/>
            </a:endParaRPr>
          </a:p>
          <a:p>
            <a:r>
              <a:rPr lang="es-419" altLang="en-US" dirty="0">
                <a:cs typeface="Helvetica Light" charset="0"/>
              </a:rPr>
              <a:t>No tenga miedo en consultar a su/s médico/s</a:t>
            </a:r>
          </a:p>
        </p:txBody>
      </p:sp>
      <p:pic>
        <p:nvPicPr>
          <p:cNvPr id="48132" name="Picture 2">
            <a:extLst>
              <a:ext uri="{FF2B5EF4-FFF2-40B4-BE49-F238E27FC236}">
                <a16:creationId xmlns:a16="http://schemas.microsoft.com/office/drawing/2014/main" id="{D6924F43-0282-463E-B2A0-E5D7AA11C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1104900"/>
            <a:ext cx="407035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6225F02-8ED9-4D4A-B94D-E7F6D25F6C26}"/>
              </a:ext>
            </a:extLst>
          </p:cNvPr>
          <p:cNvSpPr>
            <a:spLocks noGrp="1"/>
          </p:cNvSpPr>
          <p:nvPr>
            <p:ph type="title"/>
          </p:nvPr>
        </p:nvSpPr>
        <p:spPr>
          <a:xfrm>
            <a:off x="304800" y="502694"/>
            <a:ext cx="7082118" cy="535531"/>
          </a:xfrm>
        </p:spPr>
        <p:txBody>
          <a:bodyPr/>
          <a:lstStyle/>
          <a:p>
            <a:r>
              <a:rPr lang="es-419" altLang="en-US" dirty="0">
                <a:cs typeface="Helvetica Light" charset="0"/>
              </a:rPr>
              <a:t>2. Piense en qué es lo más importante.</a:t>
            </a:r>
          </a:p>
        </p:txBody>
      </p:sp>
      <p:sp>
        <p:nvSpPr>
          <p:cNvPr id="50179" name="Content Placeholder 2">
            <a:extLst>
              <a:ext uri="{FF2B5EF4-FFF2-40B4-BE49-F238E27FC236}">
                <a16:creationId xmlns:a16="http://schemas.microsoft.com/office/drawing/2014/main" id="{F886930B-42CC-41FF-8AD9-EAAFB94D7BB7}"/>
              </a:ext>
            </a:extLst>
          </p:cNvPr>
          <p:cNvSpPr>
            <a:spLocks noGrp="1"/>
          </p:cNvSpPr>
          <p:nvPr>
            <p:ph sz="quarter" idx="12"/>
          </p:nvPr>
        </p:nvSpPr>
        <p:spPr>
          <a:xfrm>
            <a:off x="3983038" y="1104900"/>
            <a:ext cx="4860925" cy="3387725"/>
          </a:xfrm>
        </p:spPr>
        <p:txBody>
          <a:bodyPr/>
          <a:lstStyle/>
          <a:p>
            <a:r>
              <a:rPr lang="es-419" altLang="en-US" dirty="0">
                <a:cs typeface="Helvetica Light" charset="0"/>
              </a:rPr>
              <a:t>Piense en qué hace que la vida valga la pena</a:t>
            </a:r>
            <a:br>
              <a:rPr lang="es-419" altLang="en-US" dirty="0">
                <a:cs typeface="Helvetica Light" charset="0"/>
              </a:rPr>
            </a:br>
            <a:endParaRPr lang="es-419" altLang="en-US" dirty="0">
              <a:cs typeface="Helvetica Light" charset="0"/>
            </a:endParaRPr>
          </a:p>
          <a:p>
            <a:r>
              <a:rPr lang="es-419" altLang="en-US" dirty="0">
                <a:cs typeface="Helvetica Light" charset="0"/>
              </a:rPr>
              <a:t>Tome en cuenta sus preocupaciones y miedos</a:t>
            </a:r>
            <a:br>
              <a:rPr lang="es-419" altLang="en-US" dirty="0">
                <a:cs typeface="Helvetica Light" charset="0"/>
              </a:rPr>
            </a:br>
            <a:endParaRPr lang="es-419" altLang="en-US" dirty="0">
              <a:cs typeface="Helvetica Light" charset="0"/>
            </a:endParaRPr>
          </a:p>
          <a:p>
            <a:r>
              <a:rPr lang="es-419" altLang="en-US" dirty="0">
                <a:cs typeface="Helvetica Light" charset="0"/>
              </a:rPr>
              <a:t>Considere sopesar la situación.</a:t>
            </a:r>
          </a:p>
          <a:p>
            <a:pPr lvl="1"/>
            <a:r>
              <a:rPr lang="es-419" altLang="en-US" dirty="0">
                <a:cs typeface="Helvetica Light" charset="0"/>
              </a:rPr>
              <a:t>¿Qué es indispensable en su vida?</a:t>
            </a:r>
            <a:br>
              <a:rPr lang="es-419" altLang="en-US" dirty="0">
                <a:cs typeface="Helvetica Light" charset="0"/>
              </a:rPr>
            </a:br>
            <a:endParaRPr lang="es-419" altLang="en-US" dirty="0">
              <a:cs typeface="Helvetica Light" charset="0"/>
            </a:endParaRPr>
          </a:p>
          <a:p>
            <a:r>
              <a:rPr lang="es-419" altLang="en-US" dirty="0">
                <a:cs typeface="Helvetica Light" charset="0"/>
              </a:rPr>
              <a:t>Es normal tener incertidumbre</a:t>
            </a:r>
          </a:p>
        </p:txBody>
      </p:sp>
      <p:sp>
        <p:nvSpPr>
          <p:cNvPr id="50180" name="Rectangle 1">
            <a:extLst>
              <a:ext uri="{FF2B5EF4-FFF2-40B4-BE49-F238E27FC236}">
                <a16:creationId xmlns:a16="http://schemas.microsoft.com/office/drawing/2014/main" id="{718386C2-1866-49E2-8073-8100C5FB9DA9}"/>
              </a:ext>
            </a:extLst>
          </p:cNvPr>
          <p:cNvSpPr>
            <a:spLocks noChangeArrowheads="1"/>
          </p:cNvSpPr>
          <p:nvPr/>
        </p:nvSpPr>
        <p:spPr bwMode="auto">
          <a:xfrm>
            <a:off x="0" y="4906963"/>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100">
                <a:solidFill>
                  <a:srgbClr val="111111"/>
                </a:solidFill>
                <a:latin typeface="Helvetica Light" charset="0"/>
              </a:rPr>
              <a:t>Photo by </a:t>
            </a:r>
            <a:r>
              <a:rPr lang="en-US" altLang="en-US" sz="1100">
                <a:solidFill>
                  <a:srgbClr val="767676"/>
                </a:solidFill>
                <a:latin typeface="Helvetica Light" charset="0"/>
                <a:hlinkClick r:id="rId3"/>
              </a:rPr>
              <a:t>Casey Horner</a:t>
            </a:r>
            <a:r>
              <a:rPr lang="en-US" altLang="en-US" sz="1100">
                <a:solidFill>
                  <a:srgbClr val="111111"/>
                </a:solidFill>
                <a:latin typeface="Helvetica Light" charset="0"/>
              </a:rPr>
              <a:t> on </a:t>
            </a:r>
            <a:r>
              <a:rPr lang="en-US" altLang="en-US" sz="1100">
                <a:solidFill>
                  <a:srgbClr val="767676"/>
                </a:solidFill>
                <a:latin typeface="Helvetica Light" charset="0"/>
                <a:hlinkClick r:id="rId4"/>
              </a:rPr>
              <a:t>Unsplash</a:t>
            </a:r>
            <a:endParaRPr lang="en-US" altLang="en-US" sz="1100">
              <a:latin typeface="Helvetica Light" charset="0"/>
            </a:endParaRPr>
          </a:p>
        </p:txBody>
      </p:sp>
      <p:pic>
        <p:nvPicPr>
          <p:cNvPr id="50181" name="Picture 4">
            <a:extLst>
              <a:ext uri="{FF2B5EF4-FFF2-40B4-BE49-F238E27FC236}">
                <a16:creationId xmlns:a16="http://schemas.microsoft.com/office/drawing/2014/main" id="{9E0DE3B2-0824-4092-9F27-F2BE3B76A0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1104900"/>
            <a:ext cx="2449512"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10BB428B-6B29-40CF-9241-05312B05786A}"/>
              </a:ext>
            </a:extLst>
          </p:cNvPr>
          <p:cNvSpPr>
            <a:spLocks noGrp="1"/>
          </p:cNvSpPr>
          <p:nvPr>
            <p:ph type="title"/>
          </p:nvPr>
        </p:nvSpPr>
        <p:spPr>
          <a:xfrm>
            <a:off x="304799" y="126171"/>
            <a:ext cx="8128001" cy="978729"/>
          </a:xfrm>
        </p:spPr>
        <p:txBody>
          <a:bodyPr/>
          <a:lstStyle/>
          <a:p>
            <a:r>
              <a:rPr lang="es-419" altLang="en-US" dirty="0">
                <a:cs typeface="Helvetica Light" charset="0"/>
              </a:rPr>
              <a:t>3. Designe a un apoderado que tome decisiones en su nombre</a:t>
            </a:r>
          </a:p>
        </p:txBody>
      </p:sp>
      <p:sp>
        <p:nvSpPr>
          <p:cNvPr id="52227" name="Content Placeholder 2">
            <a:extLst>
              <a:ext uri="{FF2B5EF4-FFF2-40B4-BE49-F238E27FC236}">
                <a16:creationId xmlns:a16="http://schemas.microsoft.com/office/drawing/2014/main" id="{B385F341-95C1-46E3-A811-CFE28099024F}"/>
              </a:ext>
            </a:extLst>
          </p:cNvPr>
          <p:cNvSpPr>
            <a:spLocks noGrp="1"/>
          </p:cNvSpPr>
          <p:nvPr>
            <p:ph sz="quarter" idx="12"/>
          </p:nvPr>
        </p:nvSpPr>
        <p:spPr>
          <a:xfrm>
            <a:off x="304799" y="1409702"/>
            <a:ext cx="5338763" cy="3220356"/>
          </a:xfrm>
        </p:spPr>
        <p:txBody>
          <a:bodyPr/>
          <a:lstStyle/>
          <a:p>
            <a:r>
              <a:rPr lang="es-419" altLang="en-US" dirty="0">
                <a:cs typeface="Helvetica Light" charset="0"/>
              </a:rPr>
              <a:t>Es imposible prever cada situación particular.</a:t>
            </a:r>
            <a:br>
              <a:rPr lang="es-419" altLang="en-US" dirty="0">
                <a:cs typeface="Helvetica Light" charset="0"/>
              </a:rPr>
            </a:br>
            <a:endParaRPr lang="es-419" altLang="en-US" dirty="0">
              <a:cs typeface="Helvetica Light" charset="0"/>
            </a:endParaRPr>
          </a:p>
          <a:p>
            <a:r>
              <a:rPr lang="es-419" altLang="en-US" dirty="0">
                <a:cs typeface="Helvetica Light" charset="0"/>
              </a:rPr>
              <a:t>¿Qué cualidades tiene un buen apoderado o representante?</a:t>
            </a:r>
          </a:p>
          <a:p>
            <a:pPr lvl="1"/>
            <a:r>
              <a:rPr lang="es-419" altLang="en-US" dirty="0">
                <a:cs typeface="Helvetica Light" charset="0"/>
              </a:rPr>
              <a:t>Sabe qué es lo que usted valora</a:t>
            </a:r>
          </a:p>
          <a:p>
            <a:pPr lvl="1"/>
            <a:r>
              <a:rPr lang="es-419" altLang="en-US" dirty="0">
                <a:cs typeface="Helvetica Light" charset="0"/>
              </a:rPr>
              <a:t>Puede representar su voz</a:t>
            </a:r>
          </a:p>
          <a:p>
            <a:pPr lvl="1"/>
            <a:r>
              <a:rPr lang="es-419" altLang="en-US" dirty="0">
                <a:cs typeface="Helvetica Light" charset="0"/>
              </a:rPr>
              <a:t>Está disponible</a:t>
            </a:r>
          </a:p>
        </p:txBody>
      </p:sp>
      <p:pic>
        <p:nvPicPr>
          <p:cNvPr id="52228" name="Picture 3">
            <a:extLst>
              <a:ext uri="{FF2B5EF4-FFF2-40B4-BE49-F238E27FC236}">
                <a16:creationId xmlns:a16="http://schemas.microsoft.com/office/drawing/2014/main" id="{CDDDA4FB-1CD5-4ED6-92D5-BC20B6C6C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738" y="1104900"/>
            <a:ext cx="2405062"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8A1A58F6-12C6-4809-8F0D-23A18548656E}"/>
              </a:ext>
            </a:extLst>
          </p:cNvPr>
          <p:cNvSpPr>
            <a:spLocks noGrp="1"/>
          </p:cNvSpPr>
          <p:nvPr>
            <p:ph type="title"/>
          </p:nvPr>
        </p:nvSpPr>
        <p:spPr>
          <a:xfrm>
            <a:off x="304799" y="439194"/>
            <a:ext cx="8723087" cy="535531"/>
          </a:xfrm>
        </p:spPr>
        <p:txBody>
          <a:bodyPr/>
          <a:lstStyle/>
          <a:p>
            <a:r>
              <a:rPr lang="es-419" altLang="en-US" dirty="0">
                <a:cs typeface="Helvetica Light" charset="0"/>
              </a:rPr>
              <a:t>4. Rellene un documento de voluntades anticipadas</a:t>
            </a:r>
          </a:p>
        </p:txBody>
      </p:sp>
      <p:sp>
        <p:nvSpPr>
          <p:cNvPr id="54275" name="Content Placeholder 2">
            <a:extLst>
              <a:ext uri="{FF2B5EF4-FFF2-40B4-BE49-F238E27FC236}">
                <a16:creationId xmlns:a16="http://schemas.microsoft.com/office/drawing/2014/main" id="{7B88F2C4-B4AC-4E74-A745-1E74A89807E1}"/>
              </a:ext>
            </a:extLst>
          </p:cNvPr>
          <p:cNvSpPr>
            <a:spLocks noGrp="1"/>
          </p:cNvSpPr>
          <p:nvPr>
            <p:ph sz="quarter" idx="12"/>
          </p:nvPr>
        </p:nvSpPr>
        <p:spPr>
          <a:xfrm>
            <a:off x="4666341" y="1104900"/>
            <a:ext cx="4230915" cy="3387725"/>
          </a:xfrm>
        </p:spPr>
        <p:txBody>
          <a:bodyPr/>
          <a:lstStyle/>
          <a:p>
            <a:r>
              <a:rPr lang="en-US" altLang="en-US" b="1" dirty="0" err="1">
                <a:cs typeface="Helvetica Light" charset="0"/>
              </a:rPr>
              <a:t>Instrucciones</a:t>
            </a:r>
            <a:r>
              <a:rPr lang="en-US" altLang="en-US" b="1" dirty="0">
                <a:cs typeface="Helvetica Light" charset="0"/>
              </a:rPr>
              <a:t> por adelantado (</a:t>
            </a:r>
            <a:r>
              <a:rPr lang="en-US" altLang="en-US" b="1" i="1" dirty="0">
                <a:cs typeface="Helvetica Light" charset="0"/>
              </a:rPr>
              <a:t>Advance Directive</a:t>
            </a:r>
            <a:r>
              <a:rPr lang="en-US" altLang="en-US" b="1" dirty="0">
                <a:cs typeface="Helvetica Light" charset="0"/>
              </a:rPr>
              <a:t>, AD)/</a:t>
            </a:r>
            <a:r>
              <a:rPr lang="en-US" altLang="en-US" b="1" dirty="0" err="1">
                <a:cs typeface="Helvetica Light" charset="0"/>
              </a:rPr>
              <a:t>Voluntad</a:t>
            </a:r>
            <a:r>
              <a:rPr lang="en-US" altLang="en-US" b="1" dirty="0">
                <a:cs typeface="Helvetica Light" charset="0"/>
              </a:rPr>
              <a:t> </a:t>
            </a:r>
            <a:r>
              <a:rPr lang="en-US" altLang="en-US" b="1" dirty="0" err="1">
                <a:cs typeface="Helvetica Light" charset="0"/>
              </a:rPr>
              <a:t>en</a:t>
            </a:r>
            <a:r>
              <a:rPr lang="en-US" altLang="en-US" b="1" dirty="0">
                <a:cs typeface="Helvetica Light" charset="0"/>
              </a:rPr>
              <a:t> </a:t>
            </a:r>
            <a:r>
              <a:rPr lang="en-US" altLang="en-US" b="1" dirty="0" err="1">
                <a:cs typeface="Helvetica Light" charset="0"/>
              </a:rPr>
              <a:t>vida</a:t>
            </a:r>
            <a:r>
              <a:rPr lang="en-US" altLang="en-US" b="1" dirty="0">
                <a:cs typeface="Helvetica Light" charset="0"/>
              </a:rPr>
              <a:t>:</a:t>
            </a:r>
            <a:br>
              <a:rPr lang="en-US" altLang="en-US" b="1" dirty="0">
                <a:cs typeface="Helvetica Light" charset="0"/>
              </a:rPr>
            </a:br>
            <a:endParaRPr lang="en-US" altLang="en-US" dirty="0">
              <a:cs typeface="Helvetica Light" charset="0"/>
            </a:endParaRPr>
          </a:p>
          <a:p>
            <a:pPr lvl="1"/>
            <a:r>
              <a:rPr lang="es-419" altLang="en-US" dirty="0">
                <a:cs typeface="Helvetica Light" charset="0"/>
              </a:rPr>
              <a:t>Un documento que le permite decirle a los doctores y a sus seres queridos) cómo quiere usted que lo traten en caso de que no pueda comunicarse .</a:t>
            </a:r>
          </a:p>
          <a:p>
            <a:pPr lvl="1"/>
            <a:r>
              <a:rPr lang="es-419" altLang="en-US" dirty="0">
                <a:cs typeface="Helvetica Light" charset="0"/>
              </a:rPr>
              <a:t>Piense en qué tratamientos aceptaría y cuáles rechazaría.</a:t>
            </a:r>
          </a:p>
        </p:txBody>
      </p:sp>
      <p:pic>
        <p:nvPicPr>
          <p:cNvPr id="54276" name="Picture 1">
            <a:extLst>
              <a:ext uri="{FF2B5EF4-FFF2-40B4-BE49-F238E27FC236}">
                <a16:creationId xmlns:a16="http://schemas.microsoft.com/office/drawing/2014/main" id="{1B8D6D3D-7D53-4DEC-BD49-DC80533E1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25" y="1104900"/>
            <a:ext cx="3597275"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3">
            <a:extLst>
              <a:ext uri="{FF2B5EF4-FFF2-40B4-BE49-F238E27FC236}">
                <a16:creationId xmlns:a16="http://schemas.microsoft.com/office/drawing/2014/main" id="{5AEB3864-FEE6-449F-9CEB-C811E7368897}"/>
              </a:ext>
            </a:extLst>
          </p:cNvPr>
          <p:cNvSpPr txBox="1">
            <a:spLocks noChangeArrowheads="1"/>
          </p:cNvSpPr>
          <p:nvPr/>
        </p:nvSpPr>
        <p:spPr bwMode="auto">
          <a:xfrm>
            <a:off x="1700213" y="4362450"/>
            <a:ext cx="69389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lnSpc>
                <a:spcPct val="90000"/>
              </a:lnSpc>
            </a:pPr>
            <a:r>
              <a:rPr lang="en-US" altLang="en-US" sz="1200" dirty="0">
                <a:solidFill>
                  <a:srgbClr val="000000"/>
                </a:solidFill>
                <a:latin typeface="Helvetica Light" charset="0"/>
              </a:rPr>
              <a:t>National Institute on Aging, 2019</a:t>
            </a:r>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A66DF36E-68E9-4EEB-B2A2-3D3FA04D2A6D}"/>
              </a:ext>
            </a:extLst>
          </p:cNvPr>
          <p:cNvSpPr>
            <a:spLocks noGrp="1"/>
          </p:cNvSpPr>
          <p:nvPr>
            <p:ph type="title"/>
          </p:nvPr>
        </p:nvSpPr>
        <p:spPr/>
        <p:txBody>
          <a:bodyPr/>
          <a:lstStyle/>
          <a:p>
            <a:r>
              <a:rPr lang="es-419" altLang="en-US" dirty="0">
                <a:cs typeface="Helvetica Light" charset="0"/>
              </a:rPr>
              <a:t>Otros recursos</a:t>
            </a:r>
          </a:p>
        </p:txBody>
      </p:sp>
      <p:sp>
        <p:nvSpPr>
          <p:cNvPr id="3" name="Content Placeholder 2">
            <a:extLst>
              <a:ext uri="{FF2B5EF4-FFF2-40B4-BE49-F238E27FC236}">
                <a16:creationId xmlns:a16="http://schemas.microsoft.com/office/drawing/2014/main" id="{F0A1FBB8-5C75-428A-AB00-1F3BBDCBDA52}"/>
              </a:ext>
            </a:extLst>
          </p:cNvPr>
          <p:cNvSpPr>
            <a:spLocks noGrp="1"/>
          </p:cNvSpPr>
          <p:nvPr>
            <p:ph sz="quarter" idx="12"/>
          </p:nvPr>
        </p:nvSpPr>
        <p:spPr>
          <a:xfrm>
            <a:off x="304800" y="1104900"/>
            <a:ext cx="8537575" cy="3387725"/>
          </a:xfrm>
        </p:spPr>
        <p:txBody>
          <a:bodyPr>
            <a:normAutofit fontScale="92500" lnSpcReduction="20000"/>
          </a:bodyPr>
          <a:lstStyle/>
          <a:p>
            <a:pPr>
              <a:defRPr/>
            </a:pPr>
            <a:r>
              <a:rPr lang="es-419" sz="2800" i="1" dirty="0" err="1"/>
              <a:t>The</a:t>
            </a:r>
            <a:r>
              <a:rPr lang="es-419" sz="2800" i="1" dirty="0"/>
              <a:t> </a:t>
            </a:r>
            <a:r>
              <a:rPr lang="es-419" sz="2800" i="1" dirty="0" err="1"/>
              <a:t>Conversation</a:t>
            </a:r>
            <a:r>
              <a:rPr lang="es-419" sz="2800" i="1" dirty="0"/>
              <a:t> Project </a:t>
            </a:r>
            <a:r>
              <a:rPr lang="es-419" sz="2800" dirty="0">
                <a:latin typeface="Calibri" panose="020F0502020204030204" pitchFamily="34" charset="0"/>
                <a:cs typeface="Calibri" panose="020F0502020204030204" pitchFamily="34" charset="0"/>
              </a:rPr>
              <a:t>[</a:t>
            </a:r>
            <a:r>
              <a:rPr lang="es-419" sz="2800" dirty="0"/>
              <a:t>El proyecto para dialogar</a:t>
            </a:r>
            <a:r>
              <a:rPr lang="es-419" sz="2800" dirty="0">
                <a:latin typeface="Calibri" panose="020F0502020204030204" pitchFamily="34" charset="0"/>
                <a:cs typeface="Calibri" panose="020F0502020204030204" pitchFamily="34" charset="0"/>
              </a:rPr>
              <a:t>]</a:t>
            </a:r>
            <a:endParaRPr lang="es-419" sz="2800" dirty="0"/>
          </a:p>
          <a:p>
            <a:pPr lvl="1">
              <a:defRPr/>
            </a:pPr>
            <a:r>
              <a:rPr lang="es-419" sz="2400" dirty="0">
                <a:hlinkClick r:id="rId3"/>
              </a:rPr>
              <a:t>https://theconversationproject.org</a:t>
            </a:r>
            <a:endParaRPr lang="es-419" sz="2400" dirty="0"/>
          </a:p>
          <a:p>
            <a:pPr marL="338137" lvl="1" indent="0">
              <a:buFont typeface="Arial" panose="020B0604020202020204" pitchFamily="34" charset="0"/>
              <a:buNone/>
              <a:defRPr/>
            </a:pPr>
            <a:endParaRPr lang="es-419" sz="2400" dirty="0"/>
          </a:p>
          <a:p>
            <a:pPr>
              <a:defRPr/>
            </a:pPr>
            <a:r>
              <a:rPr lang="es-419" sz="2800" i="1" dirty="0"/>
              <a:t>PREPARE </a:t>
            </a:r>
            <a:r>
              <a:rPr lang="es-419" sz="2800" i="1" dirty="0" err="1"/>
              <a:t>For</a:t>
            </a:r>
            <a:r>
              <a:rPr lang="es-419" sz="2800" i="1" dirty="0"/>
              <a:t> </a:t>
            </a:r>
            <a:r>
              <a:rPr lang="es-419" sz="2800" i="1" dirty="0" err="1"/>
              <a:t>Your</a:t>
            </a:r>
            <a:r>
              <a:rPr lang="es-419" sz="2800" i="1" dirty="0"/>
              <a:t> </a:t>
            </a:r>
            <a:r>
              <a:rPr lang="es-419" sz="2800" i="1" dirty="0" err="1"/>
              <a:t>Care</a:t>
            </a:r>
            <a:r>
              <a:rPr lang="es-419" sz="2800" i="1" dirty="0"/>
              <a:t> </a:t>
            </a:r>
            <a:r>
              <a:rPr lang="es-419" sz="2800" dirty="0">
                <a:latin typeface="Calibri" panose="020F0502020204030204" pitchFamily="34" charset="0"/>
                <a:cs typeface="Calibri" panose="020F0502020204030204" pitchFamily="34" charset="0"/>
              </a:rPr>
              <a:t>[PREPÁRESE para recibir atención médica]</a:t>
            </a:r>
            <a:endParaRPr lang="es-419" sz="2800" dirty="0"/>
          </a:p>
          <a:p>
            <a:pPr lvl="1">
              <a:defRPr/>
            </a:pPr>
            <a:r>
              <a:rPr lang="es-419" sz="2400" dirty="0">
                <a:hlinkClick r:id="rId4"/>
              </a:rPr>
              <a:t>https://prepareforyourcare.org</a:t>
            </a:r>
            <a:endParaRPr lang="es-419" sz="2400" dirty="0"/>
          </a:p>
          <a:p>
            <a:pPr>
              <a:defRPr/>
            </a:pPr>
            <a:endParaRPr lang="es-419" sz="2600" dirty="0"/>
          </a:p>
          <a:p>
            <a:pPr>
              <a:defRPr/>
            </a:pPr>
            <a:r>
              <a:rPr lang="es-419" sz="2600" dirty="0"/>
              <a:t>Sitio web sobre la planificación de voluntades anticipadas de los Cuidados Paliativos de Stanford</a:t>
            </a:r>
          </a:p>
          <a:p>
            <a:pPr lvl="1">
              <a:defRPr/>
            </a:pPr>
            <a:r>
              <a:rPr lang="en-US" sz="2600" dirty="0">
                <a:hlinkClick r:id="rId5"/>
              </a:rPr>
              <a:t>www.med.stanford.edu/palliative-care</a:t>
            </a:r>
            <a:endParaRPr lang="en-US" sz="2400" dirty="0"/>
          </a:p>
          <a:p>
            <a:pPr>
              <a:defRPr/>
            </a:pPr>
            <a:endParaRPr lang="en-US" sz="2600" dirty="0"/>
          </a:p>
          <a:p>
            <a:pPr marL="338137" lvl="1" indent="0">
              <a:buFont typeface="Arial" panose="020B0604020202020204" pitchFamily="34" charset="0"/>
              <a:buNone/>
              <a:defRPr/>
            </a:pPr>
            <a:endParaRPr lang="en-US" sz="2400" dirty="0"/>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8C511D2-6798-472B-BCA8-BBDCA3917C32}"/>
              </a:ext>
            </a:extLst>
          </p:cNvPr>
          <p:cNvSpPr>
            <a:spLocks noGrp="1"/>
          </p:cNvSpPr>
          <p:nvPr>
            <p:ph type="title"/>
          </p:nvPr>
        </p:nvSpPr>
        <p:spPr>
          <a:xfrm>
            <a:off x="304800" y="68591"/>
            <a:ext cx="6400800" cy="978729"/>
          </a:xfrm>
        </p:spPr>
        <p:txBody>
          <a:bodyPr/>
          <a:lstStyle/>
          <a:p>
            <a:r>
              <a:rPr lang="es-419" altLang="en-US" dirty="0">
                <a:cs typeface="Helvetica Light" charset="0"/>
              </a:rPr>
              <a:t>Breve introducción sobre Zoom para seminarios web.</a:t>
            </a:r>
            <a:endParaRPr lang="en-US" altLang="en-US" dirty="0">
              <a:cs typeface="Helvetica Light" charset="0"/>
            </a:endParaRPr>
          </a:p>
        </p:txBody>
      </p:sp>
      <p:sp>
        <p:nvSpPr>
          <p:cNvPr id="6" name="Content Placeholder 5">
            <a:extLst>
              <a:ext uri="{FF2B5EF4-FFF2-40B4-BE49-F238E27FC236}">
                <a16:creationId xmlns:a16="http://schemas.microsoft.com/office/drawing/2014/main" id="{5FAF89B7-33C1-4500-A6B8-5786233276C3}"/>
              </a:ext>
            </a:extLst>
          </p:cNvPr>
          <p:cNvSpPr>
            <a:spLocks noGrp="1"/>
          </p:cNvSpPr>
          <p:nvPr>
            <p:ph sz="quarter" idx="12"/>
          </p:nvPr>
        </p:nvSpPr>
        <p:spPr>
          <a:xfrm>
            <a:off x="304800" y="1104900"/>
            <a:ext cx="3448050" cy="3387725"/>
          </a:xfrm>
        </p:spPr>
        <p:txBody>
          <a:bodyPr/>
          <a:lstStyle/>
          <a:p>
            <a:pPr>
              <a:defRPr/>
            </a:pPr>
            <a:r>
              <a:rPr lang="es-419" dirty="0">
                <a:solidFill>
                  <a:schemeClr val="tx1"/>
                </a:solidFill>
              </a:rPr>
              <a:t>Si hay preguntas:</a:t>
            </a:r>
          </a:p>
          <a:p>
            <a:pPr marL="514350" lvl="1" indent="-285750">
              <a:buFont typeface="Arial" panose="020B0604020202020204" pitchFamily="34" charset="0"/>
              <a:buChar char="•"/>
              <a:defRPr/>
            </a:pPr>
            <a:r>
              <a:rPr lang="es-419" dirty="0">
                <a:solidFill>
                  <a:schemeClr val="tx1"/>
                </a:solidFill>
              </a:rPr>
              <a:t>Puede dar un “me gusta” a la pregunta haciendo clic en el botón del pulgar hacia arriba.</a:t>
            </a:r>
          </a:p>
          <a:p>
            <a:pPr marL="514350" lvl="1" indent="-285750">
              <a:buFont typeface="Arial" panose="020B0604020202020204" pitchFamily="34" charset="0"/>
              <a:buChar char="•"/>
              <a:defRPr/>
            </a:pPr>
            <a:endParaRPr lang="es-419" dirty="0">
              <a:solidFill>
                <a:schemeClr val="tx1"/>
              </a:solidFill>
            </a:endParaRPr>
          </a:p>
          <a:p>
            <a:pPr marL="514350" lvl="1" indent="-285750">
              <a:buFont typeface="Arial" panose="020B0604020202020204" pitchFamily="34" charset="0"/>
              <a:buChar char="•"/>
              <a:defRPr/>
            </a:pPr>
            <a:r>
              <a:rPr lang="es-419" dirty="0">
                <a:solidFill>
                  <a:schemeClr val="tx1"/>
                </a:solidFill>
              </a:rPr>
              <a:t>Esto nos ayudará a identificar las preguntas más populares para responderlas al final de la sesión.</a:t>
            </a:r>
          </a:p>
          <a:p>
            <a:pPr marL="228600" lvl="1" indent="0">
              <a:buFont typeface="Arial" panose="020B0604020202020204" pitchFamily="34" charset="0"/>
              <a:buNone/>
              <a:defRPr/>
            </a:pPr>
            <a:endParaRPr lang="en-US" dirty="0"/>
          </a:p>
        </p:txBody>
      </p:sp>
      <p:pic>
        <p:nvPicPr>
          <p:cNvPr id="11268" name="Picture 2" descr="https://assets.zoom.us/images/en-us/desktop/generic/like-a-question.png">
            <a:extLst>
              <a:ext uri="{FF2B5EF4-FFF2-40B4-BE49-F238E27FC236}">
                <a16:creationId xmlns:a16="http://schemas.microsoft.com/office/drawing/2014/main" id="{A180F9C6-AD07-4D7B-B845-8DE6D2C18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0" y="968375"/>
            <a:ext cx="288766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Graphic 3" descr="Thumbs up sign">
            <a:extLst>
              <a:ext uri="{FF2B5EF4-FFF2-40B4-BE49-F238E27FC236}">
                <a16:creationId xmlns:a16="http://schemas.microsoft.com/office/drawing/2014/main" id="{6927B4B7-E9FD-41B4-81B2-351A5F830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075" y="2571750"/>
            <a:ext cx="1436688"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extLst>
              <a:ext uri="{FF2B5EF4-FFF2-40B4-BE49-F238E27FC236}">
                <a16:creationId xmlns:a16="http://schemas.microsoft.com/office/drawing/2014/main" id="{7608676D-6117-4B4C-8DCA-F75661C8DAB8}"/>
              </a:ext>
            </a:extLst>
          </p:cNvPr>
          <p:cNvSpPr/>
          <p:nvPr/>
        </p:nvSpPr>
        <p:spPr>
          <a:xfrm rot="19610745">
            <a:off x="4767263" y="2206625"/>
            <a:ext cx="1247775" cy="200025"/>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6EE8685E-D198-4512-96CE-0996A95801E8}"/>
              </a:ext>
            </a:extLst>
          </p:cNvPr>
          <p:cNvSpPr txBox="1"/>
          <p:nvPr/>
        </p:nvSpPr>
        <p:spPr>
          <a:xfrm>
            <a:off x="5968166" y="1633172"/>
            <a:ext cx="2216609" cy="203133"/>
          </a:xfrm>
          <a:prstGeom prst="rect">
            <a:avLst/>
          </a:prstGeom>
          <a:solidFill>
            <a:srgbClr val="FFFFFF"/>
          </a:solidFill>
        </p:spPr>
        <p:txBody>
          <a:bodyPr wrap="square" rtlCol="0">
            <a:spAutoFit/>
          </a:bodyPr>
          <a:lstStyle/>
          <a:p>
            <a:pPr>
              <a:lnSpc>
                <a:spcPct val="90000"/>
              </a:lnSpc>
            </a:pPr>
            <a:r>
              <a:rPr lang="es-419" sz="800" dirty="0">
                <a:solidFill>
                  <a:srgbClr val="696253"/>
                </a:solidFill>
              </a:rPr>
              <a:t>¿Harán otro seminario a modo de seguimiento? </a:t>
            </a:r>
          </a:p>
        </p:txBody>
      </p:sp>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FDD8C03F-2C03-4393-992D-A84BC1A14969}"/>
              </a:ext>
            </a:extLst>
          </p:cNvPr>
          <p:cNvSpPr>
            <a:spLocks noGrp="1"/>
          </p:cNvSpPr>
          <p:nvPr>
            <p:ph type="title"/>
          </p:nvPr>
        </p:nvSpPr>
        <p:spPr>
          <a:xfrm>
            <a:off x="304800" y="49971"/>
            <a:ext cx="8477250" cy="978729"/>
          </a:xfrm>
        </p:spPr>
        <p:txBody>
          <a:bodyPr/>
          <a:lstStyle/>
          <a:p>
            <a:r>
              <a:rPr lang="es-419" altLang="en-US" dirty="0">
                <a:cs typeface="Helvetica Light" charset="0"/>
              </a:rPr>
              <a:t>Consejos prácticos para prepararse a afrontar una enfermedad grave</a:t>
            </a:r>
          </a:p>
        </p:txBody>
      </p:sp>
      <p:sp>
        <p:nvSpPr>
          <p:cNvPr id="58371" name="Content Placeholder 2">
            <a:extLst>
              <a:ext uri="{FF2B5EF4-FFF2-40B4-BE49-F238E27FC236}">
                <a16:creationId xmlns:a16="http://schemas.microsoft.com/office/drawing/2014/main" id="{12C5AAD5-49A0-4B32-A8D9-8DC68BB6BA30}"/>
              </a:ext>
            </a:extLst>
          </p:cNvPr>
          <p:cNvSpPr>
            <a:spLocks noGrp="1"/>
          </p:cNvSpPr>
          <p:nvPr>
            <p:ph sz="quarter" idx="12"/>
          </p:nvPr>
        </p:nvSpPr>
        <p:spPr>
          <a:xfrm>
            <a:off x="304800" y="1052286"/>
            <a:ext cx="6153150" cy="4091214"/>
          </a:xfrm>
        </p:spPr>
        <p:txBody>
          <a:bodyPr/>
          <a:lstStyle/>
          <a:p>
            <a:r>
              <a:rPr lang="es-419" altLang="en-US" sz="1600" dirty="0">
                <a:cs typeface="Helvetica Light" charset="0"/>
              </a:rPr>
              <a:t>Tenga una aplicación de videollamadas para hablar con sus seres queridos (Skype, FaceTime, Zoom, Google Duo, WhatsApp)</a:t>
            </a:r>
          </a:p>
          <a:p>
            <a:r>
              <a:rPr lang="es-419" altLang="en-US" sz="1600" dirty="0">
                <a:cs typeface="Helvetica Light" charset="0"/>
              </a:rPr>
              <a:t>Tenga un plan respecto a los medicamentos: mantenga una lista, siempre tenga suficientes, llame a la clínica con anticipación si necesita más. </a:t>
            </a:r>
          </a:p>
          <a:p>
            <a:r>
              <a:rPr lang="es-419" altLang="en-US" sz="1600" dirty="0">
                <a:cs typeface="Helvetica Light" charset="0"/>
              </a:rPr>
              <a:t>Tenga un plan respecto a las mascotas: ¿Quién se encargará de sus mascotas si es necesario?</a:t>
            </a:r>
          </a:p>
          <a:p>
            <a:r>
              <a:rPr lang="es-419" altLang="en-US" sz="1600" dirty="0">
                <a:cs typeface="Helvetica Light" charset="0"/>
              </a:rPr>
              <a:t>Tenga un plan respecto al dinero y las facturas- ¿Quién podría ayudar a administrar el dinero si es necesario?</a:t>
            </a:r>
          </a:p>
          <a:p>
            <a:r>
              <a:rPr lang="es-419" altLang="en-US" sz="1600" dirty="0">
                <a:cs typeface="Helvetica Light" charset="0"/>
              </a:rPr>
              <a:t>Planifique los ingresos al hospital – Traiga sus instrucciones por adelantado, números de teléfono de contactos de emergencia, sus anteojos, aparatos auditivos, dentadura, aparatos de asistencia ambulatoria, etc.</a:t>
            </a:r>
          </a:p>
        </p:txBody>
      </p:sp>
      <p:sp>
        <p:nvSpPr>
          <p:cNvPr id="58372" name="AutoShape 4" descr="Zoom: An accessible video/web conference service | Zoom video ...">
            <a:extLst>
              <a:ext uri="{FF2B5EF4-FFF2-40B4-BE49-F238E27FC236}">
                <a16:creationId xmlns:a16="http://schemas.microsoft.com/office/drawing/2014/main" id="{09D70984-613E-4091-8CB2-DDBF5809BB01}"/>
              </a:ext>
            </a:extLst>
          </p:cNvPr>
          <p:cNvSpPr>
            <a:spLocks noChangeAspect="1" noChangeArrowheads="1"/>
          </p:cNvSpPr>
          <p:nvPr/>
        </p:nvSpPr>
        <p:spPr bwMode="auto">
          <a:xfrm>
            <a:off x="4419600" y="2419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58373" name="AutoShape 8" descr="Whatsapp Logo transparent PNG - StickPNG">
            <a:extLst>
              <a:ext uri="{FF2B5EF4-FFF2-40B4-BE49-F238E27FC236}">
                <a16:creationId xmlns:a16="http://schemas.microsoft.com/office/drawing/2014/main" id="{1A97A3A8-9AFC-4994-B36C-13BBC2225428}"/>
              </a:ext>
            </a:extLst>
          </p:cNvPr>
          <p:cNvSpPr>
            <a:spLocks noChangeAspect="1" noChangeArrowheads="1"/>
          </p:cNvSpPr>
          <p:nvPr/>
        </p:nvSpPr>
        <p:spPr bwMode="auto">
          <a:xfrm>
            <a:off x="4572000" y="25717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58374" name="AutoShape 16" descr="WhatsApp - Wikipedia">
            <a:extLst>
              <a:ext uri="{FF2B5EF4-FFF2-40B4-BE49-F238E27FC236}">
                <a16:creationId xmlns:a16="http://schemas.microsoft.com/office/drawing/2014/main" id="{1D9B487B-513E-4B65-9732-031026AD4EFF}"/>
              </a:ext>
            </a:extLst>
          </p:cNvPr>
          <p:cNvSpPr>
            <a:spLocks noChangeAspect="1" noChangeArrowheads="1"/>
          </p:cNvSpPr>
          <p:nvPr/>
        </p:nvSpPr>
        <p:spPr bwMode="auto">
          <a:xfrm>
            <a:off x="4724400" y="27241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pic>
        <p:nvPicPr>
          <p:cNvPr id="58375" name="Picture 8">
            <a:extLst>
              <a:ext uri="{FF2B5EF4-FFF2-40B4-BE49-F238E27FC236}">
                <a16:creationId xmlns:a16="http://schemas.microsoft.com/office/drawing/2014/main" id="{698F0AF2-6C5D-4E55-B2D6-70562CB1F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1104900"/>
            <a:ext cx="22415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D2F35AD4-2472-43B3-AEFE-DDF8ACAF468E}"/>
              </a:ext>
            </a:extLst>
          </p:cNvPr>
          <p:cNvSpPr>
            <a:spLocks noGrp="1"/>
          </p:cNvSpPr>
          <p:nvPr>
            <p:ph type="title"/>
          </p:nvPr>
        </p:nvSpPr>
        <p:spPr>
          <a:xfrm>
            <a:off x="304800" y="487884"/>
            <a:ext cx="8548914" cy="535531"/>
          </a:xfrm>
        </p:spPr>
        <p:txBody>
          <a:bodyPr/>
          <a:lstStyle/>
          <a:p>
            <a:r>
              <a:rPr lang="es-419" altLang="en-US" dirty="0">
                <a:cs typeface="Helvetica Light" charset="0"/>
              </a:rPr>
              <a:t>¿Cómo obtengo cuidados paliativos en Stanford?</a:t>
            </a:r>
          </a:p>
        </p:txBody>
      </p:sp>
      <p:sp>
        <p:nvSpPr>
          <p:cNvPr id="67587" name="Content Placeholder 2">
            <a:extLst>
              <a:ext uri="{FF2B5EF4-FFF2-40B4-BE49-F238E27FC236}">
                <a16:creationId xmlns:a16="http://schemas.microsoft.com/office/drawing/2014/main" id="{25CC5207-8748-40E4-ACFF-3A89AAD119EB}"/>
              </a:ext>
            </a:extLst>
          </p:cNvPr>
          <p:cNvSpPr>
            <a:spLocks noGrp="1"/>
          </p:cNvSpPr>
          <p:nvPr>
            <p:ph sz="quarter" idx="12"/>
          </p:nvPr>
        </p:nvSpPr>
        <p:spPr>
          <a:xfrm>
            <a:off x="304800" y="1126218"/>
            <a:ext cx="4183063" cy="3797300"/>
          </a:xfrm>
        </p:spPr>
        <p:txBody>
          <a:bodyPr>
            <a:normAutofit/>
          </a:bodyPr>
          <a:lstStyle/>
          <a:p>
            <a:pPr>
              <a:defRPr/>
            </a:pPr>
            <a:r>
              <a:rPr lang="es-419" altLang="en-US" sz="1800" dirty="0">
                <a:cs typeface="Helvetica Light" charset="0"/>
              </a:rPr>
              <a:t>Puede hacerlo sin referencia </a:t>
            </a:r>
          </a:p>
          <a:p>
            <a:pPr lvl="1">
              <a:defRPr/>
            </a:pPr>
            <a:r>
              <a:rPr lang="es-419" altLang="en-US" sz="1600" dirty="0">
                <a:cs typeface="Helvetica Light" charset="0"/>
              </a:rPr>
              <a:t>Llame a la clínica al (650) 724-0385</a:t>
            </a:r>
          </a:p>
          <a:p>
            <a:pPr lvl="1">
              <a:defRPr/>
            </a:pPr>
            <a:r>
              <a:rPr lang="es-419" altLang="en-US" sz="1600" dirty="0">
                <a:cs typeface="Helvetica Light" charset="0"/>
              </a:rPr>
              <a:t>Sitio web: </a:t>
            </a:r>
            <a:r>
              <a:rPr lang="es-419" sz="1600" dirty="0">
                <a:hlinkClick r:id="rId3"/>
              </a:rPr>
              <a:t>http://med.stanford.edu/palliative-care.html</a:t>
            </a:r>
            <a:endParaRPr lang="es-419" sz="1600" dirty="0"/>
          </a:p>
          <a:p>
            <a:pPr marL="338137" lvl="1" indent="0">
              <a:buFont typeface="Arial" panose="020B0604020202020204" pitchFamily="34" charset="0"/>
              <a:buNone/>
              <a:defRPr/>
            </a:pPr>
            <a:endParaRPr lang="es-419" altLang="en-US" sz="1600" dirty="0">
              <a:cs typeface="Helvetica Light" charset="0"/>
            </a:endParaRPr>
          </a:p>
          <a:p>
            <a:pPr>
              <a:defRPr/>
            </a:pPr>
            <a:r>
              <a:rPr lang="es-419" altLang="en-US" sz="1800" dirty="0">
                <a:cs typeface="Helvetica Light" charset="0"/>
              </a:rPr>
              <a:t>Puede pedirle a su médico que le dé una referencia para nuestro servicio</a:t>
            </a:r>
          </a:p>
          <a:p>
            <a:pPr>
              <a:defRPr/>
            </a:pPr>
            <a:endParaRPr lang="es-419" altLang="en-US" sz="1800" dirty="0">
              <a:cs typeface="Helvetica Light" charset="0"/>
            </a:endParaRPr>
          </a:p>
          <a:p>
            <a:pPr>
              <a:defRPr/>
            </a:pPr>
            <a:r>
              <a:rPr lang="es-419" altLang="en-US" sz="1800" dirty="0">
                <a:cs typeface="Helvetica Light" charset="0"/>
              </a:rPr>
              <a:t>Clínicas disponibles en Palo Alto y la zona sur de la bahía</a:t>
            </a:r>
          </a:p>
          <a:p>
            <a:pPr lvl="1">
              <a:defRPr/>
            </a:pPr>
            <a:r>
              <a:rPr lang="es-419" altLang="en-US" sz="1600" dirty="0">
                <a:cs typeface="Helvetica Light" charset="0"/>
              </a:rPr>
              <a:t>¡También hay teleconsultas!</a:t>
            </a:r>
          </a:p>
        </p:txBody>
      </p:sp>
      <p:pic>
        <p:nvPicPr>
          <p:cNvPr id="60420" name="Picture 2">
            <a:extLst>
              <a:ext uri="{FF2B5EF4-FFF2-40B4-BE49-F238E27FC236}">
                <a16:creationId xmlns:a16="http://schemas.microsoft.com/office/drawing/2014/main" id="{855CB15A-3619-4987-80D7-04D9F93F4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288" y="755650"/>
            <a:ext cx="385445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9E025A0F-40F4-4769-A519-23F8654F720F}"/>
              </a:ext>
            </a:extLst>
          </p:cNvPr>
          <p:cNvSpPr>
            <a:spLocks noGrp="1"/>
          </p:cNvSpPr>
          <p:nvPr>
            <p:ph type="ctrTitle"/>
          </p:nvPr>
        </p:nvSpPr>
        <p:spPr>
          <a:xfrm>
            <a:off x="3429000" y="2109788"/>
            <a:ext cx="5461000" cy="590550"/>
          </a:xfrm>
        </p:spPr>
        <p:txBody>
          <a:bodyPr/>
          <a:lstStyle/>
          <a:p>
            <a:r>
              <a:rPr lang="en-US" altLang="en-US" dirty="0">
                <a:cs typeface="Helvetica Light" charset="0"/>
              </a:rPr>
              <a:t>¡Gracias!</a:t>
            </a:r>
          </a:p>
        </p:txBody>
      </p:sp>
      <p:sp>
        <p:nvSpPr>
          <p:cNvPr id="62467" name="Text Placeholder 3">
            <a:extLst>
              <a:ext uri="{FF2B5EF4-FFF2-40B4-BE49-F238E27FC236}">
                <a16:creationId xmlns:a16="http://schemas.microsoft.com/office/drawing/2014/main" id="{7848DE6A-DE3E-4A51-A5F0-B5E7536DC6D3}"/>
              </a:ext>
            </a:extLst>
          </p:cNvPr>
          <p:cNvSpPr>
            <a:spLocks noGrp="1"/>
          </p:cNvSpPr>
          <p:nvPr>
            <p:ph type="body" sz="quarter" idx="10"/>
          </p:nvPr>
        </p:nvSpPr>
        <p:spPr>
          <a:xfrm>
            <a:off x="7670800" y="4676775"/>
            <a:ext cx="1301750" cy="265113"/>
          </a:xfrm>
        </p:spPr>
        <p:txBody>
          <a:bodyPr/>
          <a:lstStyle/>
          <a:p>
            <a:r>
              <a:rPr lang="en-US" altLang="en-US">
                <a:cs typeface="Helvetica Light" charset="0"/>
              </a:rPr>
              <a:t>@Stanford_PC</a:t>
            </a:r>
          </a:p>
        </p:txBody>
      </p:sp>
      <p:sp>
        <p:nvSpPr>
          <p:cNvPr id="62468" name="Text Placeholder 4">
            <a:extLst>
              <a:ext uri="{FF2B5EF4-FFF2-40B4-BE49-F238E27FC236}">
                <a16:creationId xmlns:a16="http://schemas.microsoft.com/office/drawing/2014/main" id="{624B6234-B747-49E0-B87B-F74E3DB945E2}"/>
              </a:ext>
            </a:extLst>
          </p:cNvPr>
          <p:cNvSpPr>
            <a:spLocks noGrp="1"/>
          </p:cNvSpPr>
          <p:nvPr>
            <p:ph type="body" sz="quarter" idx="11"/>
          </p:nvPr>
        </p:nvSpPr>
        <p:spPr>
          <a:xfrm>
            <a:off x="3817938" y="4659313"/>
            <a:ext cx="3100387" cy="290512"/>
          </a:xfrm>
        </p:spPr>
        <p:txBody>
          <a:bodyPr/>
          <a:lstStyle/>
          <a:p>
            <a:r>
              <a:rPr lang="en-US" altLang="en-US">
                <a:cs typeface="Helvetica Light" charset="0"/>
              </a:rPr>
              <a:t>www.med.Stanford.edu/palliative-care</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0E917506-81FF-4A9B-AA2C-79CB713F3084}"/>
              </a:ext>
            </a:extLst>
          </p:cNvPr>
          <p:cNvSpPr>
            <a:spLocks noGrp="1"/>
          </p:cNvSpPr>
          <p:nvPr>
            <p:ph type="title"/>
          </p:nvPr>
        </p:nvSpPr>
        <p:spPr>
          <a:xfrm>
            <a:off x="304800" y="53146"/>
            <a:ext cx="6400800" cy="978729"/>
          </a:xfrm>
        </p:spPr>
        <p:txBody>
          <a:bodyPr/>
          <a:lstStyle/>
          <a:p>
            <a:r>
              <a:rPr lang="es-419" altLang="en-US" dirty="0">
                <a:cs typeface="Helvetica Light" charset="0"/>
              </a:rPr>
              <a:t>Breve introducción sobre Zoom para seminarios web.</a:t>
            </a:r>
            <a:endParaRPr lang="en-US" altLang="en-US" dirty="0">
              <a:cs typeface="Helvetica Light" charset="0"/>
            </a:endParaRPr>
          </a:p>
        </p:txBody>
      </p:sp>
      <p:sp>
        <p:nvSpPr>
          <p:cNvPr id="13315" name="Content Placeholder 5">
            <a:extLst>
              <a:ext uri="{FF2B5EF4-FFF2-40B4-BE49-F238E27FC236}">
                <a16:creationId xmlns:a16="http://schemas.microsoft.com/office/drawing/2014/main" id="{549DC9FB-215A-48E2-99AE-FE6722D06CDB}"/>
              </a:ext>
            </a:extLst>
          </p:cNvPr>
          <p:cNvSpPr>
            <a:spLocks noGrp="1"/>
          </p:cNvSpPr>
          <p:nvPr>
            <p:ph sz="quarter" idx="12"/>
          </p:nvPr>
        </p:nvSpPr>
        <p:spPr>
          <a:xfrm>
            <a:off x="304800" y="1104900"/>
            <a:ext cx="8255000" cy="3387725"/>
          </a:xfrm>
        </p:spPr>
        <p:txBody>
          <a:bodyPr/>
          <a:lstStyle/>
          <a:p>
            <a:r>
              <a:rPr lang="es-419" altLang="en-US" b="1" dirty="0">
                <a:solidFill>
                  <a:schemeClr val="tx1"/>
                </a:solidFill>
                <a:cs typeface="Helvetica Light" charset="0"/>
              </a:rPr>
              <a:t>NO</a:t>
            </a:r>
            <a:r>
              <a:rPr lang="es-419" altLang="en-US" dirty="0">
                <a:solidFill>
                  <a:schemeClr val="tx1"/>
                </a:solidFill>
                <a:cs typeface="Helvetica Light" charset="0"/>
              </a:rPr>
              <a:t> usaremos las funciones de </a:t>
            </a:r>
            <a:r>
              <a:rPr lang="es-419" altLang="en-US" b="1" dirty="0">
                <a:solidFill>
                  <a:schemeClr val="tx1"/>
                </a:solidFill>
                <a:cs typeface="Helvetica Light" charset="0"/>
              </a:rPr>
              <a:t>levantar la mano</a:t>
            </a:r>
            <a:r>
              <a:rPr lang="es-419" altLang="en-US" dirty="0">
                <a:solidFill>
                  <a:schemeClr val="tx1"/>
                </a:solidFill>
                <a:cs typeface="Helvetica Light" charset="0"/>
              </a:rPr>
              <a:t> ni de </a:t>
            </a:r>
            <a:r>
              <a:rPr lang="es-419" altLang="en-US" b="1" dirty="0">
                <a:solidFill>
                  <a:schemeClr val="tx1"/>
                </a:solidFill>
                <a:cs typeface="Helvetica Light" charset="0"/>
              </a:rPr>
              <a:t>chatear</a:t>
            </a:r>
            <a:r>
              <a:rPr lang="es-419" altLang="en-US" dirty="0">
                <a:solidFill>
                  <a:schemeClr val="tx1"/>
                </a:solidFill>
                <a:cs typeface="Helvetica Light" charset="0"/>
              </a:rPr>
              <a:t> durante el seminario web. </a:t>
            </a:r>
          </a:p>
        </p:txBody>
      </p:sp>
      <p:pic>
        <p:nvPicPr>
          <p:cNvPr id="13316" name="Picture 2" descr="https://assets.zoom.us/images/en-us/desktop/generic/webinar-attendee-controls.png">
            <a:extLst>
              <a:ext uri="{FF2B5EF4-FFF2-40B4-BE49-F238E27FC236}">
                <a16:creationId xmlns:a16="http://schemas.microsoft.com/office/drawing/2014/main" id="{6AC6A76D-B92C-4E2F-BCA9-885C53BCC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3876675"/>
            <a:ext cx="80803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quot;Not Allowed&quot; Symbol 2">
            <a:extLst>
              <a:ext uri="{FF2B5EF4-FFF2-40B4-BE49-F238E27FC236}">
                <a16:creationId xmlns:a16="http://schemas.microsoft.com/office/drawing/2014/main" id="{57AE354C-2B71-4AB0-AD38-6A79A5BD7C7E}"/>
              </a:ext>
            </a:extLst>
          </p:cNvPr>
          <p:cNvSpPr/>
          <p:nvPr/>
        </p:nvSpPr>
        <p:spPr>
          <a:xfrm>
            <a:off x="3409950" y="3419475"/>
            <a:ext cx="1543050" cy="1501775"/>
          </a:xfrm>
          <a:prstGeom prst="noSmoking">
            <a:avLst>
              <a:gd name="adj" fmla="val 825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BDA9B54D-DC29-45FF-8D9E-A3EB1A777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704850"/>
            <a:ext cx="56007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4A62E86-D2BD-4D30-A766-14AF4259006A}"/>
              </a:ext>
            </a:extLst>
          </p:cNvPr>
          <p:cNvSpPr txBox="1">
            <a:spLocks noChangeArrowheads="1"/>
          </p:cNvSpPr>
          <p:nvPr/>
        </p:nvSpPr>
        <p:spPr bwMode="auto">
          <a:xfrm>
            <a:off x="304800" y="288925"/>
            <a:ext cx="6400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spcBef>
                <a:spcPct val="0"/>
              </a:spcBef>
              <a:spcAft>
                <a:spcPct val="0"/>
              </a:spcAft>
              <a:buSzTx/>
              <a:buFontTx/>
              <a:buNone/>
            </a:pPr>
            <a:r>
              <a:rPr lang="es-419" altLang="en-US" sz="3200" dirty="0">
                <a:solidFill>
                  <a:schemeClr val="accent2"/>
                </a:solidFill>
                <a:latin typeface="Crimson" panose="02000503000000000000" pitchFamily="50" charset="0"/>
              </a:rPr>
              <a:t>Recorrido</a:t>
            </a:r>
          </a:p>
        </p:txBody>
      </p:sp>
      <p:sp>
        <p:nvSpPr>
          <p:cNvPr id="9219" name="Content Placeholder 2">
            <a:extLst>
              <a:ext uri="{FF2B5EF4-FFF2-40B4-BE49-F238E27FC236}">
                <a16:creationId xmlns:a16="http://schemas.microsoft.com/office/drawing/2014/main" id="{6DFCA861-7D36-45DC-A1E5-FC4B1A9DC8FE}"/>
              </a:ext>
            </a:extLst>
          </p:cNvPr>
          <p:cNvSpPr txBox="1">
            <a:spLocks noChangeArrowheads="1"/>
          </p:cNvSpPr>
          <p:nvPr/>
        </p:nvSpPr>
        <p:spPr bwMode="auto">
          <a:xfrm>
            <a:off x="304800" y="1104900"/>
            <a:ext cx="496887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defRPr/>
            </a:pPr>
            <a:r>
              <a:rPr lang="es-419" altLang="en-US" dirty="0">
                <a:latin typeface="+mn-lt"/>
              </a:rPr>
              <a:t>¿Qué son los cuidados paliativos?</a:t>
            </a:r>
          </a:p>
          <a:p>
            <a:pPr>
              <a:defRPr/>
            </a:pPr>
            <a:endParaRPr lang="es-419" altLang="en-US" dirty="0">
              <a:latin typeface="+mn-lt"/>
            </a:endParaRPr>
          </a:p>
          <a:p>
            <a:pPr>
              <a:defRPr/>
            </a:pPr>
            <a:r>
              <a:rPr lang="es-ES" altLang="en-US" dirty="0">
                <a:latin typeface="+mn-lt"/>
              </a:rPr>
              <a:t>¿Qué es la voluntad anticipada?</a:t>
            </a:r>
          </a:p>
          <a:p>
            <a:pPr marL="0" indent="0">
              <a:buFont typeface="Wingdings" panose="05000000000000000000" pitchFamily="2" charset="2"/>
              <a:buNone/>
              <a:defRPr/>
            </a:pPr>
            <a:endParaRPr lang="es-419" altLang="en-US" dirty="0">
              <a:latin typeface="+mn-lt"/>
            </a:endParaRPr>
          </a:p>
          <a:p>
            <a:pPr>
              <a:defRPr/>
            </a:pPr>
            <a:r>
              <a:rPr lang="es-419" altLang="en-US" dirty="0">
                <a:latin typeface="+mn-lt"/>
              </a:rPr>
              <a:t>Datos a tener en cuenta sobre</a:t>
            </a:r>
            <a:br>
              <a:rPr lang="es-419" altLang="en-US" dirty="0">
                <a:latin typeface="+mn-lt"/>
              </a:rPr>
            </a:br>
            <a:r>
              <a:rPr lang="es-419" altLang="en-US" dirty="0">
                <a:latin typeface="+mn-lt"/>
              </a:rPr>
              <a:t>la COVID-19</a:t>
            </a:r>
          </a:p>
          <a:p>
            <a:pPr>
              <a:defRPr/>
            </a:pPr>
            <a:endParaRPr lang="es-419" altLang="en-US" dirty="0">
              <a:latin typeface="+mn-lt"/>
            </a:endParaRPr>
          </a:p>
          <a:p>
            <a:pPr>
              <a:defRPr/>
            </a:pPr>
            <a:r>
              <a:rPr lang="es-419" altLang="en-US" dirty="0">
                <a:latin typeface="+mn-lt"/>
              </a:rPr>
              <a:t>Cómo empezar</a:t>
            </a:r>
          </a:p>
          <a:p>
            <a:pPr>
              <a:defRPr/>
            </a:pPr>
            <a:endParaRPr lang="en-US" altLang="en-US" dirty="0">
              <a:latin typeface="+mn-lt"/>
            </a:endParaRPr>
          </a:p>
        </p:txBody>
      </p:sp>
      <p:pic>
        <p:nvPicPr>
          <p:cNvPr id="17412" name="Picture 6">
            <a:extLst>
              <a:ext uri="{FF2B5EF4-FFF2-40B4-BE49-F238E27FC236}">
                <a16:creationId xmlns:a16="http://schemas.microsoft.com/office/drawing/2014/main" id="{979331D3-222D-4541-83D1-780E9896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675" y="1104900"/>
            <a:ext cx="34893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4A62E86-D2BD-4D30-A766-14AF4259006A}"/>
              </a:ext>
            </a:extLst>
          </p:cNvPr>
          <p:cNvSpPr txBox="1">
            <a:spLocks noChangeArrowheads="1"/>
          </p:cNvSpPr>
          <p:nvPr/>
        </p:nvSpPr>
        <p:spPr bwMode="auto">
          <a:xfrm>
            <a:off x="304800" y="288925"/>
            <a:ext cx="6400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spcBef>
                <a:spcPct val="0"/>
              </a:spcBef>
              <a:spcAft>
                <a:spcPct val="0"/>
              </a:spcAft>
              <a:buSzTx/>
              <a:buFontTx/>
              <a:buNone/>
            </a:pPr>
            <a:r>
              <a:rPr lang="es-419" altLang="en-US" sz="3200" dirty="0">
                <a:solidFill>
                  <a:schemeClr val="accent2"/>
                </a:solidFill>
                <a:latin typeface="Crimson" panose="02000503000000000000" pitchFamily="50" charset="0"/>
              </a:rPr>
              <a:t>Recorrido</a:t>
            </a:r>
          </a:p>
        </p:txBody>
      </p:sp>
      <p:sp>
        <p:nvSpPr>
          <p:cNvPr id="9219" name="Content Placeholder 2">
            <a:extLst>
              <a:ext uri="{FF2B5EF4-FFF2-40B4-BE49-F238E27FC236}">
                <a16:creationId xmlns:a16="http://schemas.microsoft.com/office/drawing/2014/main" id="{6DFCA861-7D36-45DC-A1E5-FC4B1A9DC8FE}"/>
              </a:ext>
            </a:extLst>
          </p:cNvPr>
          <p:cNvSpPr txBox="1">
            <a:spLocks noChangeArrowheads="1"/>
          </p:cNvSpPr>
          <p:nvPr/>
        </p:nvSpPr>
        <p:spPr bwMode="auto">
          <a:xfrm>
            <a:off x="304800" y="1104900"/>
            <a:ext cx="496887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400"/>
              </a:spcBef>
              <a:spcAft>
                <a:spcPts val="400"/>
              </a:spcAft>
              <a:buSzPct val="110000"/>
              <a:buFont typeface="Wingdings" panose="05000000000000000000" pitchFamily="2" charset="2"/>
              <a:buChar char="§"/>
              <a:defRPr sz="2000">
                <a:solidFill>
                  <a:srgbClr val="262626"/>
                </a:solidFill>
                <a:latin typeface="Source Sans Pro" panose="020B0503030403020204" pitchFamily="34" charset="0"/>
                <a:ea typeface="MS PGothic" panose="020B0600070205080204" pitchFamily="34" charset="-128"/>
                <a:cs typeface="Helvetica Light" charset="0"/>
              </a:defRPr>
            </a:lvl1pPr>
            <a:lvl2pPr marL="571500" indent="-233363">
              <a:lnSpc>
                <a:spcPct val="90000"/>
              </a:lnSpc>
              <a:spcAft>
                <a:spcPts val="400"/>
              </a:spcAft>
              <a:buFont typeface="Arial" panose="020B0604020202020204" pitchFamily="34" charset="0"/>
              <a:buChar char="–"/>
              <a:defRPr>
                <a:solidFill>
                  <a:srgbClr val="262626"/>
                </a:solidFill>
                <a:latin typeface="Source Sans Pro" panose="020B0503030403020204" pitchFamily="34" charset="0"/>
                <a:ea typeface="MS PGothic" panose="020B0600070205080204" pitchFamily="34" charset="-128"/>
                <a:cs typeface="Helvetica Light" charset="0"/>
              </a:defRPr>
            </a:lvl2pPr>
            <a:lvl3pPr marL="800100" indent="-228600" defTabSz="454025">
              <a:lnSpc>
                <a:spcPct val="90000"/>
              </a:lnSpc>
              <a:spcAft>
                <a:spcPts val="400"/>
              </a:spcAft>
              <a:buSzPct val="80000"/>
              <a:buFont typeface="Wingdings" panose="05000000000000000000" pitchFamily="2" charset="2"/>
              <a:buChar char="§"/>
              <a:defRPr>
                <a:solidFill>
                  <a:srgbClr val="262626"/>
                </a:solidFill>
                <a:latin typeface="Source Sans Pro" panose="020B0503030403020204" pitchFamily="34" charset="0"/>
                <a:ea typeface="MS PGothic" panose="020B0600070205080204" pitchFamily="34" charset="-128"/>
                <a:cs typeface="Helvetica Light" charset="0"/>
              </a:defRPr>
            </a:lvl3pPr>
            <a:lvl4pPr marL="1600200" indent="-228600">
              <a:spcBef>
                <a:spcPct val="20000"/>
              </a:spcBef>
              <a:buFont typeface="Courier New" panose="02070309020205020404" pitchFamily="49" charset="0"/>
              <a:buChar char="o"/>
              <a:defRPr sz="2000">
                <a:solidFill>
                  <a:schemeClr val="tx1"/>
                </a:solidFill>
                <a:latin typeface="Source Sans Pro" panose="020B0503030403020204" pitchFamily="34" charset="0"/>
                <a:ea typeface="MS PGothic" panose="020B0600070205080204" pitchFamily="34" charset="-128"/>
              </a:defRPr>
            </a:lvl4pPr>
            <a:lvl5pPr marL="2057400" indent="-228600">
              <a:spcBef>
                <a:spcPct val="20000"/>
              </a:spcBef>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Source Sans Pro" panose="020B0503030403020204" pitchFamily="34" charset="0"/>
                <a:ea typeface="MS PGothic" panose="020B0600070205080204" pitchFamily="34" charset="-128"/>
              </a:defRPr>
            </a:lvl9pPr>
          </a:lstStyle>
          <a:p>
            <a:pPr>
              <a:defRPr/>
            </a:pPr>
            <a:r>
              <a:rPr lang="es-ES" altLang="en-US" b="1" dirty="0">
                <a:latin typeface="+mn-lt"/>
              </a:rPr>
              <a:t>¿Qué son los cuidados paliativos?</a:t>
            </a:r>
          </a:p>
          <a:p>
            <a:pPr>
              <a:defRPr/>
            </a:pPr>
            <a:endParaRPr lang="es-ES" altLang="en-US" dirty="0">
              <a:latin typeface="+mn-lt"/>
            </a:endParaRPr>
          </a:p>
          <a:p>
            <a:pPr>
              <a:defRPr/>
            </a:pPr>
            <a:r>
              <a:rPr lang="es-ES" altLang="en-US" dirty="0">
                <a:latin typeface="+mn-lt"/>
              </a:rPr>
              <a:t>¿Qué es la voluntad anticipada?</a:t>
            </a:r>
          </a:p>
          <a:p>
            <a:pPr>
              <a:defRPr/>
            </a:pPr>
            <a:endParaRPr lang="es-ES" altLang="en-US" dirty="0">
              <a:latin typeface="+mn-lt"/>
            </a:endParaRPr>
          </a:p>
          <a:p>
            <a:pPr>
              <a:defRPr/>
            </a:pPr>
            <a:r>
              <a:rPr lang="es-ES" altLang="en-US" dirty="0">
                <a:latin typeface="+mn-lt"/>
              </a:rPr>
              <a:t>Datos a tener en cuenta sobre</a:t>
            </a:r>
            <a:br>
              <a:rPr lang="es-ES" altLang="en-US" dirty="0">
                <a:latin typeface="+mn-lt"/>
              </a:rPr>
            </a:br>
            <a:r>
              <a:rPr lang="es-ES" altLang="en-US" dirty="0">
                <a:latin typeface="+mn-lt"/>
              </a:rPr>
              <a:t>la COVID-19</a:t>
            </a:r>
          </a:p>
          <a:p>
            <a:pPr>
              <a:defRPr/>
            </a:pPr>
            <a:endParaRPr lang="es-ES" altLang="en-US" dirty="0">
              <a:latin typeface="+mn-lt"/>
            </a:endParaRPr>
          </a:p>
          <a:p>
            <a:pPr>
              <a:defRPr/>
            </a:pPr>
            <a:r>
              <a:rPr lang="es-ES" altLang="en-US" dirty="0">
                <a:latin typeface="+mn-lt"/>
              </a:rPr>
              <a:t>Cómo empezar</a:t>
            </a:r>
          </a:p>
          <a:p>
            <a:pPr>
              <a:defRPr/>
            </a:pPr>
            <a:endParaRPr lang="en-US" altLang="en-US" dirty="0">
              <a:latin typeface="+mn-lt"/>
            </a:endParaRPr>
          </a:p>
        </p:txBody>
      </p:sp>
      <p:pic>
        <p:nvPicPr>
          <p:cNvPr id="17412" name="Picture 6">
            <a:extLst>
              <a:ext uri="{FF2B5EF4-FFF2-40B4-BE49-F238E27FC236}">
                <a16:creationId xmlns:a16="http://schemas.microsoft.com/office/drawing/2014/main" id="{979331D3-222D-4541-83D1-780E9896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675" y="1104900"/>
            <a:ext cx="34893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194930"/>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40D4EFB-A577-45BE-B372-F7A9A96B2384}"/>
              </a:ext>
            </a:extLst>
          </p:cNvPr>
          <p:cNvSpPr>
            <a:spLocks noGrp="1"/>
          </p:cNvSpPr>
          <p:nvPr>
            <p:ph type="title"/>
          </p:nvPr>
        </p:nvSpPr>
        <p:spPr>
          <a:xfrm>
            <a:off x="304800" y="296319"/>
            <a:ext cx="6400800" cy="535531"/>
          </a:xfrm>
        </p:spPr>
        <p:txBody>
          <a:bodyPr/>
          <a:lstStyle/>
          <a:p>
            <a:r>
              <a:rPr lang="es-419" altLang="en-US" dirty="0">
                <a:latin typeface="Helvetica Light" charset="0"/>
                <a:cs typeface="Helvetica Light" charset="0"/>
              </a:rPr>
              <a:t>Definición de cuidados paliativos</a:t>
            </a:r>
          </a:p>
        </p:txBody>
      </p:sp>
      <p:sp>
        <p:nvSpPr>
          <p:cNvPr id="18435" name="Content Placeholder 2">
            <a:extLst>
              <a:ext uri="{FF2B5EF4-FFF2-40B4-BE49-F238E27FC236}">
                <a16:creationId xmlns:a16="http://schemas.microsoft.com/office/drawing/2014/main" id="{95D4AE60-B33C-4895-95E6-FDCF09525699}"/>
              </a:ext>
            </a:extLst>
          </p:cNvPr>
          <p:cNvSpPr>
            <a:spLocks noGrp="1"/>
          </p:cNvSpPr>
          <p:nvPr>
            <p:ph sz="quarter" idx="12"/>
          </p:nvPr>
        </p:nvSpPr>
        <p:spPr>
          <a:xfrm>
            <a:off x="304800" y="1104900"/>
            <a:ext cx="8307388" cy="4038600"/>
          </a:xfrm>
        </p:spPr>
        <p:txBody>
          <a:bodyPr/>
          <a:lstStyle/>
          <a:p>
            <a:pPr>
              <a:lnSpc>
                <a:spcPct val="100000"/>
              </a:lnSpc>
            </a:pPr>
            <a:r>
              <a:rPr lang="es-419" altLang="en-US" b="1" dirty="0">
                <a:latin typeface="Helvetica Light" charset="0"/>
                <a:cs typeface="Helvetica Light" charset="0"/>
              </a:rPr>
              <a:t>Definición:</a:t>
            </a:r>
            <a:r>
              <a:rPr lang="es-419" altLang="en-US" dirty="0">
                <a:latin typeface="Helvetica Light" charset="0"/>
                <a:cs typeface="Helvetica Light" charset="0"/>
              </a:rPr>
              <a:t> </a:t>
            </a:r>
          </a:p>
          <a:p>
            <a:pPr lvl="1"/>
            <a:r>
              <a:rPr lang="es-419" altLang="en-US" sz="2000" dirty="0">
                <a:latin typeface="Helvetica Light" charset="0"/>
                <a:cs typeface="Helvetica Light" charset="0"/>
              </a:rPr>
              <a:t>Los cuidados paliativos son una rama de la medicina especializada en cuidados para </a:t>
            </a:r>
            <a:r>
              <a:rPr lang="es-419" altLang="en-US" sz="2000" b="1" dirty="0">
                <a:solidFill>
                  <a:schemeClr val="accent2"/>
                </a:solidFill>
                <a:latin typeface="Helvetica Light" charset="0"/>
                <a:cs typeface="Helvetica Light" charset="0"/>
              </a:rPr>
              <a:t>personas que viven con una enfermedad grave.</a:t>
            </a:r>
            <a:r>
              <a:rPr lang="es-419" altLang="en-US" sz="2000" dirty="0">
                <a:latin typeface="Helvetica Light" charset="0"/>
                <a:cs typeface="Helvetica Light" charset="0"/>
              </a:rPr>
              <a:t> </a:t>
            </a:r>
          </a:p>
          <a:p>
            <a:pPr lvl="1"/>
            <a:endParaRPr lang="es-419" altLang="en-US" sz="2000" dirty="0">
              <a:latin typeface="Helvetica Light" charset="0"/>
              <a:cs typeface="Helvetica Light" charset="0"/>
            </a:endParaRPr>
          </a:p>
          <a:p>
            <a:pPr lvl="1"/>
            <a:r>
              <a:rPr lang="es-419" altLang="en-US" sz="2000" dirty="0">
                <a:latin typeface="Helvetica Light" charset="0"/>
                <a:cs typeface="Helvetica Light" charset="0"/>
              </a:rPr>
              <a:t>Este tipo de cuidados se centra en </a:t>
            </a:r>
            <a:r>
              <a:rPr lang="es-419" altLang="en-US" sz="2000" b="1" dirty="0">
                <a:solidFill>
                  <a:schemeClr val="accent2"/>
                </a:solidFill>
                <a:latin typeface="Helvetica Light" charset="0"/>
                <a:cs typeface="Helvetica Light" charset="0"/>
              </a:rPr>
              <a:t>proporcionar alivio de los síntomas y del estrés que produce la enfermedad.</a:t>
            </a:r>
          </a:p>
          <a:p>
            <a:pPr lvl="1"/>
            <a:endParaRPr lang="es-419" altLang="en-US" sz="2000" b="1" dirty="0">
              <a:solidFill>
                <a:schemeClr val="accent2"/>
              </a:solidFill>
              <a:latin typeface="Helvetica Light" charset="0"/>
              <a:cs typeface="Helvetica Light" charset="0"/>
            </a:endParaRPr>
          </a:p>
          <a:p>
            <a:pPr lvl="1"/>
            <a:r>
              <a:rPr lang="es-419" altLang="en-US" sz="2000" dirty="0">
                <a:latin typeface="Helvetica Light" charset="0"/>
                <a:cs typeface="Helvetica Light" charset="0"/>
              </a:rPr>
              <a:t>El objetivo es </a:t>
            </a:r>
            <a:r>
              <a:rPr lang="es-419" altLang="en-US" sz="2000" b="1" dirty="0">
                <a:solidFill>
                  <a:schemeClr val="accent2"/>
                </a:solidFill>
                <a:latin typeface="Helvetica Light" charset="0"/>
                <a:cs typeface="Helvetica Light" charset="0"/>
              </a:rPr>
              <a:t>mejorar la calidad de vida </a:t>
            </a:r>
            <a:r>
              <a:rPr lang="es-419" altLang="en-US" sz="2000" dirty="0">
                <a:latin typeface="Helvetica Light" charset="0"/>
                <a:cs typeface="Helvetica Light" charset="0"/>
              </a:rPr>
              <a:t>tanto del </a:t>
            </a:r>
            <a:r>
              <a:rPr lang="es-419" altLang="en-US" sz="2000" b="1" dirty="0">
                <a:solidFill>
                  <a:schemeClr val="accent2"/>
                </a:solidFill>
                <a:latin typeface="Helvetica Light" charset="0"/>
                <a:cs typeface="Helvetica Light" charset="0"/>
              </a:rPr>
              <a:t>paciente como de su familia.</a:t>
            </a:r>
          </a:p>
        </p:txBody>
      </p:sp>
      <p:sp>
        <p:nvSpPr>
          <p:cNvPr id="18436" name="TextBox 3">
            <a:extLst>
              <a:ext uri="{FF2B5EF4-FFF2-40B4-BE49-F238E27FC236}">
                <a16:creationId xmlns:a16="http://schemas.microsoft.com/office/drawing/2014/main" id="{2139569A-E552-4FF8-9760-E4F0ACA1C114}"/>
              </a:ext>
            </a:extLst>
          </p:cNvPr>
          <p:cNvSpPr txBox="1">
            <a:spLocks noChangeArrowheads="1"/>
          </p:cNvSpPr>
          <p:nvPr/>
        </p:nvSpPr>
        <p:spPr bwMode="auto">
          <a:xfrm>
            <a:off x="2160587" y="4704306"/>
            <a:ext cx="45450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lnSpc>
                <a:spcPct val="90000"/>
              </a:lnSpc>
            </a:pPr>
            <a:r>
              <a:rPr lang="en-US" altLang="en-US" sz="1400" i="1" dirty="0">
                <a:latin typeface="Helvetica Light" charset="0"/>
              </a:rPr>
              <a:t>Center to Advance Palliative Care (CAPC), 2019</a:t>
            </a:r>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1720E8C-5E07-4CDE-80B5-FDB410364337}"/>
              </a:ext>
            </a:extLst>
          </p:cNvPr>
          <p:cNvSpPr>
            <a:spLocks noGrp="1"/>
          </p:cNvSpPr>
          <p:nvPr>
            <p:ph type="title"/>
          </p:nvPr>
        </p:nvSpPr>
        <p:spPr/>
        <p:txBody>
          <a:bodyPr/>
          <a:lstStyle/>
          <a:p>
            <a:r>
              <a:rPr lang="es-419" altLang="en-US" dirty="0">
                <a:latin typeface="Helvetica Light" charset="0"/>
                <a:cs typeface="Helvetica Light" charset="0"/>
              </a:rPr>
              <a:t>Definición de cuidados paliativos</a:t>
            </a:r>
            <a:endParaRPr lang="en-US" altLang="en-US" dirty="0">
              <a:latin typeface="Helvetica Light" charset="0"/>
              <a:cs typeface="Helvetica Light" charset="0"/>
            </a:endParaRPr>
          </a:p>
        </p:txBody>
      </p:sp>
      <p:sp>
        <p:nvSpPr>
          <p:cNvPr id="20483" name="Content Placeholder 2">
            <a:extLst>
              <a:ext uri="{FF2B5EF4-FFF2-40B4-BE49-F238E27FC236}">
                <a16:creationId xmlns:a16="http://schemas.microsoft.com/office/drawing/2014/main" id="{301EE274-2938-41E0-AD20-4FAE560052E9}"/>
              </a:ext>
            </a:extLst>
          </p:cNvPr>
          <p:cNvSpPr>
            <a:spLocks noGrp="1"/>
          </p:cNvSpPr>
          <p:nvPr>
            <p:ph sz="quarter" idx="12"/>
          </p:nvPr>
        </p:nvSpPr>
        <p:spPr>
          <a:xfrm>
            <a:off x="304800" y="1104900"/>
            <a:ext cx="8537575" cy="2606675"/>
          </a:xfrm>
        </p:spPr>
        <p:txBody>
          <a:bodyPr/>
          <a:lstStyle/>
          <a:p>
            <a:pPr>
              <a:lnSpc>
                <a:spcPct val="100000"/>
              </a:lnSpc>
            </a:pPr>
            <a:r>
              <a:rPr lang="es-419" altLang="en-US" dirty="0">
                <a:latin typeface="Helvetica Light" charset="0"/>
                <a:cs typeface="Helvetica Light" charset="0"/>
              </a:rPr>
              <a:t>Un </a:t>
            </a:r>
            <a:r>
              <a:rPr lang="es-419" altLang="en-US" b="1" dirty="0">
                <a:solidFill>
                  <a:schemeClr val="accent2"/>
                </a:solidFill>
                <a:latin typeface="Helvetica Light" charset="0"/>
                <a:cs typeface="Helvetica Light" charset="0"/>
              </a:rPr>
              <a:t>equipo</a:t>
            </a:r>
            <a:r>
              <a:rPr lang="es-419" altLang="en-US" dirty="0">
                <a:latin typeface="Helvetica Light" charset="0"/>
                <a:cs typeface="Helvetica Light" charset="0"/>
              </a:rPr>
              <a:t> médico especializado es quien proporciona los cuidados paliativos. Ellos trabajan en conjunto con los médicos a cargo del paciente y </a:t>
            </a:r>
            <a:r>
              <a:rPr lang="es-419" altLang="en-US" b="1" dirty="0">
                <a:solidFill>
                  <a:schemeClr val="accent2"/>
                </a:solidFill>
                <a:latin typeface="Helvetica Light" charset="0"/>
                <a:cs typeface="Helvetica Light" charset="0"/>
              </a:rPr>
              <a:t>ofrecen apoyo adicional.</a:t>
            </a:r>
            <a:r>
              <a:rPr lang="es-419" altLang="en-US" dirty="0">
                <a:latin typeface="Helvetica Light" charset="0"/>
                <a:cs typeface="Helvetica Light" charset="0"/>
              </a:rPr>
              <a:t> </a:t>
            </a:r>
          </a:p>
          <a:p>
            <a:pPr>
              <a:lnSpc>
                <a:spcPct val="100000"/>
              </a:lnSpc>
            </a:pPr>
            <a:endParaRPr lang="es-419" altLang="en-US" dirty="0">
              <a:latin typeface="Helvetica Light" charset="0"/>
              <a:cs typeface="Helvetica Light" charset="0"/>
            </a:endParaRPr>
          </a:p>
          <a:p>
            <a:pPr>
              <a:lnSpc>
                <a:spcPct val="100000"/>
              </a:lnSpc>
            </a:pPr>
            <a:r>
              <a:rPr lang="es-419" altLang="en-US" dirty="0">
                <a:latin typeface="Helvetica Light" charset="0"/>
                <a:cs typeface="Helvetica Light" charset="0"/>
              </a:rPr>
              <a:t>Los cuidados paliativos se basan en las necesidades del paciente, no en el pronóstico médico. Los cuidados paliativos pueden entrar en juego </a:t>
            </a:r>
            <a:r>
              <a:rPr lang="es-419" altLang="en-US" b="1" dirty="0">
                <a:solidFill>
                  <a:schemeClr val="accent2"/>
                </a:solidFill>
                <a:latin typeface="Helvetica Light" charset="0"/>
                <a:cs typeface="Helvetica Light" charset="0"/>
              </a:rPr>
              <a:t>a cualquier edad y en cualquier momento durante el transcurso de una enfermedad grave </a:t>
            </a:r>
            <a:r>
              <a:rPr lang="es-419" altLang="en-US" dirty="0">
                <a:latin typeface="Helvetica Light" charset="0"/>
                <a:cs typeface="Helvetica Light" charset="0"/>
              </a:rPr>
              <a:t>y </a:t>
            </a:r>
            <a:r>
              <a:rPr lang="es-419" altLang="en-US" b="1" dirty="0">
                <a:solidFill>
                  <a:schemeClr val="accent2"/>
                </a:solidFill>
                <a:latin typeface="Helvetica Light" charset="0"/>
                <a:cs typeface="Helvetica Light" charset="0"/>
              </a:rPr>
              <a:t>se pueden ofrecer junto con los tratamientos curativos.</a:t>
            </a:r>
          </a:p>
        </p:txBody>
      </p:sp>
      <p:sp>
        <p:nvSpPr>
          <p:cNvPr id="20484" name="TextBox 5">
            <a:extLst>
              <a:ext uri="{FF2B5EF4-FFF2-40B4-BE49-F238E27FC236}">
                <a16:creationId xmlns:a16="http://schemas.microsoft.com/office/drawing/2014/main" id="{ACBCB0D9-1736-4024-BF0F-C66F69306009}"/>
              </a:ext>
            </a:extLst>
          </p:cNvPr>
          <p:cNvSpPr txBox="1">
            <a:spLocks noChangeArrowheads="1"/>
          </p:cNvSpPr>
          <p:nvPr/>
        </p:nvSpPr>
        <p:spPr bwMode="auto">
          <a:xfrm>
            <a:off x="2160587" y="4711700"/>
            <a:ext cx="45450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lnSpc>
                <a:spcPct val="90000"/>
              </a:lnSpc>
            </a:pPr>
            <a:r>
              <a:rPr lang="en-US" altLang="en-US" sz="1400" i="1" dirty="0">
                <a:latin typeface="Helvetica Light" charset="0"/>
              </a:rPr>
              <a:t>Center to Advance Palliative Care (CAPC), 2019</a:t>
            </a:r>
          </a:p>
        </p:txBody>
      </p:sp>
    </p:spTree>
  </p:cSld>
  <p:clrMapOvr>
    <a:masterClrMapping/>
  </p:clrMapOvr>
  <p:transition>
    <p:wipe dir="r"/>
  </p:transition>
</p:sld>
</file>

<file path=ppt/theme/theme1.xml><?xml version="1.0" encoding="utf-8"?>
<a:theme xmlns:a="http://schemas.openxmlformats.org/drawingml/2006/main" name="Stanford Medicine">
  <a:themeElements>
    <a:clrScheme name="Stanford Medicine">
      <a:dk1>
        <a:sysClr val="windowText" lastClr="000000"/>
      </a:dk1>
      <a:lt1>
        <a:sysClr val="window" lastClr="FFFFFF"/>
      </a:lt1>
      <a:dk2>
        <a:srgbClr val="696253"/>
      </a:dk2>
      <a:lt2>
        <a:srgbClr val="B9AE98"/>
      </a:lt2>
      <a:accent1>
        <a:srgbClr val="C1C1C1"/>
      </a:accent1>
      <a:accent2>
        <a:srgbClr val="780811"/>
      </a:accent2>
      <a:accent3>
        <a:srgbClr val="0B3248"/>
      </a:accent3>
      <a:accent4>
        <a:srgbClr val="0D697F"/>
      </a:accent4>
      <a:accent5>
        <a:srgbClr val="6E8920"/>
      </a:accent5>
      <a:accent6>
        <a:srgbClr val="435119"/>
      </a:accent6>
      <a:hlink>
        <a:srgbClr val="1188AD"/>
      </a:hlink>
      <a:folHlink>
        <a:srgbClr val="1188AD"/>
      </a:folHlink>
    </a:clrScheme>
    <a:fontScheme name="Stanford">
      <a:majorFont>
        <a:latin typeface="Crimson"/>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ap="flat" cmpd="sng" algn="ctr">
          <a:solidFill>
            <a:schemeClr val="bg2"/>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90000"/>
          </a:lnSpc>
          <a:defRPr dirty="0" smtClean="0">
            <a:solidFill>
              <a:srgbClr val="696253"/>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11804</TotalTime>
  <Words>6827</Words>
  <Application>Microsoft Office PowerPoint</Application>
  <PresentationFormat>On-screen Show (16:9)</PresentationFormat>
  <Paragraphs>485</Paragraphs>
  <Slides>32</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MS PGothic</vt:lpstr>
      <vt:lpstr>MS PGothic</vt:lpstr>
      <vt:lpstr>Arial</vt:lpstr>
      <vt:lpstr>Calibri</vt:lpstr>
      <vt:lpstr>Courier New</vt:lpstr>
      <vt:lpstr>Crimson</vt:lpstr>
      <vt:lpstr>Guardian TextSans Web</vt:lpstr>
      <vt:lpstr>Helvetica Light</vt:lpstr>
      <vt:lpstr>Source Sans Pro</vt:lpstr>
      <vt:lpstr>Wingdings</vt:lpstr>
      <vt:lpstr>Stanford Medicine</vt:lpstr>
      <vt:lpstr>¿Qué pasa si enfermo de gravedad? Una guía para tomar decisiones médicas en tiempos de COVID-19.</vt:lpstr>
      <vt:lpstr>Breve introducción sobre Zoom para seminarios web.</vt:lpstr>
      <vt:lpstr>Breve introducción sobre Zoom para seminarios web.</vt:lpstr>
      <vt:lpstr>Breve introducción sobre Zoom para seminarios web.</vt:lpstr>
      <vt:lpstr>PowerPoint Presentation</vt:lpstr>
      <vt:lpstr>PowerPoint Presentation</vt:lpstr>
      <vt:lpstr>PowerPoint Presentation</vt:lpstr>
      <vt:lpstr>Definición de cuidados paliativos</vt:lpstr>
      <vt:lpstr>Definición de cuidados paliativos</vt:lpstr>
      <vt:lpstr>PowerPoint Presentation</vt:lpstr>
      <vt:lpstr>PowerPoint Presentation</vt:lpstr>
      <vt:lpstr>¿Qué tipo de decisiones tengo que considerar?</vt:lpstr>
      <vt:lpstr>¿Qué tipo de decisiones tengo que considerar?</vt:lpstr>
      <vt:lpstr>“El árbol de la vida”</vt:lpstr>
      <vt:lpstr>PowerPoint Presentation</vt:lpstr>
      <vt:lpstr>Datos a tener en cuenta sobre el coronavirus</vt:lpstr>
      <vt:lpstr>Datos a tener en cuenta sobre el coronavirus</vt:lpstr>
      <vt:lpstr>Datos a tener en cuenta sobre el coronavirus</vt:lpstr>
      <vt:lpstr>Datos a tener en cuenta sobre el coronavirus</vt:lpstr>
      <vt:lpstr>Datos a tener en cuenta sobre el coronavirus</vt:lpstr>
      <vt:lpstr>Datos a tener en cuenta sobre el coronavirus</vt:lpstr>
      <vt:lpstr>¿Qué implica todo eso?</vt:lpstr>
      <vt:lpstr>Otras opciones en casos de enfermedades graves</vt:lpstr>
      <vt:lpstr>PowerPoint Presentation</vt:lpstr>
      <vt:lpstr>1. Consulte a su médico</vt:lpstr>
      <vt:lpstr>2. Piense en qué es lo más importante.</vt:lpstr>
      <vt:lpstr>3. Designe a un apoderado que tome decisiones en su nombre</vt:lpstr>
      <vt:lpstr>4. Rellene un documento de voluntades anticipadas</vt:lpstr>
      <vt:lpstr>Otros recursos</vt:lpstr>
      <vt:lpstr>Consejos prácticos para prepararse a afrontar una enfermedad grave</vt:lpstr>
      <vt:lpstr>¿Cómo obtengo cuidados paliativos en Stanford?</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 Dean  Office</dc:creator>
  <cp:lastModifiedBy>Bleymaier, Claire</cp:lastModifiedBy>
  <cp:revision>575</cp:revision>
  <cp:lastPrinted>2020-04-10T17:46:07Z</cp:lastPrinted>
  <dcterms:created xsi:type="dcterms:W3CDTF">2015-04-29T17:53:16Z</dcterms:created>
  <dcterms:modified xsi:type="dcterms:W3CDTF">2020-06-15T19:31:24Z</dcterms:modified>
</cp:coreProperties>
</file>