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5" r:id="rId2"/>
    <p:sldMasterId id="2147483663" r:id="rId3"/>
    <p:sldMasterId id="214748370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61" r:id="rId6"/>
    <p:sldId id="364" r:id="rId7"/>
    <p:sldId id="365" r:id="rId8"/>
    <p:sldId id="369" r:id="rId9"/>
    <p:sldId id="378" r:id="rId10"/>
    <p:sldId id="382" r:id="rId11"/>
    <p:sldId id="374" r:id="rId12"/>
    <p:sldId id="373" r:id="rId13"/>
    <p:sldId id="384" r:id="rId14"/>
    <p:sldId id="375" r:id="rId15"/>
    <p:sldId id="367" r:id="rId16"/>
    <p:sldId id="368" r:id="rId17"/>
    <p:sldId id="387" r:id="rId18"/>
    <p:sldId id="386" r:id="rId19"/>
    <p:sldId id="377" r:id="rId20"/>
    <p:sldId id="370" r:id="rId21"/>
    <p:sldId id="388" r:id="rId22"/>
    <p:sldId id="37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eitz" initials="S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EE259"/>
    <a:srgbClr val="99CC00"/>
    <a:srgbClr val="B7CC54"/>
    <a:srgbClr val="CC0000"/>
    <a:srgbClr val="990000"/>
    <a:srgbClr val="FFFFF5"/>
    <a:srgbClr val="E78006"/>
    <a:srgbClr val="8C2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/>
    <p:restoredTop sz="76236" autoAdjust="0"/>
  </p:normalViewPr>
  <p:slideViewPr>
    <p:cSldViewPr>
      <p:cViewPr>
        <p:scale>
          <a:sx n="75" d="100"/>
          <a:sy n="75" d="100"/>
        </p:scale>
        <p:origin x="2480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5024"/>
    </p:cViewPr>
  </p:sorterViewPr>
  <p:notesViewPr>
    <p:cSldViewPr>
      <p:cViewPr varScale="1">
        <p:scale>
          <a:sx n="49" d="100"/>
          <a:sy n="49" d="100"/>
        </p:scale>
        <p:origin x="-27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F3AA-AD28-F948-871C-5E9AB27E4C6C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CAB4-5FA3-F047-BD98-CFFAAA2B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DDEAE3B4-576D-9542-9B77-802E1E8D490E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D2410775-39D2-5F48-B39F-CB1D036FC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20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35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1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69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431378-7E65-9A45-B3A1-B5D4BBA21427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12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50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9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4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58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72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72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Q:  How many students are expected to earn PWD?</a:t>
            </a:r>
          </a:p>
          <a:p>
            <a:endParaRPr lang="en-US" dirty="0" smtClean="0">
              <a:ea typeface="ＭＳ Ｐゴシック" pitchFamily="-105" charset="-128"/>
              <a:cs typeface="ＭＳ Ｐゴシック" pitchFamily="-105" charset="-128"/>
            </a:endParaRPr>
          </a:p>
          <a:p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A:</a:t>
            </a:r>
            <a:r>
              <a:rPr lang="en-US" baseline="0" dirty="0" smtClean="0"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 Because the system is criterion-based, there is no predetermined quota for Pass with Distinction.  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091A6D-EA91-594C-A15D-6B9D1FF57CEC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3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The</a:t>
            </a:r>
            <a:r>
              <a:rPr lang="en-US" baseline="0" dirty="0" smtClean="0">
                <a:ea typeface="ＭＳ Ｐゴシック" pitchFamily="-105" charset="-128"/>
                <a:cs typeface="ＭＳ Ｐゴシック" pitchFamily="-105" charset="-128"/>
              </a:rPr>
              <a:t> School of Medicine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 has roughly</a:t>
            </a:r>
            <a:r>
              <a:rPr lang="en-US" baseline="0" dirty="0" smtClean="0"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adopted the six-competency framework used by the ACGME. 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Medical Knowledge is represented</a:t>
            </a:r>
            <a:r>
              <a:rPr lang="en-US" baseline="0" dirty="0" smtClean="0">
                <a:ea typeface="ＭＳ Ｐゴシック" pitchFamily="-105" charset="-128"/>
                <a:cs typeface="ＭＳ Ｐゴシック" pitchFamily="-105" charset="-128"/>
              </a:rPr>
              <a:t> by the final exam for each clerkship.</a:t>
            </a:r>
            <a:endParaRPr lang="en-US" dirty="0" smtClean="0">
              <a:ea typeface="ＭＳ Ｐゴシック" pitchFamily="-105" charset="-128"/>
              <a:cs typeface="ＭＳ Ｐゴシック" pitchFamily="-105" charset="-128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Systems-Based Practice is built</a:t>
            </a:r>
            <a:r>
              <a:rPr lang="en-US" baseline="0" dirty="0" smtClean="0"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into Patient Care. 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Practice-Based Learning and Improvement is addressed as part of both Patient Care and Professionalism.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1AE37-85E8-8C43-BCCA-D2A61B2BA88D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4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04465D-AB36-AC45-8C1E-8CB2FF6E7838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5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158BF9-2555-E148-BE3F-956E8D55ECB4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6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3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0775-39D2-5F48-B39F-CB1D036FCE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7A22DC-B81E-5D43-B963-D8499589964D}" type="slidenum">
              <a:rPr lang="en-US" smtClean="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rPr>
              <a:pPr/>
              <a:t>9</a:t>
            </a:fld>
            <a:endParaRPr lang="en-US" smtClean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2615-84D1-7445-830B-A56D130C5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A6250-4F63-9B46-9FDF-EDC73959E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07F18-56A9-EE4C-B509-FD8531B29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7465-3172-4C48-A6B3-60F83DACD203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F8F5-13E6-4A49-B362-C6E31BE46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ADEBE-EE0E-AE48-AB44-6F92E39E0284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36A9-E438-1D4C-AC0C-29B6255D7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2BF40-5CC5-B047-9442-1F6EF1B92AAE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2F86-6840-BF4F-A295-1327A844C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4FA1-DF46-D44F-BC83-007EA48F9B59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00D5B-C531-1542-972D-1326269D3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4C31-8BBC-164D-9E2E-AB019D2BCBC5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932DF-A5FC-3440-B59B-BB0311212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67C-B779-3440-99E2-514E1E473DF2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BF19-DA16-3C4F-85DD-75B54E3A4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6061-D6F6-3A44-8AAC-0FB84722244D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42C6-38F6-E04F-B0C5-2C0A3F7E6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DB62-9FB1-624D-B3A0-8494472B2B8E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2847-2114-BB47-93DB-AA75FD40E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52BE-73B2-9B44-A4DB-DEBEE64E7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4708-1C62-5B40-B5EA-5C00F50835C0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3F10-2114-4541-8D15-04F71B33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3C38-EBAA-3947-9C02-2FFC710C093B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1839-54C6-E742-9790-584E16EE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E13D-464E-8146-89D9-1B9E8209B305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2D24-438B-B94A-921D-28E140927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3AD1-33C4-4349-9AF3-7EB63521D685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892E-7C66-3F4E-8DF4-5289D533A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910D-298B-0A4C-BF2F-6E64DE17193B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0929A-F763-DA44-A468-4158CB3D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E6CC-DD5C-A347-8DF2-49487A93D97B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B9385-57C2-D64B-8B0E-10AC04BE5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0387-F51A-8B40-94DF-37C5294698AC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9D8E-656E-A947-9F2F-91ACE8CC4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F54D-B9E3-A94D-9946-4F0441A14073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46D9-5DEF-5149-9C5C-E97B58068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C718-ECEC-5746-8265-F66F941D614A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3C22-6B0A-5340-8354-494260384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0D3F-53D6-264D-B2BC-EE7391DCE1D3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BE8F-D14E-EE46-958A-BE0C1F639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304B-445A-AC46-8E21-5D847F93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ADE8-187A-244F-AE4C-DABD188B7D4F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5B5D-963D-B04B-A64E-155A2CD31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97CA-9E7A-B94A-A969-35EFD9219833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20A-2367-6149-9ABC-B2C77A209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92A34-C8A1-F146-BE1E-9DA993575A27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9736-A504-CA48-9F2E-27443340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AF7C-29BD-7946-AD6C-1546DD06E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E0F4-BDB1-354A-83A8-773861ECE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8AD1-FEFA-4C49-B880-364F113BD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43F1-009A-C641-AC4A-066AE1A6D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0964-F679-7248-97F3-96AE081BC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299C-1C51-C24E-9A29-3496B60DD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31A2-43BA-7E4B-A413-BDF6695EB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B869-9D37-7F4E-931F-7F431FC86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B51B-075A-7046-83E1-5751D4466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D7048-8111-8D4F-A07A-FAFCC91A6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4967-3B80-FC43-85E0-829542AF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4088-810D-B541-BEE7-D39C21746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29AB-7039-8748-B981-BB8B7B7E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C692-A1F7-904E-BDDE-3C59B47AB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D243-5456-AF48-BB79-09646ACEC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138EF-FEFD-1948-BB96-8C3E19EE4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FE79-28FB-B64C-8529-3D3F1FBB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4572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81200"/>
            <a:ext cx="67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6AB3E55-5764-BE4A-9119-4437D379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1066800"/>
            <a:ext cx="952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1524000" y="1752600"/>
            <a:ext cx="6934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8E7DC2F7-8311-6445-89C3-F563ADA0CE4C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5B531E83-3B6A-E84D-B79E-755C6A6D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D87D888D-E847-4E43-B8B7-63BC92365C6F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BC02A2E4-834B-C14D-9B8C-8F5BFD927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25" charset="0"/>
                <a:ea typeface="ＭＳ Ｐゴシック" pitchFamily="25" charset="-128"/>
                <a:cs typeface="ＭＳ Ｐゴシック" pitchFamily="25" charset="-128"/>
              </a:defRPr>
            </a:lvl1pPr>
          </a:lstStyle>
          <a:p>
            <a:pPr>
              <a:defRPr/>
            </a:pPr>
            <a:fld id="{0861E9FE-CB4C-D54F-9A83-238D0AB62BC5}" type="datetimeFigureOut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25" charset="0"/>
                <a:ea typeface="ＭＳ Ｐゴシック" pitchFamily="25" charset="-128"/>
                <a:cs typeface="ＭＳ Ｐゴシック" pitchFamily="2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25" charset="0"/>
                <a:ea typeface="ＭＳ Ｐゴシック" pitchFamily="25" charset="-128"/>
                <a:cs typeface="ＭＳ Ｐゴシック" pitchFamily="25" charset="-128"/>
              </a:defRPr>
            </a:lvl1pPr>
          </a:lstStyle>
          <a:p>
            <a:pPr>
              <a:defRPr/>
            </a:pPr>
            <a:fld id="{D4570514-5891-6A4C-B533-377BFDBD1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med.stanford.edu/md/faculty-resources/information-tools-form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.stanford.edu/md/faculty-resources/information-tools-forms.html" TargetMode="External"/><Relationship Id="rId4" Type="http://schemas.openxmlformats.org/officeDocument/2006/relationships/hyperlink" Target="mailto:aestuart@stanford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ed.stanford.edu/md/faculty-resources/information-tools-form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CBEI Essentials </a:t>
            </a:r>
            <a:br>
              <a:rPr lang="en-US" sz="2800" dirty="0" smtClean="0"/>
            </a:br>
            <a:r>
              <a:rPr lang="en-US" sz="2800" dirty="0" smtClean="0"/>
              <a:t>for Residents, Fellows, </a:t>
            </a:r>
            <a:r>
              <a:rPr lang="en-US" sz="2800" dirty="0" smtClean="0"/>
              <a:t>Advanced Practice Providers, and </a:t>
            </a:r>
            <a:r>
              <a:rPr lang="en-US" sz="2800" dirty="0" smtClean="0"/>
              <a:t>Faculty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10-minute primer</a:t>
            </a:r>
          </a:p>
          <a:p>
            <a:pPr eaLnBrk="1" hangingPunct="1"/>
            <a:r>
              <a:rPr lang="en-US" sz="2400" dirty="0" smtClean="0"/>
              <a:t>on student performance assessment in required clerkships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dirty="0" smtClean="0"/>
              <a:t>Stanford School of Medicine</a:t>
            </a:r>
          </a:p>
          <a:p>
            <a:pPr eaLnBrk="1" hangingPunct="1"/>
            <a:r>
              <a:rPr lang="en-US" sz="2000" smtClean="0"/>
              <a:t>6.19.2017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Examples of Exceptional Professionalism and Interpersonal Communication 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086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Student:</a:t>
            </a:r>
            <a:r>
              <a:rPr lang="en-US" sz="1600" dirty="0"/>
              <a:t> </a:t>
            </a:r>
          </a:p>
          <a:p>
            <a:pPr lvl="0"/>
            <a:r>
              <a:rPr lang="en-US" sz="1600" dirty="0"/>
              <a:t>Extends him/herself beyond usual duties to ensure patients' comfort or well-being</a:t>
            </a:r>
          </a:p>
          <a:p>
            <a:pPr lvl="0"/>
            <a:r>
              <a:rPr lang="en-US" sz="1600" dirty="0"/>
              <a:t>Advocates respectfully and diplomatically on behalf of patients </a:t>
            </a:r>
          </a:p>
          <a:p>
            <a:pPr lvl="0"/>
            <a:r>
              <a:rPr lang="en-US" sz="1600" dirty="0"/>
              <a:t>Serves as patients' preferred source of information and/or </a:t>
            </a:r>
            <a:r>
              <a:rPr lang="en-US" sz="1600" dirty="0" smtClean="0"/>
              <a:t>support</a:t>
            </a:r>
            <a:endParaRPr lang="en-US" sz="1600" dirty="0"/>
          </a:p>
          <a:p>
            <a:pPr lvl="0"/>
            <a:r>
              <a:rPr lang="en-US" sz="1600" dirty="0"/>
              <a:t>Makes an extra effort to support or help fellow students and others excel</a:t>
            </a:r>
          </a:p>
          <a:p>
            <a:pPr lvl="0"/>
            <a:r>
              <a:rPr lang="en-US" sz="1600" dirty="0"/>
              <a:t>Without prompting, takes on extra work to help the team/preceptor</a:t>
            </a:r>
          </a:p>
          <a:p>
            <a:pPr lvl="0"/>
            <a:r>
              <a:rPr lang="en-US" sz="1600" dirty="0"/>
              <a:t>Supports the team by paying attention to the needs and care plans of patients other than those assigned</a:t>
            </a:r>
          </a:p>
          <a:p>
            <a:pPr lvl="0"/>
            <a:r>
              <a:rPr lang="en-US" sz="1600" dirty="0"/>
              <a:t>Maintains composure and manages conflict in difficult </a:t>
            </a:r>
            <a:r>
              <a:rPr lang="en-US" sz="1600" dirty="0" smtClean="0"/>
              <a:t>situations</a:t>
            </a:r>
            <a:endParaRPr lang="en-US" sz="1600" dirty="0"/>
          </a:p>
          <a:p>
            <a:pPr lvl="0"/>
            <a:r>
              <a:rPr lang="en-US" sz="1600" dirty="0"/>
              <a:t>Makes an extra effort to participate in learning opportunities beyond those required</a:t>
            </a:r>
          </a:p>
          <a:p>
            <a:pPr lvl="0"/>
            <a:r>
              <a:rPr lang="en-US" sz="1600" dirty="0"/>
              <a:t>Seeks and responds openly and proactively to feedback</a:t>
            </a:r>
          </a:p>
          <a:p>
            <a:pPr lvl="0"/>
            <a:r>
              <a:rPr lang="en-US" sz="1600" dirty="0"/>
              <a:t>Demonstrates an advanced degree of personal responsibility and accountability– beyond being punctual and reliable.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		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9342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dirty="0" smtClean="0"/>
              <a:t>In clerkships using the NBME Subject Exam, an exam score between the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-80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percentile </a:t>
            </a:r>
            <a:r>
              <a:rPr lang="en-US" sz="2400" dirty="0" smtClean="0"/>
              <a:t>earns a Pass </a:t>
            </a:r>
            <a:r>
              <a:rPr lang="en-US" sz="2400" dirty="0"/>
              <a:t>with Distinction </a:t>
            </a:r>
            <a:r>
              <a:rPr lang="en-US" sz="2400" dirty="0" smtClean="0"/>
              <a:t>for the final exam.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Clerkships using non-NBME exams have set comparable thresholds for Pass with Distinction.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Clinical application of knowledge and efforts to expand knowledge are assessed as part of Patient Care and Professionalism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Clerkship Evaluation Teams	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r>
              <a:rPr lang="en-US" sz="2400" dirty="0" smtClean="0"/>
              <a:t>Each clerkship has established an Evaluation Team to review student performance data and assign final grades.</a:t>
            </a:r>
          </a:p>
          <a:p>
            <a:endParaRPr lang="en-US" sz="2400" dirty="0" smtClean="0"/>
          </a:p>
          <a:p>
            <a:r>
              <a:rPr lang="en-US" sz="2400" dirty="0" smtClean="0"/>
              <a:t>Evaluation Teams are required to submit final grades and evaluations within 4</a:t>
            </a:r>
            <a:r>
              <a:rPr lang="en-US" sz="2400" dirty="0"/>
              <a:t> </a:t>
            </a:r>
            <a:r>
              <a:rPr lang="en-US" sz="2400" dirty="0" smtClean="0"/>
              <a:t>weeks of the end of each rotation.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Role of Residents, </a:t>
            </a:r>
            <a:r>
              <a:rPr lang="en-US" sz="2800" dirty="0" smtClean="0"/>
              <a:t>Fellows, Advanced Practice Providers (APPs) </a:t>
            </a:r>
            <a:r>
              <a:rPr lang="en-US" sz="2800" dirty="0" smtClean="0"/>
              <a:t>and Faculty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dirty="0" smtClean="0"/>
              <a:t>Individual residents, fellows, </a:t>
            </a:r>
            <a:r>
              <a:rPr lang="en-US" sz="2400" dirty="0" smtClean="0"/>
              <a:t>APPs, and </a:t>
            </a:r>
            <a:r>
              <a:rPr lang="en-US" sz="2400" dirty="0" smtClean="0"/>
              <a:t>faculty will not be asked to assign final grades or judge whether students should earn Pass with Distinction.</a:t>
            </a:r>
          </a:p>
          <a:p>
            <a:r>
              <a:rPr lang="en-US" sz="2400" dirty="0" smtClean="0"/>
              <a:t>The role of each individual evaluator is to:</a:t>
            </a:r>
          </a:p>
          <a:p>
            <a:pPr lvl="1"/>
            <a:r>
              <a:rPr lang="en-US" sz="2400" dirty="0" smtClean="0"/>
              <a:t>Respond promptly to requests for input on student performance</a:t>
            </a:r>
          </a:p>
          <a:p>
            <a:pPr lvl="1"/>
            <a:r>
              <a:rPr lang="en-US" sz="2400" u="sng" dirty="0" smtClean="0"/>
              <a:t>Describe</a:t>
            </a:r>
            <a:r>
              <a:rPr lang="en-US" sz="2400" dirty="0" smtClean="0"/>
              <a:t> observations of student performance</a:t>
            </a:r>
          </a:p>
          <a:p>
            <a:pPr lvl="1"/>
            <a:r>
              <a:rPr lang="en-US" sz="2400" dirty="0" smtClean="0"/>
              <a:t>Provide real-time feedback to students based on observations of performance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for Input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Individual clerkships may use any or all of the following mechanisms to gather input on student performance: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Electronic forms (E*Value)</a:t>
            </a:r>
          </a:p>
          <a:p>
            <a:pPr lvl="1"/>
            <a:r>
              <a:rPr lang="en-US" sz="2400" dirty="0"/>
              <a:t>Paper forms</a:t>
            </a:r>
          </a:p>
          <a:p>
            <a:pPr lvl="1"/>
            <a:r>
              <a:rPr lang="en-US" sz="2400" dirty="0"/>
              <a:t>Email</a:t>
            </a:r>
          </a:p>
          <a:p>
            <a:pPr lvl="1"/>
            <a:r>
              <a:rPr lang="en-US" sz="2400" dirty="0" smtClean="0"/>
              <a:t>Team meetings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3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Form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sz="2800" dirty="0" smtClean="0"/>
              <a:t>To link to</a:t>
            </a:r>
            <a:r>
              <a:rPr lang="en-US" sz="2800" b="1" dirty="0" smtClean="0"/>
              <a:t> </a:t>
            </a:r>
            <a:r>
              <a:rPr lang="en-US" sz="2800" dirty="0" smtClean="0"/>
              <a:t>the Patient Care - Professionalism form used to collect resident and faculty input on student performance</a:t>
            </a:r>
            <a:r>
              <a:rPr lang="en-US" sz="2400" dirty="0" smtClean="0"/>
              <a:t>, </a:t>
            </a:r>
            <a:r>
              <a:rPr lang="en-US" sz="2800" dirty="0" smtClean="0"/>
              <a:t>see the CBEI </a:t>
            </a:r>
            <a:r>
              <a:rPr lang="en-US" sz="2800" dirty="0" smtClean="0">
                <a:hlinkClick r:id="rId3"/>
              </a:rPr>
              <a:t>Essential Information, Tools and Forms page</a:t>
            </a:r>
            <a:endParaRPr lang="en-US" sz="2400" dirty="0" smtClean="0"/>
          </a:p>
          <a:p>
            <a:pPr>
              <a:spcAft>
                <a:spcPts val="30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Fairness, Accuracy &amp; Timeliness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934200" cy="4114800"/>
          </a:xfrm>
        </p:spPr>
        <p:txBody>
          <a:bodyPr/>
          <a:lstStyle/>
          <a:p>
            <a:r>
              <a:rPr lang="en-US" sz="2400" dirty="0" smtClean="0"/>
              <a:t>To ensure that student performance evaluations are as fair and accurate as possible, clerkships must collect information from the full range of residents, fellows</a:t>
            </a:r>
            <a:r>
              <a:rPr lang="en-US" sz="2400" dirty="0" smtClean="0"/>
              <a:t>, Apps, </a:t>
            </a:r>
            <a:r>
              <a:rPr lang="en-US" sz="2400" dirty="0" smtClean="0"/>
              <a:t>and faculty who work with each student.</a:t>
            </a:r>
          </a:p>
          <a:p>
            <a:endParaRPr lang="en-US" sz="2400" dirty="0" smtClean="0"/>
          </a:p>
          <a:p>
            <a:r>
              <a:rPr lang="en-US" sz="2400" dirty="0" smtClean="0"/>
              <a:t>Please respond promptly to clerkship directors’ and coordinators’ requests for information about student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interactions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6705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Q:  </a:t>
            </a:r>
            <a:r>
              <a:rPr lang="en-US" sz="2800" dirty="0" smtClean="0"/>
              <a:t>What if I didn’t have enough contact to decide whether a student functioned as a Manager or demonstrated exceptional professionalism?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note on brief interactions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6705600" cy="4114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A:  </a:t>
            </a:r>
            <a:r>
              <a:rPr lang="en-US" sz="2400" dirty="0" smtClean="0"/>
              <a:t>The </a:t>
            </a:r>
            <a:r>
              <a:rPr lang="en-US" sz="2400" dirty="0"/>
              <a:t>role of each resident, fellow, or faculty evaluator is to describe observations of student performance.  Clerkship Evaluation Teams will review and synthesize </a:t>
            </a:r>
            <a:r>
              <a:rPr lang="en-US" sz="2400" dirty="0" smtClean="0"/>
              <a:t>information to assign final grades.  </a:t>
            </a:r>
            <a:endParaRPr lang="en-US" sz="2400" dirty="0"/>
          </a:p>
          <a:p>
            <a:r>
              <a:rPr lang="en-US" sz="2400" dirty="0" smtClean="0"/>
              <a:t>Multiple </a:t>
            </a:r>
            <a:r>
              <a:rPr lang="en-US" sz="2400" dirty="0"/>
              <a:t>brief observations from multiple evaluators will fall together as themes and trends.  </a:t>
            </a:r>
            <a:endParaRPr lang="en-US" sz="2400" dirty="0" smtClean="0"/>
          </a:p>
          <a:p>
            <a:r>
              <a:rPr lang="en-US" sz="2400" dirty="0" smtClean="0"/>
              <a:t>ALL </a:t>
            </a:r>
            <a:r>
              <a:rPr lang="en-US" sz="2400" dirty="0"/>
              <a:t>input is valuable.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22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000" dirty="0" smtClean="0"/>
              <a:t>For more information, see the </a:t>
            </a:r>
            <a:r>
              <a:rPr lang="en-US" sz="2000" dirty="0" smtClean="0">
                <a:hlinkClick r:id="rId3"/>
              </a:rPr>
              <a:t>CBES website </a:t>
            </a:r>
            <a:r>
              <a:rPr lang="en-US" sz="2000" dirty="0" smtClean="0"/>
              <a:t>or contact one of the following people:</a:t>
            </a:r>
          </a:p>
          <a:p>
            <a:pPr lvl="1"/>
            <a:r>
              <a:rPr lang="en-US" sz="1800" dirty="0" smtClean="0"/>
              <a:t>Elizabeth Stuart, MD, </a:t>
            </a:r>
            <a:r>
              <a:rPr lang="en-US" sz="1800" dirty="0" err="1" smtClean="0"/>
              <a:t>MSEd</a:t>
            </a:r>
            <a:r>
              <a:rPr lang="en-US" sz="1800" dirty="0" smtClean="0"/>
              <a:t> - Assistant Dean for Clerkship Education, </a:t>
            </a:r>
            <a:r>
              <a:rPr lang="en-US" sz="1800" dirty="0" smtClean="0">
                <a:hlinkClick r:id="rId4"/>
              </a:rPr>
              <a:t>aestuart@stanford.edu</a:t>
            </a:r>
            <a:endParaRPr lang="en-US" sz="1800" dirty="0" smtClean="0"/>
          </a:p>
          <a:p>
            <a:pPr lvl="1"/>
            <a:r>
              <a:rPr lang="en-US" sz="1800" dirty="0" smtClean="0"/>
              <a:t>Paul Schindler - Assistant Director for Clerkship Education, </a:t>
            </a:r>
            <a:r>
              <a:rPr lang="en-US" sz="1800" dirty="0" err="1" smtClean="0"/>
              <a:t>paulschi@stanford.edu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Thank you for your commitment to medical student education.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000" dirty="0" smtClean="0"/>
              <a:t>Criterion-based vs. norm-based evaluation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Criteria for PWD</a:t>
            </a:r>
          </a:p>
          <a:p>
            <a:pPr marL="857250" lvl="1" indent="-457200"/>
            <a:r>
              <a:rPr lang="en-US" sz="1600" dirty="0" smtClean="0"/>
              <a:t>Exceptional Patient Care</a:t>
            </a:r>
          </a:p>
          <a:p>
            <a:pPr marL="857250" lvl="1" indent="-457200"/>
            <a:r>
              <a:rPr lang="en-US" sz="1600" dirty="0" smtClean="0"/>
              <a:t>Exceptional Professionalism</a:t>
            </a:r>
            <a:r>
              <a:rPr lang="en-US" sz="1600" dirty="0"/>
              <a:t> </a:t>
            </a:r>
            <a:r>
              <a:rPr lang="en-US" sz="1600" dirty="0" smtClean="0"/>
              <a:t>and Interpersonal Communication</a:t>
            </a:r>
          </a:p>
          <a:p>
            <a:pPr marL="857250" lvl="1" indent="-457200"/>
            <a:r>
              <a:rPr lang="en-US" sz="1600" dirty="0" smtClean="0"/>
              <a:t>Final Exam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Clerkship Evaluation Teams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Role of resident, fellow, and faculty evaluators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Fairness, Accuracy, &amp; Timeliness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Brief interactions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More information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Criterion- vs. Norm-based evaluation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Stanford’s performance evaluation system in required clerkships is criterion-based.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u="sng" dirty="0" smtClean="0"/>
              <a:t>All</a:t>
            </a:r>
            <a:r>
              <a:rPr lang="en-US" sz="2400" dirty="0" smtClean="0"/>
              <a:t> students whose performance meets established criteria can earn a top grade of Pass with Distinction - regardless of how other students perform.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This is in contrast to a curved or norm-based system, where only a certain proportion of students can earn the top descriptor of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with Distinction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Students may earn a Pass with Distinction in each of three domains:</a:t>
            </a:r>
          </a:p>
          <a:p>
            <a:pPr lvl="1"/>
            <a:r>
              <a:rPr lang="en-US" sz="2400" dirty="0" smtClean="0"/>
              <a:t>Patient Care</a:t>
            </a:r>
          </a:p>
          <a:p>
            <a:pPr lvl="1"/>
            <a:r>
              <a:rPr lang="en-US" sz="2400" dirty="0" smtClean="0"/>
              <a:t>Professionalism and Interpersonal Communication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Final Exam</a:t>
            </a:r>
          </a:p>
          <a:p>
            <a:r>
              <a:rPr lang="en-US" sz="2800" dirty="0" smtClean="0"/>
              <a:t>Grades for each domain are reported separately in the MSPE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Care	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School of Medicine has adopted the RIME framework (Pangaro,1999) to describe performance in Patient Care.</a:t>
            </a:r>
          </a:p>
          <a:p>
            <a:r>
              <a:rPr lang="en-US" sz="2400" dirty="0" smtClean="0"/>
              <a:t>The RIME framework is based on the understanding that students move through a sequence of developmental stages:  </a:t>
            </a:r>
          </a:p>
          <a:p>
            <a:pPr lvl="1"/>
            <a:r>
              <a:rPr lang="en-US" sz="2000" dirty="0" smtClean="0"/>
              <a:t>Reporter </a:t>
            </a:r>
          </a:p>
          <a:p>
            <a:pPr lvl="1"/>
            <a:r>
              <a:rPr lang="en-US" sz="2000" dirty="0" smtClean="0"/>
              <a:t>Interpreter</a:t>
            </a:r>
          </a:p>
          <a:p>
            <a:pPr lvl="1"/>
            <a:r>
              <a:rPr lang="en-US" sz="2000" dirty="0" smtClean="0"/>
              <a:t>Manager</a:t>
            </a:r>
          </a:p>
          <a:p>
            <a:pPr lvl="1"/>
            <a:r>
              <a:rPr lang="en-US" sz="2000" dirty="0" smtClean="0"/>
              <a:t>Educator</a:t>
            </a: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4953000" y="5029200"/>
            <a:ext cx="3048000" cy="1200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1" algn="ctr"/>
            <a:r>
              <a:rPr lang="en-US" dirty="0">
                <a:hlinkClick r:id="rId3"/>
              </a:rPr>
              <a:t>Click here for a more detailed description of RIME stages.</a:t>
            </a:r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Care	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Students must function in the Interpreter stage to pass each core clerkship.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Pass with Distinction requires functioning in the Manager stage.</a:t>
            </a:r>
          </a:p>
          <a:p>
            <a:r>
              <a:rPr lang="en-US" sz="2400" dirty="0" smtClean="0"/>
              <a:t>Managers must consistently demonstrate </a:t>
            </a:r>
            <a:r>
              <a:rPr lang="en-US" sz="2400" dirty="0"/>
              <a:t>strong </a:t>
            </a:r>
            <a:r>
              <a:rPr lang="en-US" sz="2400" dirty="0" smtClean="0"/>
              <a:t>Reporting and Interpreting skills.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-105" charset="0"/>
                <a:ea typeface="ＭＳ Ｐゴシック" pitchFamily="-105" charset="-128"/>
              </a:rPr>
              <a:t>Expected Transitions</a:t>
            </a:r>
          </a:p>
        </p:txBody>
      </p:sp>
      <p:pic>
        <p:nvPicPr>
          <p:cNvPr id="6349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"/>
            <a:ext cx="952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492" name="Group 20"/>
          <p:cNvGrpSpPr>
            <a:grpSpLocks/>
          </p:cNvGrpSpPr>
          <p:nvPr/>
        </p:nvGrpSpPr>
        <p:grpSpPr bwMode="auto">
          <a:xfrm>
            <a:off x="1371600" y="1600200"/>
            <a:ext cx="6597650" cy="3832225"/>
            <a:chOff x="457200" y="1417638"/>
            <a:chExt cx="7893050" cy="5159289"/>
          </a:xfrm>
        </p:grpSpPr>
        <p:sp>
          <p:nvSpPr>
            <p:cNvPr id="10" name="Rectangle 9"/>
            <p:cNvSpPr/>
            <p:nvPr/>
          </p:nvSpPr>
          <p:spPr>
            <a:xfrm>
              <a:off x="3505407" y="2093005"/>
              <a:ext cx="4844843" cy="423173"/>
            </a:xfrm>
            <a:prstGeom prst="rect">
              <a:avLst/>
            </a:prstGeom>
            <a:gradFill flip="none" rotWithShape="1">
              <a:gsLst>
                <a:gs pos="50000">
                  <a:schemeClr val="accent3">
                    <a:lumMod val="75000"/>
                  </a:schemeClr>
                </a:gs>
                <a:gs pos="7000">
                  <a:srgbClr val="FFFFFF"/>
                </a:gs>
              </a:gsLst>
              <a:lin ang="0" scaled="1"/>
              <a:tileRect/>
            </a:gradFill>
            <a:ln>
              <a:solidFill>
                <a:srgbClr val="BFBFB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dirty="0"/>
                <a:t>MANAGER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1576" y="5080861"/>
              <a:ext cx="757398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22699" y="3615905"/>
              <a:ext cx="4398433" cy="19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220651" y="3615905"/>
              <a:ext cx="4398433" cy="19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220503" y="3615905"/>
              <a:ext cx="4398433" cy="189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499" name="TextBox 19"/>
            <p:cNvSpPr txBox="1">
              <a:spLocks noChangeArrowheads="1"/>
            </p:cNvSpPr>
            <p:nvPr/>
          </p:nvSpPr>
          <p:spPr bwMode="auto">
            <a:xfrm>
              <a:off x="609600" y="5334000"/>
              <a:ext cx="1666875" cy="497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POM	</a:t>
              </a:r>
            </a:p>
          </p:txBody>
        </p:sp>
        <p:sp>
          <p:nvSpPr>
            <p:cNvPr id="63500" name="TextBox 20"/>
            <p:cNvSpPr txBox="1">
              <a:spLocks noChangeArrowheads="1"/>
            </p:cNvSpPr>
            <p:nvPr/>
          </p:nvSpPr>
          <p:spPr bwMode="auto">
            <a:xfrm>
              <a:off x="2616200" y="5334000"/>
              <a:ext cx="1666875" cy="124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Core clerkship	</a:t>
              </a:r>
            </a:p>
          </p:txBody>
        </p:sp>
        <p:sp>
          <p:nvSpPr>
            <p:cNvPr id="63501" name="TextBox 21"/>
            <p:cNvSpPr txBox="1">
              <a:spLocks noChangeArrowheads="1"/>
            </p:cNvSpPr>
            <p:nvPr/>
          </p:nvSpPr>
          <p:spPr bwMode="auto">
            <a:xfrm>
              <a:off x="4622800" y="5334000"/>
              <a:ext cx="1666875" cy="124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Sub-Internship	</a:t>
              </a:r>
            </a:p>
          </p:txBody>
        </p:sp>
        <p:sp>
          <p:nvSpPr>
            <p:cNvPr id="63502" name="TextBox 22"/>
            <p:cNvSpPr txBox="1">
              <a:spLocks noChangeArrowheads="1"/>
            </p:cNvSpPr>
            <p:nvPr/>
          </p:nvSpPr>
          <p:spPr bwMode="auto">
            <a:xfrm>
              <a:off x="6629400" y="5334000"/>
              <a:ext cx="1666875" cy="870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Residency +	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73926" y="3174446"/>
              <a:ext cx="6751635" cy="423173"/>
            </a:xfrm>
            <a:prstGeom prst="rect">
              <a:avLst/>
            </a:prstGeom>
            <a:gradFill flip="none" rotWithShape="1">
              <a:gsLst>
                <a:gs pos="41000">
                  <a:srgbClr val="8C2789"/>
                </a:gs>
                <a:gs pos="8000">
                  <a:srgbClr val="FFFFFF"/>
                </a:gs>
              </a:gsLst>
              <a:lin ang="0" scaled="1"/>
              <a:tileRect/>
            </a:gradFill>
            <a:ln>
              <a:solidFill>
                <a:srgbClr val="BFBFB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dirty="0"/>
                <a:t>INTERPRETER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" y="4266575"/>
              <a:ext cx="7868361" cy="425309"/>
            </a:xfrm>
            <a:prstGeom prst="rect">
              <a:avLst/>
            </a:prstGeom>
            <a:gradFill flip="none" rotWithShape="1">
              <a:gsLst>
                <a:gs pos="23000">
                  <a:srgbClr val="E78006"/>
                </a:gs>
                <a:gs pos="7000">
                  <a:srgbClr val="FFFFFF"/>
                </a:gs>
              </a:gsLst>
              <a:lin ang="0" scaled="1"/>
              <a:tileRect/>
            </a:gradFill>
            <a:ln>
              <a:solidFill>
                <a:srgbClr val="BFBFB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dirty="0"/>
                <a:t>REPORTER</a:t>
              </a:r>
            </a:p>
          </p:txBody>
        </p:sp>
        <p:sp>
          <p:nvSpPr>
            <p:cNvPr id="20" name="Trapezoid 19"/>
            <p:cNvSpPr/>
            <p:nvPr/>
          </p:nvSpPr>
          <p:spPr>
            <a:xfrm rot="16200000">
              <a:off x="4608858" y="1333397"/>
              <a:ext cx="1449046" cy="1980860"/>
            </a:xfrm>
            <a:prstGeom prst="trapezoid">
              <a:avLst>
                <a:gd name="adj" fmla="val 38422"/>
              </a:avLst>
            </a:prstGeom>
            <a:noFill/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16200000">
              <a:off x="2629067" y="2400948"/>
              <a:ext cx="1446908" cy="1980859"/>
            </a:xfrm>
            <a:prstGeom prst="trapezoid">
              <a:avLst>
                <a:gd name="adj" fmla="val 38422"/>
              </a:avLst>
            </a:prstGeom>
            <a:noFill/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16200000">
              <a:off x="724176" y="3543394"/>
              <a:ext cx="1446910" cy="1828924"/>
            </a:xfrm>
            <a:prstGeom prst="trapezoid">
              <a:avLst>
                <a:gd name="adj" fmla="val 38422"/>
              </a:avLst>
            </a:prstGeom>
            <a:noFill/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3493" name="TextBox 21"/>
          <p:cNvSpPr txBox="1">
            <a:spLocks noChangeArrowheads="1"/>
          </p:cNvSpPr>
          <p:nvPr/>
        </p:nvSpPr>
        <p:spPr bwMode="auto">
          <a:xfrm>
            <a:off x="838200" y="5410200"/>
            <a:ext cx="8010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0" dirty="0"/>
              <a:t>Core clerkship students are expected to be in the Interpreter stage.  Functioning as a Manager – during a</a:t>
            </a:r>
            <a:r>
              <a:rPr lang="en-US" b="0" dirty="0" smtClean="0"/>
              <a:t> required </a:t>
            </a:r>
            <a:r>
              <a:rPr lang="en-US" b="0" dirty="0"/>
              <a:t>clerkship –  </a:t>
            </a:r>
            <a:r>
              <a:rPr lang="en-US" b="0" dirty="0" smtClean="0"/>
              <a:t>earns a </a:t>
            </a:r>
            <a:r>
              <a:rPr lang="en-US" b="0" dirty="0"/>
              <a:t>Pass with </a:t>
            </a:r>
            <a:r>
              <a:rPr lang="en-US" b="0" dirty="0" smtClean="0"/>
              <a:t>Distinction</a:t>
            </a:r>
            <a:r>
              <a:rPr lang="en-US" b="0" dirty="0"/>
              <a:t> </a:t>
            </a:r>
            <a:r>
              <a:rPr lang="en-US" b="0" dirty="0" smtClean="0"/>
              <a:t>for Patient Care.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observation	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9342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dirty="0" smtClean="0"/>
              <a:t>As part of the required clerkship evaluation system, students are required to arrange direct observation of clinical skills by a resident, fellow, or faculty member.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Each clerkship has developed a form to guide direct observation.</a:t>
            </a:r>
          </a:p>
          <a:p>
            <a:pPr>
              <a:spcAft>
                <a:spcPts val="3600"/>
              </a:spcAft>
            </a:pPr>
            <a:r>
              <a:rPr lang="en-US" sz="2400" dirty="0" smtClean="0"/>
              <a:t>Observers are not required to watch an entire H&amp;P. Brief observation of part of an interview and/or exam will do.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Professionalism/IPC 	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934200" cy="4114800"/>
          </a:xfrm>
        </p:spPr>
        <p:txBody>
          <a:bodyPr/>
          <a:lstStyle/>
          <a:p>
            <a:r>
              <a:rPr lang="en-US" sz="2400" dirty="0" smtClean="0"/>
              <a:t>To earn a Pass with Distinction for Professionalism and Interpersonal Communication, students must demonstrate:</a:t>
            </a:r>
          </a:p>
          <a:p>
            <a:pPr lvl="1"/>
            <a:r>
              <a:rPr lang="en-US" sz="2000" dirty="0" smtClean="0"/>
              <a:t>An absence of behavior that raises significant or consistent concerns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Consistent evidence of exceptional Professionalism and Interpersonal Communication with both patients and the medical team (See examples on the next slide.)</a:t>
            </a:r>
          </a:p>
          <a:p>
            <a:r>
              <a:rPr lang="en-US" sz="2400" dirty="0" smtClean="0"/>
              <a:t>In addition, students must request multisource feedback from patients, peers, and non-MD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4162</TotalTime>
  <Words>954</Words>
  <Application>Microsoft Macintosh PowerPoint</Application>
  <PresentationFormat>On-screen Show (4:3)</PresentationFormat>
  <Paragraphs>134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ＭＳ Ｐゴシック</vt:lpstr>
      <vt:lpstr>Osaka</vt:lpstr>
      <vt:lpstr>Arial</vt:lpstr>
      <vt:lpstr>Blank Presentation</vt:lpstr>
      <vt:lpstr>Office Theme</vt:lpstr>
      <vt:lpstr>1_Office Theme</vt:lpstr>
      <vt:lpstr>2_Office Theme</vt:lpstr>
      <vt:lpstr>CBEI Essentials  for Residents, Fellows, Advanced Practice Providers, and Faculty</vt:lpstr>
      <vt:lpstr>Contents</vt:lpstr>
      <vt:lpstr>Criterion- vs. Norm-based evaluation</vt:lpstr>
      <vt:lpstr>Pass with Distinction</vt:lpstr>
      <vt:lpstr>Patient Care </vt:lpstr>
      <vt:lpstr>Patient Care </vt:lpstr>
      <vt:lpstr>Expected Transitions</vt:lpstr>
      <vt:lpstr>Direct observation </vt:lpstr>
      <vt:lpstr>Professionalism/IPC  </vt:lpstr>
      <vt:lpstr>Examples of Exceptional Professionalism and Interpersonal Communication </vt:lpstr>
      <vt:lpstr>Final Exam  </vt:lpstr>
      <vt:lpstr>Clerkship Evaluation Teams </vt:lpstr>
      <vt:lpstr>Role of Residents, Fellows, Advanced Practice Providers (APPs) and Faculty</vt:lpstr>
      <vt:lpstr>Requests for Input  </vt:lpstr>
      <vt:lpstr>Evaluation Form</vt:lpstr>
      <vt:lpstr>Fairness, Accuracy &amp; Timeliness</vt:lpstr>
      <vt:lpstr>Brief interactions</vt:lpstr>
      <vt:lpstr>A note on brief interactions</vt:lpstr>
      <vt:lpstr>More information</vt:lpstr>
    </vt:vector>
  </TitlesOfParts>
  <Company>aes User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Criterion-Based Evaluation Initiative (CBEI) Update</dc:title>
  <dc:creator>aes User</dc:creator>
  <cp:lastModifiedBy>Microsoft Office User</cp:lastModifiedBy>
  <cp:revision>571</cp:revision>
  <cp:lastPrinted>2012-07-03T18:21:36Z</cp:lastPrinted>
  <dcterms:created xsi:type="dcterms:W3CDTF">2010-07-28T02:01:19Z</dcterms:created>
  <dcterms:modified xsi:type="dcterms:W3CDTF">2017-06-19T23:54:16Z</dcterms:modified>
</cp:coreProperties>
</file>