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30"/>
  </p:notesMasterIdLst>
  <p:handoutMasterIdLst>
    <p:handoutMasterId r:id="rId31"/>
  </p:handoutMasterIdLst>
  <p:sldIdLst>
    <p:sldId id="257" r:id="rId5"/>
    <p:sldId id="272" r:id="rId6"/>
    <p:sldId id="273" r:id="rId7"/>
    <p:sldId id="270" r:id="rId8"/>
    <p:sldId id="271" r:id="rId9"/>
    <p:sldId id="269" r:id="rId10"/>
    <p:sldId id="274" r:id="rId11"/>
    <p:sldId id="279" r:id="rId12"/>
    <p:sldId id="277" r:id="rId13"/>
    <p:sldId id="275" r:id="rId14"/>
    <p:sldId id="276" r:id="rId15"/>
    <p:sldId id="258" r:id="rId16"/>
    <p:sldId id="282" r:id="rId17"/>
    <p:sldId id="297" r:id="rId18"/>
    <p:sldId id="298" r:id="rId19"/>
    <p:sldId id="285" r:id="rId20"/>
    <p:sldId id="286" r:id="rId21"/>
    <p:sldId id="288" r:id="rId22"/>
    <p:sldId id="299" r:id="rId23"/>
    <p:sldId id="292" r:id="rId24"/>
    <p:sldId id="300" r:id="rId25"/>
    <p:sldId id="295" r:id="rId26"/>
    <p:sldId id="301" r:id="rId27"/>
    <p:sldId id="302" r:id="rId28"/>
    <p:sldId id="289" r:id="rId2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Kwong"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4" autoAdjust="0"/>
    <p:restoredTop sz="71672" autoAdjust="0"/>
  </p:normalViewPr>
  <p:slideViewPr>
    <p:cSldViewPr>
      <p:cViewPr>
        <p:scale>
          <a:sx n="69" d="100"/>
          <a:sy n="69" d="100"/>
        </p:scale>
        <p:origin x="-1884" y="-9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013DBA4C-7D69-4C5D-9F90-ECCA1031BE06}" type="datetimeFigureOut">
              <a:rPr lang="en-US" smtClean="0"/>
              <a:t>3/12/2018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4F0152B-97C4-4086-A199-3BD728F7B629}" type="slidenum">
              <a:rPr lang="en-US" smtClean="0"/>
              <a:t>‹#›</a:t>
            </a:fld>
            <a:endParaRPr lang="en-US"/>
          </a:p>
        </p:txBody>
      </p:sp>
    </p:spTree>
    <p:extLst>
      <p:ext uri="{BB962C8B-B14F-4D97-AF65-F5344CB8AC3E}">
        <p14:creationId xmlns:p14="http://schemas.microsoft.com/office/powerpoint/2010/main" val="70549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91A0D56D-E157-42EF-8CF2-49D75C5F079A}" type="datetimeFigureOut">
              <a:rPr lang="en-US" smtClean="0"/>
              <a:t>3/12/2018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6C770213-6D93-4780-842D-077A679CF71C}" type="slidenum">
              <a:rPr lang="en-US" smtClean="0"/>
              <a:t>‹#›</a:t>
            </a:fld>
            <a:endParaRPr lang="en-US"/>
          </a:p>
        </p:txBody>
      </p:sp>
    </p:spTree>
    <p:extLst>
      <p:ext uri="{BB962C8B-B14F-4D97-AF65-F5344CB8AC3E}">
        <p14:creationId xmlns:p14="http://schemas.microsoft.com/office/powerpoint/2010/main" val="102048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smtClean="0">
                <a:solidFill>
                  <a:schemeClr val="dk1"/>
                </a:solidFill>
                <a:latin typeface="+mn-lt"/>
                <a:ea typeface="Calibri"/>
                <a:cs typeface="Calibri"/>
                <a:sym typeface="Calibri"/>
              </a:rPr>
              <a:t>-CF patients may have only mild </a:t>
            </a:r>
            <a:r>
              <a:rPr lang="en-US" dirty="0" err="1" smtClean="0">
                <a:solidFill>
                  <a:schemeClr val="dk1"/>
                </a:solidFill>
                <a:latin typeface="+mn-lt"/>
                <a:ea typeface="Calibri"/>
                <a:cs typeface="Calibri"/>
                <a:sym typeface="Calibri"/>
              </a:rPr>
              <a:t>bronchitic</a:t>
            </a:r>
            <a:r>
              <a:rPr lang="en-US" dirty="0" smtClean="0">
                <a:solidFill>
                  <a:schemeClr val="dk1"/>
                </a:solidFill>
                <a:latin typeface="+mn-lt"/>
                <a:ea typeface="Calibri"/>
                <a:cs typeface="Calibri"/>
                <a:sym typeface="Calibri"/>
              </a:rPr>
              <a:t> symptoms for long periods of time, but eventually, these periods of stability are interrupted by exacerbations of symptoms.  These can include increased intensity of </a:t>
            </a:r>
          </a:p>
          <a:p>
            <a:pPr>
              <a:buSzPct val="25000"/>
            </a:pPr>
            <a:r>
              <a:rPr lang="en-US" dirty="0" smtClean="0">
                <a:solidFill>
                  <a:schemeClr val="dk1"/>
                </a:solidFill>
                <a:latin typeface="+mn-lt"/>
                <a:ea typeface="Calibri"/>
                <a:cs typeface="Calibri"/>
                <a:sym typeface="Calibri"/>
              </a:rPr>
              <a:t>	-cough, </a:t>
            </a:r>
          </a:p>
          <a:p>
            <a:pPr>
              <a:buSzPct val="25000"/>
            </a:pPr>
            <a:r>
              <a:rPr lang="en-US" dirty="0" smtClean="0">
                <a:solidFill>
                  <a:schemeClr val="dk1"/>
                </a:solidFill>
                <a:latin typeface="+mn-lt"/>
                <a:ea typeface="Calibri"/>
                <a:cs typeface="Calibri"/>
                <a:sym typeface="Calibri"/>
              </a:rPr>
              <a:t>	-tachypnea, </a:t>
            </a:r>
          </a:p>
          <a:p>
            <a:pPr>
              <a:buSzPct val="25000"/>
            </a:pPr>
            <a:r>
              <a:rPr lang="en-US" dirty="0" smtClean="0">
                <a:solidFill>
                  <a:schemeClr val="dk1"/>
                </a:solidFill>
                <a:latin typeface="+mn-lt"/>
                <a:ea typeface="Calibri"/>
                <a:cs typeface="Calibri"/>
                <a:sym typeface="Calibri"/>
              </a:rPr>
              <a:t>	-SOB, </a:t>
            </a:r>
          </a:p>
          <a:p>
            <a:pPr>
              <a:buSzPct val="25000"/>
            </a:pPr>
            <a:r>
              <a:rPr lang="en-US" dirty="0" smtClean="0">
                <a:solidFill>
                  <a:schemeClr val="dk1"/>
                </a:solidFill>
                <a:latin typeface="+mn-lt"/>
                <a:ea typeface="Calibri"/>
                <a:cs typeface="Calibri"/>
                <a:sym typeface="Calibri"/>
              </a:rPr>
              <a:t>	-decreased activity and appetite, and </a:t>
            </a:r>
          </a:p>
          <a:p>
            <a:pPr>
              <a:buSzPct val="25000"/>
            </a:pPr>
            <a:r>
              <a:rPr lang="en-US" dirty="0" smtClean="0">
                <a:solidFill>
                  <a:schemeClr val="dk1"/>
                </a:solidFill>
                <a:latin typeface="+mn-lt"/>
                <a:ea typeface="Calibri"/>
                <a:cs typeface="Calibri"/>
                <a:sym typeface="Calibri"/>
              </a:rPr>
              <a:t>	-weight loss.</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-Clinical efficacy measured by </a:t>
            </a:r>
            <a:r>
              <a:rPr lang="en-US" b="1" dirty="0" smtClean="0">
                <a:solidFill>
                  <a:schemeClr val="dk1"/>
                </a:solidFill>
                <a:latin typeface="+mn-lt"/>
                <a:ea typeface="Calibri"/>
                <a:cs typeface="Calibri"/>
                <a:sym typeface="Calibri"/>
              </a:rPr>
              <a:t>improved pulmonary function</a:t>
            </a:r>
            <a:r>
              <a:rPr lang="en-US" dirty="0" smtClean="0">
                <a:solidFill>
                  <a:schemeClr val="dk1"/>
                </a:solidFill>
                <a:latin typeface="+mn-lt"/>
                <a:ea typeface="Calibri"/>
                <a:cs typeface="Calibri"/>
                <a:sym typeface="Calibri"/>
              </a:rPr>
              <a:t>, </a:t>
            </a:r>
            <a:r>
              <a:rPr lang="en-US" b="1" dirty="0" smtClean="0">
                <a:solidFill>
                  <a:schemeClr val="dk1"/>
                </a:solidFill>
                <a:latin typeface="+mn-lt"/>
                <a:ea typeface="Calibri"/>
                <a:cs typeface="Calibri"/>
                <a:sym typeface="Calibri"/>
              </a:rPr>
              <a:t>↓ sputum bacterial density</a:t>
            </a:r>
            <a:r>
              <a:rPr lang="en-US" dirty="0" smtClean="0">
                <a:solidFill>
                  <a:schemeClr val="dk1"/>
                </a:solidFill>
                <a:latin typeface="+mn-lt"/>
                <a:ea typeface="Calibri"/>
                <a:cs typeface="Calibri"/>
                <a:sym typeface="Calibri"/>
              </a:rPr>
              <a:t>, and </a:t>
            </a:r>
            <a:r>
              <a:rPr lang="en-US" b="1" dirty="0" smtClean="0">
                <a:solidFill>
                  <a:schemeClr val="dk1"/>
                </a:solidFill>
                <a:latin typeface="+mn-lt"/>
                <a:ea typeface="Calibri"/>
                <a:cs typeface="Calibri"/>
                <a:sym typeface="Calibri"/>
              </a:rPr>
              <a:t>improved quality of life </a:t>
            </a:r>
            <a:r>
              <a:rPr lang="en-US" dirty="0" smtClean="0">
                <a:solidFill>
                  <a:schemeClr val="dk1"/>
                </a:solidFill>
                <a:latin typeface="+mn-lt"/>
                <a:ea typeface="Calibri"/>
                <a:cs typeface="Calibri"/>
                <a:sym typeface="Calibri"/>
              </a:rPr>
              <a:t>measure</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-Goal of treatment is to return patients to their </a:t>
            </a:r>
            <a:r>
              <a:rPr lang="en-US" b="1" dirty="0" smtClean="0">
                <a:solidFill>
                  <a:schemeClr val="dk1"/>
                </a:solidFill>
                <a:latin typeface="+mn-lt"/>
                <a:ea typeface="Calibri"/>
                <a:cs typeface="Calibri"/>
                <a:sym typeface="Calibri"/>
              </a:rPr>
              <a:t>previous pulmonary </a:t>
            </a:r>
            <a:r>
              <a:rPr lang="en-US" dirty="0" smtClean="0">
                <a:solidFill>
                  <a:schemeClr val="dk1"/>
                </a:solidFill>
                <a:latin typeface="+mn-lt"/>
                <a:ea typeface="Calibri"/>
                <a:cs typeface="Calibri"/>
                <a:sym typeface="Calibri"/>
              </a:rPr>
              <a:t>and </a:t>
            </a:r>
            <a:r>
              <a:rPr lang="en-US" b="1" dirty="0" smtClean="0">
                <a:solidFill>
                  <a:schemeClr val="dk1"/>
                </a:solidFill>
                <a:latin typeface="+mn-lt"/>
                <a:ea typeface="Calibri"/>
                <a:cs typeface="Calibri"/>
                <a:sym typeface="Calibri"/>
              </a:rPr>
              <a:t>functional </a:t>
            </a:r>
            <a:r>
              <a:rPr lang="en-US" dirty="0" smtClean="0">
                <a:solidFill>
                  <a:schemeClr val="dk1"/>
                </a:solidFill>
                <a:latin typeface="+mn-lt"/>
                <a:ea typeface="Calibri"/>
                <a:cs typeface="Calibri"/>
                <a:sym typeface="Calibri"/>
              </a:rPr>
              <a:t>status.  </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-In addition, for chronic P. aeruginosa infection, we want to prolong the time period to the next acute respiratory exacerbation as repeated exacerbations may have </a:t>
            </a:r>
            <a:r>
              <a:rPr lang="en-US" b="1" dirty="0" smtClean="0">
                <a:solidFill>
                  <a:schemeClr val="dk1"/>
                </a:solidFill>
                <a:latin typeface="+mn-lt"/>
                <a:ea typeface="Calibri"/>
                <a:cs typeface="Calibri"/>
                <a:sym typeface="Calibri"/>
              </a:rPr>
              <a:t>long-term negative impact on lung function and lifespan.</a:t>
            </a:r>
          </a:p>
          <a:p>
            <a:endParaRPr lang="en-US" b="1" dirty="0" smtClean="0">
              <a:solidFill>
                <a:schemeClr val="dk1"/>
              </a:solidFill>
              <a:latin typeface="+mn-lt"/>
              <a:ea typeface="Calibri"/>
              <a:cs typeface="Calibri"/>
              <a:sym typeface="Calibri"/>
            </a:endParaRP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PATHOPHYS &amp; MGMT OF INF 2003</a:t>
            </a:r>
          </a:p>
          <a:p>
            <a:pPr>
              <a:buSzPct val="25000"/>
            </a:pPr>
            <a:r>
              <a:rPr lang="en-US" dirty="0" smtClean="0">
                <a:solidFill>
                  <a:schemeClr val="dk1"/>
                </a:solidFill>
                <a:latin typeface="+mn-lt"/>
                <a:ea typeface="Calibri"/>
                <a:cs typeface="Calibri"/>
                <a:sym typeface="Calibri"/>
              </a:rPr>
              <a:t>BOPE &amp; KELLERMAN</a:t>
            </a:r>
          </a:p>
          <a:p>
            <a:pPr>
              <a:buSzPct val="25000"/>
            </a:pPr>
            <a:r>
              <a:rPr lang="en-US" dirty="0" smtClean="0">
                <a:solidFill>
                  <a:schemeClr val="dk1"/>
                </a:solidFill>
                <a:latin typeface="+mn-lt"/>
                <a:ea typeface="Calibri"/>
                <a:cs typeface="Calibri"/>
                <a:sym typeface="Calibri"/>
              </a:rPr>
              <a:t>CLEVELAND CLINIC</a:t>
            </a:r>
          </a:p>
          <a:p>
            <a:pPr>
              <a:buSzPct val="25000"/>
            </a:pPr>
            <a:r>
              <a:rPr lang="en-US" dirty="0" smtClean="0">
                <a:solidFill>
                  <a:schemeClr val="dk1"/>
                </a:solidFill>
                <a:latin typeface="+mn-lt"/>
                <a:ea typeface="Calibri"/>
                <a:cs typeface="Calibri"/>
                <a:sym typeface="Calibri"/>
              </a:rPr>
              <a:t>EXACER IN CF 2007</a:t>
            </a:r>
            <a:endParaRPr lang="en-US"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6C770213-6D93-4780-842D-077A679CF71C}" type="slidenum">
              <a:rPr lang="en-US" smtClean="0"/>
              <a:t>3</a:t>
            </a:fld>
            <a:endParaRPr lang="en-US"/>
          </a:p>
        </p:txBody>
      </p:sp>
    </p:spTree>
    <p:extLst>
      <p:ext uri="{BB962C8B-B14F-4D97-AF65-F5344CB8AC3E}">
        <p14:creationId xmlns:p14="http://schemas.microsoft.com/office/powerpoint/2010/main" val="1220793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smtClean="0">
                <a:solidFill>
                  <a:schemeClr val="dk1"/>
                </a:solidFill>
                <a:latin typeface="+mn-lt"/>
                <a:ea typeface="Calibri"/>
                <a:cs typeface="Calibri"/>
                <a:sym typeface="Calibri"/>
              </a:rPr>
              <a:t>-Azithromycin has become an accepted therapy in CF patients with chronic PA infection and is recommended by the CFF.</a:t>
            </a:r>
          </a:p>
          <a:p>
            <a:pPr marL="441361">
              <a:buSzPct val="25000"/>
            </a:pPr>
            <a:r>
              <a:rPr lang="en-US" dirty="0" smtClean="0">
                <a:solidFill>
                  <a:schemeClr val="dk1"/>
                </a:solidFill>
                <a:latin typeface="+mn-lt"/>
                <a:ea typeface="Calibri"/>
                <a:cs typeface="Calibri"/>
                <a:sym typeface="Calibri"/>
              </a:rPr>
              <a:t>- High Recommendation for pts colonized with PA (B evidence) , Moderate Recommendation for non -PA colonized pts (C evidence)</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-It does not treat PA infection, but is thought to have some anti-inflammatory properties</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-Some benefits seen in CF patients chronically infected with PA include:</a:t>
            </a:r>
          </a:p>
          <a:p>
            <a:pPr>
              <a:buSzPct val="25000"/>
            </a:pPr>
            <a:r>
              <a:rPr lang="en-US" dirty="0" smtClean="0">
                <a:solidFill>
                  <a:schemeClr val="dk1"/>
                </a:solidFill>
                <a:latin typeface="+mn-lt"/>
                <a:ea typeface="Calibri"/>
                <a:cs typeface="Calibri"/>
                <a:sym typeface="Calibri"/>
              </a:rPr>
              <a:t>	-improved lung function</a:t>
            </a:r>
          </a:p>
          <a:p>
            <a:pPr>
              <a:buClr>
                <a:schemeClr val="dk1"/>
              </a:buClr>
              <a:buSzPct val="25000"/>
            </a:pPr>
            <a:r>
              <a:rPr lang="en-US" dirty="0" smtClean="0">
                <a:solidFill>
                  <a:schemeClr val="dk1"/>
                </a:solidFill>
                <a:latin typeface="+mn-lt"/>
                <a:ea typeface="Calibri"/>
                <a:cs typeface="Calibri"/>
                <a:sym typeface="Calibri"/>
              </a:rPr>
              <a:t>	-decreased hospitalization rate</a:t>
            </a:r>
          </a:p>
          <a:p>
            <a:pPr>
              <a:buSzPct val="25000"/>
            </a:pPr>
            <a:r>
              <a:rPr lang="en-US" dirty="0" smtClean="0">
                <a:solidFill>
                  <a:schemeClr val="dk1"/>
                </a:solidFill>
                <a:latin typeface="+mn-lt"/>
                <a:ea typeface="Calibri"/>
                <a:cs typeface="Calibri"/>
                <a:sym typeface="Calibri"/>
              </a:rPr>
              <a:t>	-weight gain</a:t>
            </a:r>
          </a:p>
          <a:p>
            <a:pPr>
              <a:buSzPct val="25000"/>
            </a:pPr>
            <a:r>
              <a:rPr lang="en-US" dirty="0" smtClean="0">
                <a:solidFill>
                  <a:schemeClr val="dk1"/>
                </a:solidFill>
                <a:latin typeface="+mn-lt"/>
                <a:ea typeface="Calibri"/>
                <a:cs typeface="Calibri"/>
                <a:sym typeface="Calibri"/>
              </a:rPr>
              <a:t>	</a:t>
            </a:r>
          </a:p>
          <a:p>
            <a:pPr>
              <a:buSzPct val="25000"/>
            </a:pPr>
            <a:r>
              <a:rPr lang="en-US" dirty="0" smtClean="0">
                <a:solidFill>
                  <a:schemeClr val="dk1"/>
                </a:solidFill>
                <a:latin typeface="+mn-lt"/>
                <a:ea typeface="Calibri"/>
                <a:cs typeface="Calibri"/>
                <a:sym typeface="Calibri"/>
              </a:rPr>
              <a:t>-Azithromycin should be included in those 6 or older who are also chronically infected with </a:t>
            </a:r>
            <a:r>
              <a:rPr lang="en-US" dirty="0" err="1" smtClean="0">
                <a:solidFill>
                  <a:schemeClr val="dk1"/>
                </a:solidFill>
                <a:latin typeface="+mn-lt"/>
                <a:ea typeface="Calibri"/>
                <a:cs typeface="Calibri"/>
                <a:sym typeface="Calibri"/>
              </a:rPr>
              <a:t>psuedomonas</a:t>
            </a:r>
            <a:r>
              <a:rPr lang="en-US" dirty="0" smtClean="0">
                <a:solidFill>
                  <a:schemeClr val="dk1"/>
                </a:solidFill>
                <a:latin typeface="+mn-lt"/>
                <a:ea typeface="Calibri"/>
                <a:cs typeface="Calibri"/>
                <a:sym typeface="Calibri"/>
              </a:rPr>
              <a:t>.</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-An AFB smear test should be done prior to starting and intermittently checked if chronic </a:t>
            </a:r>
            <a:r>
              <a:rPr lang="en-US" dirty="0" err="1" smtClean="0">
                <a:solidFill>
                  <a:schemeClr val="dk1"/>
                </a:solidFill>
                <a:latin typeface="+mn-lt"/>
                <a:ea typeface="Calibri"/>
                <a:cs typeface="Calibri"/>
                <a:sym typeface="Calibri"/>
              </a:rPr>
              <a:t>azithromyin</a:t>
            </a:r>
            <a:r>
              <a:rPr lang="en-US" dirty="0" smtClean="0">
                <a:solidFill>
                  <a:schemeClr val="dk1"/>
                </a:solidFill>
                <a:latin typeface="+mn-lt"/>
                <a:ea typeface="Calibri"/>
                <a:cs typeface="Calibri"/>
                <a:sym typeface="Calibri"/>
              </a:rPr>
              <a:t> </a:t>
            </a:r>
            <a:r>
              <a:rPr lang="en-US" dirty="0" err="1" smtClean="0">
                <a:solidFill>
                  <a:schemeClr val="dk1"/>
                </a:solidFill>
                <a:latin typeface="+mn-lt"/>
                <a:ea typeface="Calibri"/>
                <a:cs typeface="Calibri"/>
                <a:sym typeface="Calibri"/>
              </a:rPr>
              <a:t>tx</a:t>
            </a:r>
            <a:r>
              <a:rPr lang="en-US" dirty="0" smtClean="0">
                <a:solidFill>
                  <a:schemeClr val="dk1"/>
                </a:solidFill>
                <a:latin typeface="+mn-lt"/>
                <a:ea typeface="Calibri"/>
                <a:cs typeface="Calibri"/>
                <a:sym typeface="Calibri"/>
              </a:rPr>
              <a:t> is used </a:t>
            </a:r>
            <a:r>
              <a:rPr lang="en-US" dirty="0" err="1" smtClean="0">
                <a:solidFill>
                  <a:schemeClr val="dk1"/>
                </a:solidFill>
                <a:latin typeface="+mn-lt"/>
                <a:ea typeface="Calibri"/>
                <a:cs typeface="Calibri"/>
                <a:sym typeface="Calibri"/>
              </a:rPr>
              <a:t>bc</a:t>
            </a:r>
            <a:r>
              <a:rPr lang="en-US" dirty="0" smtClean="0">
                <a:solidFill>
                  <a:schemeClr val="dk1"/>
                </a:solidFill>
                <a:latin typeface="+mn-lt"/>
                <a:ea typeface="Calibri"/>
                <a:cs typeface="Calibri"/>
                <a:sym typeface="Calibri"/>
              </a:rPr>
              <a:t> of slight risk of macrolide resistance developing if used</a:t>
            </a:r>
            <a:r>
              <a:rPr lang="en-US" baseline="0" dirty="0" smtClean="0">
                <a:solidFill>
                  <a:schemeClr val="dk1"/>
                </a:solidFill>
                <a:latin typeface="+mn-lt"/>
                <a:ea typeface="Calibri"/>
                <a:cs typeface="Calibri"/>
                <a:sym typeface="Calibri"/>
              </a:rPr>
              <a:t> as monotherapy and</a:t>
            </a:r>
            <a:r>
              <a:rPr lang="en-US" dirty="0" smtClean="0">
                <a:solidFill>
                  <a:schemeClr val="dk1"/>
                </a:solidFill>
                <a:latin typeface="+mn-lt"/>
                <a:ea typeface="Calibri"/>
                <a:cs typeface="Calibri"/>
                <a:sym typeface="Calibri"/>
              </a:rPr>
              <a:t> there is a </a:t>
            </a:r>
            <a:r>
              <a:rPr lang="en-US" dirty="0" err="1" smtClean="0">
                <a:solidFill>
                  <a:schemeClr val="dk1"/>
                </a:solidFill>
                <a:latin typeface="+mn-lt"/>
                <a:ea typeface="Calibri"/>
                <a:cs typeface="Calibri"/>
                <a:sym typeface="Calibri"/>
              </a:rPr>
              <a:t>nontuberculosis</a:t>
            </a:r>
            <a:r>
              <a:rPr lang="en-US" dirty="0" smtClean="0">
                <a:solidFill>
                  <a:schemeClr val="dk1"/>
                </a:solidFill>
                <a:latin typeface="+mn-lt"/>
                <a:ea typeface="Calibri"/>
                <a:cs typeface="Calibri"/>
                <a:sym typeface="Calibri"/>
              </a:rPr>
              <a:t> mycobacterial infection present</a:t>
            </a:r>
            <a:endParaRPr lang="en-US"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6C770213-6D93-4780-842D-077A679CF71C}" type="slidenum">
              <a:rPr lang="en-US" smtClean="0"/>
              <a:t>12</a:t>
            </a:fld>
            <a:endParaRPr lang="en-US"/>
          </a:p>
        </p:txBody>
      </p:sp>
    </p:spTree>
    <p:extLst>
      <p:ext uri="{BB962C8B-B14F-4D97-AF65-F5344CB8AC3E}">
        <p14:creationId xmlns:p14="http://schemas.microsoft.com/office/powerpoint/2010/main" val="256658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5" name="Shape 555"/>
          <p:cNvSpPr txBox="1">
            <a:spLocks noGrp="1"/>
          </p:cNvSpPr>
          <p:nvPr>
            <p:ph type="body" idx="1"/>
          </p:nvPr>
        </p:nvSpPr>
        <p:spPr>
          <a:xfrm>
            <a:off x="702313" y="4421822"/>
            <a:ext cx="5618479" cy="4189094"/>
          </a:xfrm>
          <a:prstGeom prst="rect">
            <a:avLst/>
          </a:prstGeom>
          <a:noFill/>
          <a:ln>
            <a:noFill/>
          </a:ln>
        </p:spPr>
        <p:txBody>
          <a:bodyPr lIns="93302" tIns="46651" rIns="93302" bIns="46651" anchor="t" anchorCtr="0">
            <a:noAutofit/>
          </a:bodyPr>
          <a:lstStyle/>
          <a:p>
            <a:pPr>
              <a:buSzPct val="25000"/>
            </a:pPr>
            <a:r>
              <a:rPr lang="en-US" dirty="0">
                <a:solidFill>
                  <a:schemeClr val="dk1"/>
                </a:solidFill>
                <a:latin typeface="Calibri"/>
                <a:ea typeface="Calibri"/>
                <a:cs typeface="Calibri"/>
                <a:sym typeface="Calibri"/>
              </a:rPr>
              <a:t>-Anti-inflammatory therapies are often used in the treatment of CF lung disease because the inflammatory response in CF airways is excessive</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-It is thought that this excessive and persistent inflammation is a major cause of destruction of the airways, over time leading to bronchiectasis and severe obstructive airway disease</a:t>
            </a:r>
          </a:p>
          <a:p>
            <a:pPr>
              <a:buSzPct val="25000"/>
            </a:pPr>
            <a:endParaRPr dirty="0">
              <a:solidFill>
                <a:schemeClr val="dk1"/>
              </a:solidFill>
              <a:latin typeface="Calibri"/>
              <a:ea typeface="Calibri"/>
              <a:cs typeface="Calibri"/>
              <a:sym typeface="Calibri"/>
            </a:endParaRPr>
          </a:p>
          <a:p>
            <a:pPr marL="0" lvl="1">
              <a:buSzPct val="25000"/>
            </a:pPr>
            <a:r>
              <a:rPr lang="en-US" dirty="0">
                <a:solidFill>
                  <a:schemeClr val="dk1"/>
                </a:solidFill>
                <a:latin typeface="Calibri"/>
                <a:ea typeface="Calibri"/>
                <a:cs typeface="Calibri"/>
                <a:sym typeface="Calibri"/>
              </a:rPr>
              <a:t>-Inhaled corticosteroids have not been found to improve lung function and the CFF does not recommend its use to improve lung function or reduce exacerbations</a:t>
            </a:r>
          </a:p>
          <a:p>
            <a:pPr marL="0" lvl="1">
              <a:buSzPct val="25000"/>
            </a:pPr>
            <a:endParaRPr dirty="0">
              <a:solidFill>
                <a:schemeClr val="dk1"/>
              </a:solidFill>
              <a:latin typeface="Calibri"/>
              <a:ea typeface="Calibri"/>
              <a:cs typeface="Calibri"/>
              <a:sym typeface="Calibri"/>
            </a:endParaRPr>
          </a:p>
          <a:p>
            <a:pPr marL="0" lvl="1">
              <a:buSzPct val="25000"/>
            </a:pPr>
            <a:r>
              <a:rPr lang="en-US" dirty="0">
                <a:solidFill>
                  <a:schemeClr val="dk1"/>
                </a:solidFill>
                <a:latin typeface="Calibri"/>
                <a:ea typeface="Calibri"/>
                <a:cs typeface="Calibri"/>
                <a:sym typeface="Calibri"/>
              </a:rPr>
              <a:t>-PO steroids did show some benefit in terms of pulmonary function, but the risks outweigh any benefit.  Patients were found to develop cataracts, glucose intolerance, growth retardation, bone density decrease.  Therefore, PO corticosteroids are not recommended by the CFF.</a:t>
            </a:r>
          </a:p>
          <a:p>
            <a:pPr marL="0" lvl="1">
              <a:buSzPct val="25000"/>
            </a:pPr>
            <a:endParaRPr dirty="0">
              <a:solidFill>
                <a:schemeClr val="dk1"/>
              </a:solidFill>
              <a:latin typeface="Calibri"/>
              <a:ea typeface="Calibri"/>
              <a:cs typeface="Calibri"/>
              <a:sym typeface="Calibri"/>
            </a:endParaRPr>
          </a:p>
          <a:p>
            <a:pPr marL="0" lvl="1">
              <a:buSzPct val="25000"/>
            </a:pPr>
            <a:r>
              <a:rPr lang="en-US" dirty="0">
                <a:solidFill>
                  <a:schemeClr val="dk1"/>
                </a:solidFill>
                <a:latin typeface="Calibri"/>
                <a:ea typeface="Calibri"/>
                <a:cs typeface="Calibri"/>
                <a:sym typeface="Calibri"/>
              </a:rPr>
              <a:t>-Now if the patient also had asthma in addition, then PO steroids may be useful for asthma exacerbations</a:t>
            </a:r>
          </a:p>
          <a:p>
            <a:pPr marL="0" lvl="1">
              <a:buSzPct val="25000"/>
            </a:pPr>
            <a:endParaRPr dirty="0">
              <a:solidFill>
                <a:schemeClr val="dk1"/>
              </a:solidFill>
              <a:latin typeface="Calibri"/>
              <a:ea typeface="Calibri"/>
              <a:cs typeface="Calibri"/>
              <a:sym typeface="Calibri"/>
            </a:endParaRPr>
          </a:p>
          <a:p>
            <a:pPr marL="0" lvl="1">
              <a:buSzPct val="25000"/>
            </a:pPr>
            <a:r>
              <a:rPr lang="en-US" dirty="0">
                <a:solidFill>
                  <a:schemeClr val="dk1"/>
                </a:solidFill>
                <a:latin typeface="Calibri"/>
                <a:ea typeface="Calibri"/>
                <a:cs typeface="Calibri"/>
                <a:sym typeface="Calibri"/>
              </a:rPr>
              <a:t>-Studies looking at ibuprofen given at a high dose of 20-30 mg/kg divided into two doses (up to 1600mg BID) found that there was a slowing of the progression of pulmonary disease, but only in patients with mild disease.  This was not the case for those with moderate-to-severe  obstructive airways disease</a:t>
            </a:r>
            <a:r>
              <a:rPr lang="en-US" dirty="0" smtClean="0">
                <a:solidFill>
                  <a:schemeClr val="dk1"/>
                </a:solidFill>
                <a:latin typeface="Calibri"/>
                <a:ea typeface="Calibri"/>
                <a:cs typeface="Calibri"/>
                <a:sym typeface="Calibri"/>
              </a:rPr>
              <a:t>. – looking</a:t>
            </a:r>
            <a:r>
              <a:rPr lang="en-US" baseline="0" dirty="0" smtClean="0">
                <a:solidFill>
                  <a:schemeClr val="dk1"/>
                </a:solidFill>
                <a:latin typeface="Calibri"/>
                <a:ea typeface="Calibri"/>
                <a:cs typeface="Calibri"/>
                <a:sym typeface="Calibri"/>
              </a:rPr>
              <a:t> for peak plasma concentration of 50 -100 mcg/ml</a:t>
            </a:r>
            <a:endParaRPr lang="en-US" dirty="0">
              <a:solidFill>
                <a:schemeClr val="dk1"/>
              </a:solidFill>
              <a:latin typeface="Calibri"/>
              <a:ea typeface="Calibri"/>
              <a:cs typeface="Calibri"/>
              <a:sym typeface="Calibri"/>
            </a:endParaRPr>
          </a:p>
          <a:p>
            <a:pPr marL="0" lvl="1">
              <a:buSzPct val="25000"/>
            </a:pPr>
            <a:endParaRPr dirty="0">
              <a:solidFill>
                <a:schemeClr val="dk1"/>
              </a:solidFill>
              <a:latin typeface="Calibri"/>
              <a:ea typeface="Calibri"/>
              <a:cs typeface="Calibri"/>
              <a:sym typeface="Calibri"/>
            </a:endParaRPr>
          </a:p>
          <a:p>
            <a:pPr marL="0" lvl="1">
              <a:buSzPct val="25000"/>
            </a:pPr>
            <a:r>
              <a:rPr lang="en-US" dirty="0">
                <a:solidFill>
                  <a:schemeClr val="dk1"/>
                </a:solidFill>
                <a:latin typeface="Calibri"/>
                <a:ea typeface="Calibri"/>
                <a:cs typeface="Calibri"/>
                <a:sym typeface="Calibri"/>
              </a:rPr>
              <a:t>-Therefore, in those with mild pulmonary disease, with an FEV1 &gt;60% predicted, the CFF does recommend chronic use of ibuprofen to slow the loss of lung function</a:t>
            </a:r>
          </a:p>
          <a:p>
            <a:pPr>
              <a:buSzPct val="25000"/>
            </a:pPr>
            <a:endParaRPr dirty="0">
              <a:solidFill>
                <a:schemeClr val="dk1"/>
              </a:solidFill>
              <a:latin typeface="Calibri"/>
              <a:ea typeface="Calibri"/>
              <a:cs typeface="Calibri"/>
              <a:sym typeface="Calibri"/>
            </a:endParaRPr>
          </a:p>
          <a:p>
            <a:pPr>
              <a:buSzPct val="25000"/>
            </a:pPr>
            <a:endParaRPr dirty="0">
              <a:solidFill>
                <a:schemeClr val="dk1"/>
              </a:solidFill>
              <a:latin typeface="Calibri"/>
              <a:ea typeface="Calibri"/>
              <a:cs typeface="Calibri"/>
              <a:sym typeface="Calibri"/>
            </a:endParaRPr>
          </a:p>
          <a:p>
            <a:pPr>
              <a:buSzPct val="25000"/>
            </a:pPr>
            <a:endParaRPr dirty="0">
              <a:solidFill>
                <a:schemeClr val="dk1"/>
              </a:solidFill>
              <a:latin typeface="Calibri"/>
              <a:ea typeface="Calibri"/>
              <a:cs typeface="Calibri"/>
              <a:sym typeface="Calibri"/>
            </a:endParaRP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RECENT ADVANCES IN CF</a:t>
            </a:r>
          </a:p>
          <a:p>
            <a:pPr>
              <a:buSzPct val="25000"/>
            </a:pPr>
            <a:endParaRPr dirty="0">
              <a:solidFill>
                <a:schemeClr val="dk1"/>
              </a:solidFill>
              <a:latin typeface="Calibri"/>
              <a:ea typeface="Calibri"/>
              <a:cs typeface="Calibri"/>
              <a:sym typeface="Calibri"/>
            </a:endParaRPr>
          </a:p>
        </p:txBody>
      </p:sp>
      <p:sp>
        <p:nvSpPr>
          <p:cNvPr id="556" name="Shape 556"/>
          <p:cNvSpPr txBox="1">
            <a:spLocks noGrp="1"/>
          </p:cNvSpPr>
          <p:nvPr>
            <p:ph type="sldNum" idx="12"/>
          </p:nvPr>
        </p:nvSpPr>
        <p:spPr>
          <a:xfrm>
            <a:off x="3978132" y="8842031"/>
            <a:ext cx="3043343" cy="465454"/>
          </a:xfrm>
          <a:prstGeom prst="rect">
            <a:avLst/>
          </a:prstGeom>
          <a:noFill/>
          <a:ln>
            <a:noFill/>
          </a:ln>
        </p:spPr>
        <p:txBody>
          <a:bodyPr lIns="93302" tIns="46651" rIns="93302" bIns="46651" anchor="b" anchorCtr="0">
            <a:noAutofit/>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13</a:t>
            </a:fld>
            <a:endParaRPr lang="en-US" sz="13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smtClean="0">
                <a:solidFill>
                  <a:schemeClr val="dk1"/>
                </a:solidFill>
                <a:latin typeface="+mn-lt"/>
                <a:ea typeface="Calibri"/>
                <a:cs typeface="Calibri"/>
                <a:sym typeface="Calibri"/>
              </a:rPr>
              <a:t>Airway </a:t>
            </a:r>
            <a:r>
              <a:rPr lang="en-US" dirty="0" err="1" smtClean="0">
                <a:solidFill>
                  <a:schemeClr val="dk1"/>
                </a:solidFill>
                <a:latin typeface="+mn-lt"/>
                <a:ea typeface="Calibri"/>
                <a:cs typeface="Calibri"/>
                <a:sym typeface="Calibri"/>
              </a:rPr>
              <a:t>hyperreactivity</a:t>
            </a:r>
            <a:r>
              <a:rPr lang="en-US" dirty="0" smtClean="0">
                <a:solidFill>
                  <a:schemeClr val="dk1"/>
                </a:solidFill>
                <a:latin typeface="+mn-lt"/>
                <a:ea typeface="Calibri"/>
                <a:cs typeface="Calibri"/>
                <a:sym typeface="Calibri"/>
              </a:rPr>
              <a:t> is present in 50-60% of CF patients</a:t>
            </a:r>
          </a:p>
          <a:p>
            <a:pPr>
              <a:buSzPct val="25000"/>
            </a:pPr>
            <a:r>
              <a:rPr lang="en-US" dirty="0" smtClean="0">
                <a:solidFill>
                  <a:schemeClr val="dk1"/>
                </a:solidFill>
                <a:latin typeface="+mn-lt"/>
                <a:ea typeface="Calibri"/>
                <a:cs typeface="Calibri"/>
                <a:sym typeface="Calibri"/>
              </a:rPr>
              <a:t> first deliver the -agonist aerosol to open the distal airways, then deliver hypertonic saline24 to hydrate the airways and improve ciliary transport, then follow with </a:t>
            </a:r>
            <a:r>
              <a:rPr lang="en-US" dirty="0" err="1" smtClean="0">
                <a:solidFill>
                  <a:schemeClr val="dk1"/>
                </a:solidFill>
                <a:latin typeface="+mn-lt"/>
                <a:ea typeface="Calibri"/>
                <a:cs typeface="Calibri"/>
                <a:sym typeface="Calibri"/>
              </a:rPr>
              <a:t>dornase</a:t>
            </a:r>
            <a:r>
              <a:rPr lang="en-US" dirty="0" smtClean="0">
                <a:solidFill>
                  <a:schemeClr val="dk1"/>
                </a:solidFill>
                <a:latin typeface="+mn-lt"/>
                <a:ea typeface="Calibri"/>
                <a:cs typeface="Calibri"/>
                <a:sym typeface="Calibri"/>
              </a:rPr>
              <a:t> alfa20 (</a:t>
            </a:r>
            <a:r>
              <a:rPr lang="en-US" dirty="0" err="1" smtClean="0">
                <a:solidFill>
                  <a:schemeClr val="dk1"/>
                </a:solidFill>
                <a:latin typeface="+mn-lt"/>
                <a:ea typeface="Calibri"/>
                <a:cs typeface="Calibri"/>
                <a:sym typeface="Calibri"/>
              </a:rPr>
              <a:t>rhDNase</a:t>
            </a:r>
            <a:r>
              <a:rPr lang="en-US" dirty="0" smtClean="0">
                <a:solidFill>
                  <a:schemeClr val="dk1"/>
                </a:solidFill>
                <a:latin typeface="+mn-lt"/>
                <a:ea typeface="Calibri"/>
                <a:cs typeface="Calibri"/>
                <a:sym typeface="Calibri"/>
              </a:rPr>
              <a:t>) to break down the thick tenacious secretions. Finally, perform airway clearance to remove the secretions, and then conclude with aerosolized antibiotics delivered to the “clean” lungs.</a:t>
            </a:r>
          </a:p>
          <a:p>
            <a:pPr>
              <a:buSzPct val="25000"/>
            </a:pPr>
            <a:r>
              <a:rPr lang="en-US" dirty="0" smtClean="0">
                <a:solidFill>
                  <a:schemeClr val="dk1"/>
                </a:solidFill>
                <a:latin typeface="+mn-lt"/>
                <a:ea typeface="Calibri"/>
                <a:cs typeface="Calibri"/>
                <a:sym typeface="Calibri"/>
              </a:rPr>
              <a:t>-No long-term benefit with routine use</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-Used for symptom relief prior to chest PT to facilitate clearance of the airways</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-the Cystic Fibrosis Foundation has </a:t>
            </a:r>
            <a:r>
              <a:rPr lang="en-US" dirty="0" err="1" smtClean="0">
                <a:solidFill>
                  <a:schemeClr val="dk1"/>
                </a:solidFill>
                <a:latin typeface="+mn-lt"/>
                <a:ea typeface="Calibri"/>
                <a:cs typeface="Calibri"/>
                <a:sym typeface="Calibri"/>
              </a:rPr>
              <a:t>insuffiencient</a:t>
            </a:r>
            <a:r>
              <a:rPr lang="en-US" dirty="0" smtClean="0">
                <a:solidFill>
                  <a:schemeClr val="dk1"/>
                </a:solidFill>
                <a:latin typeface="+mn-lt"/>
                <a:ea typeface="Calibri"/>
                <a:cs typeface="Calibri"/>
                <a:sym typeface="Calibri"/>
              </a:rPr>
              <a:t> evidence  the chronic use of inhaled B2-agonists in those 6 years or older.</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-the formulation most typically used is the albuterol nebulizer, which can be used prior to administering inhaled medications and also chest PT</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BOPE AND KELLERMAN</a:t>
            </a:r>
          </a:p>
          <a:p>
            <a:pPr>
              <a:buSzPct val="25000"/>
            </a:pPr>
            <a:r>
              <a:rPr lang="en-US" dirty="0" smtClean="0">
                <a:solidFill>
                  <a:schemeClr val="dk1"/>
                </a:solidFill>
                <a:latin typeface="+mn-lt"/>
                <a:ea typeface="Calibri"/>
                <a:cs typeface="Calibri"/>
                <a:sym typeface="Calibri"/>
              </a:rPr>
              <a:t>MURRY AND NADEL’S</a:t>
            </a:r>
          </a:p>
          <a:p>
            <a:pPr>
              <a:buSzPct val="25000"/>
            </a:pPr>
            <a:r>
              <a:rPr lang="en-US" dirty="0" smtClean="0">
                <a:solidFill>
                  <a:schemeClr val="dk1"/>
                </a:solidFill>
                <a:latin typeface="+mn-lt"/>
                <a:ea typeface="Calibri"/>
                <a:cs typeface="Calibri"/>
                <a:sym typeface="Calibri"/>
              </a:rPr>
              <a:t>CHRONIC GUIDELINES 2007</a:t>
            </a:r>
          </a:p>
          <a:p>
            <a:pPr>
              <a:buSzPct val="25000"/>
            </a:pPr>
            <a:r>
              <a:rPr lang="en-US" dirty="0" smtClean="0">
                <a:solidFill>
                  <a:schemeClr val="dk1"/>
                </a:solidFill>
                <a:latin typeface="+mn-lt"/>
                <a:ea typeface="Calibri"/>
                <a:cs typeface="Calibri"/>
                <a:sym typeface="Calibri"/>
              </a:rPr>
              <a:t>CF ADULT CARE</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15</a:t>
            </a:fld>
            <a:endParaRPr lang="en-US"/>
          </a:p>
        </p:txBody>
      </p:sp>
    </p:spTree>
    <p:extLst>
      <p:ext uri="{BB962C8B-B14F-4D97-AF65-F5344CB8AC3E}">
        <p14:creationId xmlns:p14="http://schemas.microsoft.com/office/powerpoint/2010/main" val="253460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702313" y="4421822"/>
            <a:ext cx="5618479" cy="4189094"/>
          </a:xfrm>
          <a:prstGeom prst="rect">
            <a:avLst/>
          </a:prstGeom>
          <a:noFill/>
          <a:ln>
            <a:noFill/>
          </a:ln>
        </p:spPr>
        <p:txBody>
          <a:bodyPr lIns="93302" tIns="46651" rIns="93302" bIns="46651" anchor="t" anchorCtr="0">
            <a:noAutofit/>
          </a:bodyPr>
          <a:lstStyle/>
          <a:p>
            <a:pPr>
              <a:buSzPct val="25000"/>
            </a:pPr>
            <a:r>
              <a:rPr lang="en-US">
                <a:solidFill>
                  <a:schemeClr val="dk1"/>
                </a:solidFill>
                <a:latin typeface="Calibri"/>
                <a:ea typeface="Calibri"/>
                <a:cs typeface="Calibri"/>
                <a:sym typeface="Calibri"/>
              </a:rPr>
              <a:t>-Hypertonic saline the best known and widely used of its class to increase the hydration of airway surface fluid</a:t>
            </a:r>
          </a:p>
          <a:p>
            <a:pPr>
              <a:buSzPct val="25000"/>
            </a:pPr>
            <a:endParaRPr>
              <a:solidFill>
                <a:schemeClr val="dk1"/>
              </a:solidFill>
              <a:latin typeface="Calibri"/>
              <a:ea typeface="Calibri"/>
              <a:cs typeface="Calibri"/>
              <a:sym typeface="Calibri"/>
            </a:endParaRPr>
          </a:p>
          <a:p>
            <a:pPr>
              <a:buSzPct val="25000"/>
            </a:pPr>
            <a:r>
              <a:rPr lang="en-US">
                <a:solidFill>
                  <a:schemeClr val="dk1"/>
                </a:solidFill>
                <a:latin typeface="Calibri"/>
                <a:ea typeface="Calibri"/>
                <a:cs typeface="Calibri"/>
                <a:sym typeface="Calibri"/>
              </a:rPr>
              <a:t>-Many centers, in fact, now consider inhaled hypertonic saline as a standard of care</a:t>
            </a:r>
          </a:p>
          <a:p>
            <a:pPr>
              <a:buSzPct val="25000"/>
            </a:pPr>
            <a:endParaRPr>
              <a:solidFill>
                <a:schemeClr val="dk1"/>
              </a:solidFill>
              <a:latin typeface="Calibri"/>
              <a:ea typeface="Calibri"/>
              <a:cs typeface="Calibri"/>
              <a:sym typeface="Calibri"/>
            </a:endParaRPr>
          </a:p>
          <a:p>
            <a:pPr>
              <a:buSzPct val="25000"/>
            </a:pPr>
            <a:r>
              <a:rPr lang="en-US">
                <a:solidFill>
                  <a:schemeClr val="dk1"/>
                </a:solidFill>
                <a:latin typeface="Calibri"/>
                <a:ea typeface="Calibri"/>
                <a:cs typeface="Calibri"/>
                <a:sym typeface="Calibri"/>
              </a:rPr>
              <a:t>-It is administered usually twice daily via nebulizer</a:t>
            </a:r>
          </a:p>
          <a:p>
            <a:pPr>
              <a:buSzPct val="25000"/>
            </a:pPr>
            <a:endParaRPr>
              <a:solidFill>
                <a:schemeClr val="dk1"/>
              </a:solidFill>
              <a:latin typeface="Calibri"/>
              <a:ea typeface="Calibri"/>
              <a:cs typeface="Calibri"/>
              <a:sym typeface="Calibri"/>
            </a:endParaRPr>
          </a:p>
          <a:p>
            <a:pPr>
              <a:buSzPct val="25000"/>
            </a:pPr>
            <a:r>
              <a:rPr lang="en-US">
                <a:solidFill>
                  <a:schemeClr val="dk1"/>
                </a:solidFill>
                <a:latin typeface="Calibri"/>
                <a:ea typeface="Calibri"/>
                <a:cs typeface="Calibri"/>
                <a:sym typeface="Calibri"/>
              </a:rPr>
              <a:t>-it has been shown to improve mucocilliary clearance and lung function and is currently used in pediatric and adult patients with CF</a:t>
            </a:r>
          </a:p>
          <a:p>
            <a:pPr>
              <a:buSzPct val="25000"/>
            </a:pPr>
            <a:endParaRPr>
              <a:solidFill>
                <a:schemeClr val="dk1"/>
              </a:solidFill>
              <a:latin typeface="Calibri"/>
              <a:ea typeface="Calibri"/>
              <a:cs typeface="Calibri"/>
              <a:sym typeface="Calibri"/>
            </a:endParaRPr>
          </a:p>
          <a:p>
            <a:pPr>
              <a:buSzPct val="25000"/>
            </a:pPr>
            <a:r>
              <a:rPr lang="en-US">
                <a:solidFill>
                  <a:schemeClr val="dk1"/>
                </a:solidFill>
                <a:latin typeface="Calibri"/>
                <a:ea typeface="Calibri"/>
                <a:cs typeface="Calibri"/>
                <a:sym typeface="Calibri"/>
              </a:rPr>
              <a:t>-In patients who cannot tolerate 7% due to its side effects of cough and bronchospasm, the 3% hypertonic saline solution may be used</a:t>
            </a:r>
          </a:p>
          <a:p>
            <a:pPr>
              <a:buSzPct val="25000"/>
            </a:pPr>
            <a:endParaRPr>
              <a:solidFill>
                <a:schemeClr val="dk1"/>
              </a:solidFill>
              <a:latin typeface="Calibri"/>
              <a:ea typeface="Calibri"/>
              <a:cs typeface="Calibri"/>
              <a:sym typeface="Calibri"/>
            </a:endParaRPr>
          </a:p>
          <a:p>
            <a:pPr>
              <a:buSzPct val="25000"/>
            </a:pPr>
            <a:endParaRPr>
              <a:solidFill>
                <a:schemeClr val="dk1"/>
              </a:solidFill>
              <a:latin typeface="Calibri"/>
              <a:ea typeface="Calibri"/>
              <a:cs typeface="Calibri"/>
              <a:sym typeface="Calibri"/>
            </a:endParaRPr>
          </a:p>
          <a:p>
            <a:pPr>
              <a:buSzPct val="25000"/>
            </a:pPr>
            <a:endParaRPr>
              <a:solidFill>
                <a:schemeClr val="dk1"/>
              </a:solidFill>
              <a:latin typeface="Calibri"/>
              <a:ea typeface="Calibri"/>
              <a:cs typeface="Calibri"/>
              <a:sym typeface="Calibri"/>
            </a:endParaRPr>
          </a:p>
          <a:p>
            <a:pPr>
              <a:buSzPct val="25000"/>
            </a:pPr>
            <a:r>
              <a:rPr lang="en-US">
                <a:solidFill>
                  <a:schemeClr val="dk1"/>
                </a:solidFill>
                <a:latin typeface="Calibri"/>
                <a:ea typeface="Calibri"/>
                <a:cs typeface="Calibri"/>
                <a:sym typeface="Calibri"/>
              </a:rPr>
              <a:t>EGAN</a:t>
            </a:r>
          </a:p>
        </p:txBody>
      </p:sp>
      <p:sp>
        <p:nvSpPr>
          <p:cNvPr id="284" name="Shape 284"/>
          <p:cNvSpPr txBox="1">
            <a:spLocks noGrp="1"/>
          </p:cNvSpPr>
          <p:nvPr>
            <p:ph type="sldNum" idx="12"/>
          </p:nvPr>
        </p:nvSpPr>
        <p:spPr>
          <a:xfrm>
            <a:off x="3978132" y="8842031"/>
            <a:ext cx="3043343" cy="465454"/>
          </a:xfrm>
          <a:prstGeom prst="rect">
            <a:avLst/>
          </a:prstGeom>
          <a:noFill/>
          <a:ln>
            <a:noFill/>
          </a:ln>
        </p:spPr>
        <p:txBody>
          <a:bodyPr lIns="93302" tIns="46651" rIns="93302" bIns="46651" anchor="b" anchorCtr="0">
            <a:noAutofit/>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16</a:t>
            </a:fld>
            <a:endParaRPr lang="en-US" sz="13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702313" y="4421822"/>
            <a:ext cx="5618479" cy="4189094"/>
          </a:xfrm>
          <a:prstGeom prst="rect">
            <a:avLst/>
          </a:prstGeom>
          <a:noFill/>
          <a:ln>
            <a:noFill/>
          </a:ln>
        </p:spPr>
        <p:txBody>
          <a:bodyPr lIns="93302" tIns="46651" rIns="93302" bIns="46651" anchor="t" anchorCtr="0">
            <a:noAutofit/>
          </a:bodyPr>
          <a:lstStyle/>
          <a:p>
            <a:pPr>
              <a:buSzPct val="25000"/>
            </a:pPr>
            <a:r>
              <a:rPr lang="en-US">
                <a:solidFill>
                  <a:schemeClr val="dk1"/>
                </a:solidFill>
                <a:latin typeface="Calibri"/>
                <a:ea typeface="Calibri"/>
                <a:cs typeface="Calibri"/>
                <a:sym typeface="Calibri"/>
              </a:rPr>
              <a:t>-Mucolytics - are another class of medications in our repertoire of CF treatment.</a:t>
            </a:r>
          </a:p>
          <a:p>
            <a:pPr>
              <a:buSzPct val="25000"/>
            </a:pPr>
            <a:endParaRPr>
              <a:solidFill>
                <a:schemeClr val="dk1"/>
              </a:solidFill>
              <a:latin typeface="Calibri"/>
              <a:ea typeface="Calibri"/>
              <a:cs typeface="Calibri"/>
              <a:sym typeface="Calibri"/>
            </a:endParaRPr>
          </a:p>
          <a:p>
            <a:pPr>
              <a:buSzPct val="25000"/>
            </a:pPr>
            <a:r>
              <a:rPr lang="en-US">
                <a:solidFill>
                  <a:schemeClr val="dk1"/>
                </a:solidFill>
                <a:latin typeface="Calibri"/>
                <a:ea typeface="Calibri"/>
                <a:cs typeface="Calibri"/>
                <a:sym typeface="Calibri"/>
              </a:rPr>
              <a:t>-Pulmozyme has shown good outcomes:</a:t>
            </a:r>
          </a:p>
          <a:p>
            <a:pPr>
              <a:buSzPct val="25000"/>
            </a:pPr>
            <a:r>
              <a:rPr lang="en-US">
                <a:solidFill>
                  <a:schemeClr val="dk1"/>
                </a:solidFill>
                <a:latin typeface="Calibri"/>
                <a:ea typeface="Calibri"/>
                <a:cs typeface="Calibri"/>
                <a:sym typeface="Calibri"/>
              </a:rPr>
              <a:t>	-Pulmonary function improvement</a:t>
            </a:r>
          </a:p>
          <a:p>
            <a:pPr>
              <a:buSzPct val="25000"/>
            </a:pPr>
            <a:r>
              <a:rPr lang="en-US">
                <a:solidFill>
                  <a:schemeClr val="dk1"/>
                </a:solidFill>
                <a:latin typeface="Calibri"/>
                <a:ea typeface="Calibri"/>
                <a:cs typeface="Calibri"/>
                <a:sym typeface="Calibri"/>
              </a:rPr>
              <a:t>	-Some improvement in sputum viscosity which also helps with airway clearance</a:t>
            </a:r>
          </a:p>
          <a:p>
            <a:pPr>
              <a:buSzPct val="25000"/>
            </a:pPr>
            <a:r>
              <a:rPr lang="en-US">
                <a:solidFill>
                  <a:schemeClr val="dk1"/>
                </a:solidFill>
                <a:latin typeface="Calibri"/>
                <a:ea typeface="Calibri"/>
                <a:cs typeface="Calibri"/>
                <a:sym typeface="Calibri"/>
              </a:rPr>
              <a:t>	-Decreased respiratory tract infections and pulmonary exacerbations</a:t>
            </a:r>
          </a:p>
          <a:p>
            <a:pPr marL="617906" lvl="1" indent="-225585">
              <a:lnSpc>
                <a:spcPct val="90000"/>
              </a:lnSpc>
              <a:spcBef>
                <a:spcPts val="358"/>
              </a:spcBef>
              <a:buClr>
                <a:schemeClr val="accent2"/>
              </a:buClr>
              <a:buSzPct val="97368"/>
              <a:buChar char="•"/>
            </a:pPr>
            <a:r>
              <a:rPr lang="en-US" sz="1800">
                <a:solidFill>
                  <a:schemeClr val="dk1"/>
                </a:solidFill>
                <a:latin typeface="Calibri"/>
                <a:ea typeface="Calibri"/>
                <a:cs typeface="Calibri"/>
                <a:sym typeface="Calibri"/>
              </a:rPr>
              <a:t>Found to:</a:t>
            </a:r>
          </a:p>
          <a:p>
            <a:pPr marL="970994" lvl="2" indent="-223131">
              <a:lnSpc>
                <a:spcPct val="90000"/>
              </a:lnSpc>
              <a:spcBef>
                <a:spcPts val="318"/>
              </a:spcBef>
              <a:buClr>
                <a:schemeClr val="accent3"/>
              </a:buClr>
              <a:buSzPct val="97058"/>
              <a:buChar char="•"/>
            </a:pPr>
            <a:r>
              <a:rPr lang="en-US" sz="1600">
                <a:solidFill>
                  <a:schemeClr val="dk1"/>
                </a:solidFill>
                <a:latin typeface="Calibri"/>
                <a:ea typeface="Calibri"/>
                <a:cs typeface="Calibri"/>
                <a:sym typeface="Calibri"/>
              </a:rPr>
              <a:t>↑lung function by 5%</a:t>
            </a:r>
          </a:p>
          <a:p>
            <a:pPr marL="970994" lvl="2" indent="-223131">
              <a:lnSpc>
                <a:spcPct val="90000"/>
              </a:lnSpc>
              <a:spcBef>
                <a:spcPts val="318"/>
              </a:spcBef>
              <a:buClr>
                <a:schemeClr val="accent3"/>
              </a:buClr>
              <a:buSzPct val="97058"/>
              <a:buChar char="•"/>
            </a:pPr>
            <a:r>
              <a:rPr lang="en-US" sz="1600">
                <a:solidFill>
                  <a:schemeClr val="dk1"/>
                </a:solidFill>
                <a:latin typeface="Calibri"/>
                <a:ea typeface="Calibri"/>
                <a:cs typeface="Calibri"/>
                <a:sym typeface="Calibri"/>
              </a:rPr>
              <a:t>↓ sputum viscosity</a:t>
            </a:r>
          </a:p>
          <a:p>
            <a:pPr marL="970994" lvl="2" indent="-223131">
              <a:lnSpc>
                <a:spcPct val="90000"/>
              </a:lnSpc>
              <a:spcBef>
                <a:spcPts val="318"/>
              </a:spcBef>
              <a:buClr>
                <a:schemeClr val="accent3"/>
              </a:buClr>
              <a:buSzPct val="97058"/>
              <a:buChar char="•"/>
            </a:pPr>
            <a:r>
              <a:rPr lang="en-US" sz="1600">
                <a:solidFill>
                  <a:schemeClr val="dk1"/>
                </a:solidFill>
                <a:latin typeface="Calibri"/>
                <a:ea typeface="Calibri"/>
                <a:cs typeface="Calibri"/>
                <a:sym typeface="Calibri"/>
              </a:rPr>
              <a:t>↓ risk of pulmonary exacerbations by 28%</a:t>
            </a:r>
          </a:p>
          <a:p>
            <a:pPr>
              <a:buSzPct val="25000"/>
            </a:pPr>
            <a:r>
              <a:rPr lang="en-US">
                <a:solidFill>
                  <a:schemeClr val="dk1"/>
                </a:solidFill>
                <a:latin typeface="Calibri"/>
                <a:ea typeface="Calibri"/>
                <a:cs typeface="Calibri"/>
                <a:sym typeface="Calibri"/>
              </a:rPr>
              <a:t>-It may delay, but it will not prevent the progression of the disease</a:t>
            </a:r>
          </a:p>
          <a:p>
            <a:pPr>
              <a:buSzPct val="25000"/>
            </a:pPr>
            <a:endParaRPr>
              <a:solidFill>
                <a:schemeClr val="dk1"/>
              </a:solidFill>
              <a:latin typeface="Calibri"/>
              <a:ea typeface="Calibri"/>
              <a:cs typeface="Calibri"/>
              <a:sym typeface="Calibri"/>
            </a:endParaRPr>
          </a:p>
          <a:p>
            <a:pPr>
              <a:buSzPct val="25000"/>
            </a:pPr>
            <a:r>
              <a:rPr lang="en-US">
                <a:solidFill>
                  <a:schemeClr val="dk1"/>
                </a:solidFill>
                <a:latin typeface="Calibri"/>
                <a:ea typeface="Calibri"/>
                <a:cs typeface="Calibri"/>
                <a:sym typeface="Calibri"/>
              </a:rPr>
              <a:t>-Mucomyst is nebulized N-acetylcysteine</a:t>
            </a:r>
          </a:p>
          <a:p>
            <a:pPr>
              <a:buSzPct val="25000"/>
            </a:pPr>
            <a:endParaRPr>
              <a:solidFill>
                <a:schemeClr val="dk1"/>
              </a:solidFill>
              <a:latin typeface="Calibri"/>
              <a:ea typeface="Calibri"/>
              <a:cs typeface="Calibri"/>
              <a:sym typeface="Calibri"/>
            </a:endParaRPr>
          </a:p>
          <a:p>
            <a:pPr>
              <a:buSzPct val="25000"/>
            </a:pPr>
            <a:r>
              <a:rPr lang="en-US">
                <a:solidFill>
                  <a:schemeClr val="dk1"/>
                </a:solidFill>
                <a:latin typeface="Calibri"/>
                <a:ea typeface="Calibri"/>
                <a:cs typeface="Calibri"/>
                <a:sym typeface="Calibri"/>
              </a:rPr>
              <a:t>-It’s efficacy and safety have not been established, and it may irritate upper airways causing bronchoconstriction</a:t>
            </a:r>
          </a:p>
          <a:p>
            <a:pPr>
              <a:buSzPct val="25000"/>
            </a:pPr>
            <a:endParaRPr>
              <a:solidFill>
                <a:schemeClr val="dk1"/>
              </a:solidFill>
              <a:latin typeface="Calibri"/>
              <a:ea typeface="Calibri"/>
              <a:cs typeface="Calibri"/>
              <a:sym typeface="Calibri"/>
            </a:endParaRPr>
          </a:p>
          <a:p>
            <a:pPr>
              <a:buSzPct val="25000"/>
            </a:pPr>
            <a:endParaRPr>
              <a:solidFill>
                <a:schemeClr val="dk1"/>
              </a:solidFill>
              <a:latin typeface="Calibri"/>
              <a:ea typeface="Calibri"/>
              <a:cs typeface="Calibri"/>
              <a:sym typeface="Calibri"/>
            </a:endParaRPr>
          </a:p>
          <a:p>
            <a:pPr>
              <a:buSzPct val="25000"/>
            </a:pPr>
            <a:endParaRPr>
              <a:solidFill>
                <a:schemeClr val="dk1"/>
              </a:solidFill>
              <a:latin typeface="Calibri"/>
              <a:ea typeface="Calibri"/>
              <a:cs typeface="Calibri"/>
              <a:sym typeface="Calibri"/>
            </a:endParaRPr>
          </a:p>
          <a:p>
            <a:pPr>
              <a:buSzPct val="25000"/>
            </a:pPr>
            <a:r>
              <a:rPr lang="en-US">
                <a:solidFill>
                  <a:schemeClr val="dk1"/>
                </a:solidFill>
                <a:latin typeface="Calibri"/>
                <a:ea typeface="Calibri"/>
                <a:cs typeface="Calibri"/>
                <a:sym typeface="Calibri"/>
              </a:rPr>
              <a:t>BOPE AND KELLERMAN</a:t>
            </a:r>
          </a:p>
          <a:p>
            <a:pPr>
              <a:buSzPct val="25000"/>
            </a:pPr>
            <a:r>
              <a:rPr lang="en-US">
                <a:solidFill>
                  <a:schemeClr val="dk1"/>
                </a:solidFill>
                <a:latin typeface="Calibri"/>
                <a:ea typeface="Calibri"/>
                <a:cs typeface="Calibri"/>
                <a:sym typeface="Calibri"/>
              </a:rPr>
              <a:t>MURRAY AND NADEL’S</a:t>
            </a:r>
          </a:p>
          <a:p>
            <a:pPr>
              <a:buSzPct val="25000"/>
            </a:pPr>
            <a:r>
              <a:rPr lang="en-US">
                <a:solidFill>
                  <a:schemeClr val="dk1"/>
                </a:solidFill>
                <a:latin typeface="Calibri"/>
                <a:ea typeface="Calibri"/>
                <a:cs typeface="Calibri"/>
                <a:sym typeface="Calibri"/>
              </a:rPr>
              <a:t>CF ADULT CARE</a:t>
            </a:r>
          </a:p>
        </p:txBody>
      </p:sp>
      <p:sp>
        <p:nvSpPr>
          <p:cNvPr id="294" name="Shape 294"/>
          <p:cNvSpPr txBox="1">
            <a:spLocks noGrp="1"/>
          </p:cNvSpPr>
          <p:nvPr>
            <p:ph type="sldNum" idx="12"/>
          </p:nvPr>
        </p:nvSpPr>
        <p:spPr>
          <a:xfrm>
            <a:off x="3978132" y="8842031"/>
            <a:ext cx="3043343" cy="465454"/>
          </a:xfrm>
          <a:prstGeom prst="rect">
            <a:avLst/>
          </a:prstGeom>
          <a:noFill/>
          <a:ln>
            <a:noFill/>
          </a:ln>
        </p:spPr>
        <p:txBody>
          <a:bodyPr lIns="93302" tIns="46651" rIns="93302" bIns="46651" anchor="b" anchorCtr="0">
            <a:noAutofit/>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17</a:t>
            </a:fld>
            <a:endParaRPr lang="en-US" sz="13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702313" y="4421822"/>
            <a:ext cx="5618479" cy="4189094"/>
          </a:xfrm>
          <a:prstGeom prst="rect">
            <a:avLst/>
          </a:prstGeom>
          <a:noFill/>
          <a:ln>
            <a:noFill/>
          </a:ln>
        </p:spPr>
        <p:txBody>
          <a:bodyPr lIns="93302" tIns="46651" rIns="93302" bIns="46651" anchor="t" anchorCtr="0">
            <a:noAutofit/>
          </a:bodyPr>
          <a:lstStyle/>
          <a:p>
            <a:pPr>
              <a:buSzPct val="25000"/>
            </a:pPr>
            <a:r>
              <a:rPr lang="en-US" dirty="0">
                <a:solidFill>
                  <a:schemeClr val="dk1"/>
                </a:solidFill>
                <a:latin typeface="Calibri"/>
                <a:ea typeface="Calibri"/>
                <a:cs typeface="Calibri"/>
                <a:sym typeface="Calibri"/>
              </a:rPr>
              <a:t>Inhaled Antibiotics are usually used for chronic suppression of bacterial infections.</a:t>
            </a:r>
          </a:p>
          <a:p>
            <a:pPr marL="441361" indent="-294241">
              <a:buClr>
                <a:schemeClr val="dk1"/>
              </a:buClr>
              <a:buSzPct val="100000"/>
              <a:buFont typeface="Calibri"/>
              <a:buChar char="-"/>
            </a:pPr>
            <a:r>
              <a:rPr lang="en-US" dirty="0">
                <a:solidFill>
                  <a:schemeClr val="dk1"/>
                </a:solidFill>
                <a:latin typeface="Calibri"/>
                <a:ea typeface="Calibri"/>
                <a:cs typeface="Calibri"/>
                <a:sym typeface="Calibri"/>
              </a:rPr>
              <a:t>CF foundation highly recommends </a:t>
            </a:r>
            <a:r>
              <a:rPr lang="en-US" dirty="0" err="1">
                <a:solidFill>
                  <a:schemeClr val="dk1"/>
                </a:solidFill>
                <a:latin typeface="Calibri"/>
                <a:ea typeface="Calibri"/>
                <a:cs typeface="Calibri"/>
                <a:sym typeface="Calibri"/>
              </a:rPr>
              <a:t>tobi</a:t>
            </a:r>
            <a:r>
              <a:rPr lang="en-US" dirty="0">
                <a:solidFill>
                  <a:schemeClr val="dk1"/>
                </a:solidFill>
                <a:latin typeface="Calibri"/>
                <a:ea typeface="Calibri"/>
                <a:cs typeface="Calibri"/>
                <a:sym typeface="Calibri"/>
              </a:rPr>
              <a:t> or aztreonam inhaled for moderate to severe CF (A evidence)</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-There are many advantages to using inhaled antibiotics, such as </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	-Increased concentrations at the site of infection</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	-Enhanced bacterial killing</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	-It may also reduce the need for IV or prolonged oral therapy, thus reducing risk of toxicity</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-It is usually cycled for 28 days on and then 28 days off</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-Three formulations currently FDA approved.  </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-The Nebulized Tobramycin inhalation solution, brand name TOBI has shown to improve lung function, increase quality of life, and decrease hospitalizations.</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 </a:t>
            </a:r>
            <a:r>
              <a:rPr lang="en-US" sz="1000" dirty="0">
                <a:solidFill>
                  <a:schemeClr val="dk1"/>
                </a:solidFill>
                <a:highlight>
                  <a:srgbClr val="FFFFFF"/>
                </a:highlight>
              </a:rPr>
              <a:t>TOBI </a:t>
            </a:r>
            <a:r>
              <a:rPr lang="en-US" sz="1000" dirty="0" err="1">
                <a:solidFill>
                  <a:schemeClr val="dk1"/>
                </a:solidFill>
                <a:highlight>
                  <a:srgbClr val="FFFFFF"/>
                </a:highlight>
              </a:rPr>
              <a:t>Podhaler</a:t>
            </a:r>
            <a:r>
              <a:rPr lang="en-US" sz="1000" dirty="0">
                <a:solidFill>
                  <a:schemeClr val="dk1"/>
                </a:solidFill>
                <a:highlight>
                  <a:srgbClr val="FFFFFF"/>
                </a:highlight>
              </a:rPr>
              <a:t>: 112 mg (4 x 28 mg capsules) every 12 hours (do not administer doses &lt;6 hours apart); administer in repeated cycles of 28 days on drug followed by 28 days off drug</a:t>
            </a:r>
          </a:p>
          <a:p>
            <a:pPr>
              <a:buSzPct val="25000"/>
            </a:pPr>
            <a:r>
              <a:rPr lang="en-US" dirty="0">
                <a:solidFill>
                  <a:schemeClr val="dk1"/>
                </a:solidFill>
                <a:latin typeface="Calibri"/>
                <a:ea typeface="Calibri"/>
                <a:cs typeface="Calibri"/>
                <a:sym typeface="Calibri"/>
              </a:rPr>
              <a:t>-Nebulized aztreonam was approved in 2010 and it showed improvement in lung functions and respiratory symptoms - added to 2013 guidelines as standard treatment </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-Nebulized </a:t>
            </a:r>
            <a:r>
              <a:rPr lang="en-US" dirty="0" err="1">
                <a:solidFill>
                  <a:schemeClr val="dk1"/>
                </a:solidFill>
                <a:latin typeface="Calibri"/>
                <a:ea typeface="Calibri"/>
                <a:cs typeface="Calibri"/>
                <a:sym typeface="Calibri"/>
              </a:rPr>
              <a:t>colistin</a:t>
            </a:r>
            <a:r>
              <a:rPr lang="en-US" dirty="0">
                <a:solidFill>
                  <a:schemeClr val="dk1"/>
                </a:solidFill>
                <a:latin typeface="Calibri"/>
                <a:ea typeface="Calibri"/>
                <a:cs typeface="Calibri"/>
                <a:sym typeface="Calibri"/>
              </a:rPr>
              <a:t> has been traditionally used, but it is not FDA approved</a:t>
            </a:r>
          </a:p>
        </p:txBody>
      </p:sp>
      <p:sp>
        <p:nvSpPr>
          <p:cNvPr id="314" name="Shape 314"/>
          <p:cNvSpPr txBox="1">
            <a:spLocks noGrp="1"/>
          </p:cNvSpPr>
          <p:nvPr>
            <p:ph type="sldNum" idx="12"/>
          </p:nvPr>
        </p:nvSpPr>
        <p:spPr>
          <a:xfrm>
            <a:off x="3978132" y="8842031"/>
            <a:ext cx="3043343" cy="465454"/>
          </a:xfrm>
          <a:prstGeom prst="rect">
            <a:avLst/>
          </a:prstGeom>
          <a:noFill/>
          <a:ln>
            <a:noFill/>
          </a:ln>
        </p:spPr>
        <p:txBody>
          <a:bodyPr lIns="93302" tIns="46651" rIns="93302" bIns="46651" anchor="b" anchorCtr="0">
            <a:noAutofit/>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18</a:t>
            </a:fld>
            <a:endParaRPr lang="en-US" sz="13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6" name="Shape 616"/>
          <p:cNvSpPr txBox="1">
            <a:spLocks noGrp="1"/>
          </p:cNvSpPr>
          <p:nvPr>
            <p:ph type="body" idx="1"/>
          </p:nvPr>
        </p:nvSpPr>
        <p:spPr>
          <a:xfrm>
            <a:off x="702313" y="4421822"/>
            <a:ext cx="5618479" cy="4189094"/>
          </a:xfrm>
          <a:prstGeom prst="rect">
            <a:avLst/>
          </a:prstGeom>
          <a:noFill/>
          <a:ln>
            <a:noFill/>
          </a:ln>
        </p:spPr>
        <p:txBody>
          <a:bodyPr lIns="93302" tIns="46651" rIns="93302" bIns="46651" anchor="t" anchorCtr="0">
            <a:noAutofit/>
          </a:bodyPr>
          <a:lstStyle/>
          <a:p>
            <a:pPr>
              <a:buSzPct val="25000"/>
            </a:pPr>
            <a:r>
              <a:rPr lang="en-US" dirty="0">
                <a:solidFill>
                  <a:schemeClr val="dk1"/>
                </a:solidFill>
                <a:latin typeface="Calibri"/>
                <a:ea typeface="Calibri"/>
                <a:cs typeface="Calibri"/>
                <a:sym typeface="Calibri"/>
              </a:rPr>
              <a:t>-Most notable class 2 mutation is the ΔF508 mutation, which affects 70% of CF patients.</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-G551D, a Class 3 mutation, affects a smaller number of patients at about 4-5%</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-New therapies in development are looking to personalize the treatment and so their focus is honed in on some of these mutations, as we see with </a:t>
            </a:r>
            <a:r>
              <a:rPr lang="en-US" dirty="0" err="1">
                <a:solidFill>
                  <a:schemeClr val="dk1"/>
                </a:solidFill>
                <a:latin typeface="Calibri"/>
                <a:ea typeface="Calibri"/>
                <a:cs typeface="Calibri"/>
                <a:sym typeface="Calibri"/>
              </a:rPr>
              <a:t>Ivacaftor</a:t>
            </a:r>
            <a:endParaRPr lang="en-US" dirty="0">
              <a:solidFill>
                <a:schemeClr val="dk1"/>
              </a:solidFill>
              <a:latin typeface="Calibri"/>
              <a:ea typeface="Calibri"/>
              <a:cs typeface="Calibri"/>
              <a:sym typeface="Calibri"/>
            </a:endParaRP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RECENT ADVANCES IN CF</a:t>
            </a:r>
          </a:p>
          <a:p>
            <a:pPr>
              <a:buSzPct val="25000"/>
            </a:pPr>
            <a:r>
              <a:rPr lang="en-US" dirty="0">
                <a:solidFill>
                  <a:schemeClr val="dk1"/>
                </a:solidFill>
                <a:latin typeface="Calibri"/>
                <a:ea typeface="Calibri"/>
                <a:cs typeface="Calibri"/>
                <a:sym typeface="Calibri"/>
              </a:rPr>
              <a:t>PATHOPHYS AND MANAGEMENT 2003	</a:t>
            </a:r>
          </a:p>
          <a:p>
            <a:pPr>
              <a:buSzPct val="25000"/>
            </a:pPr>
            <a:endParaRPr dirty="0">
              <a:solidFill>
                <a:schemeClr val="dk1"/>
              </a:solidFill>
              <a:latin typeface="Calibri"/>
              <a:ea typeface="Calibri"/>
              <a:cs typeface="Calibri"/>
              <a:sym typeface="Calibri"/>
            </a:endParaRPr>
          </a:p>
        </p:txBody>
      </p:sp>
      <p:sp>
        <p:nvSpPr>
          <p:cNvPr id="617" name="Shape 617"/>
          <p:cNvSpPr txBox="1">
            <a:spLocks noGrp="1"/>
          </p:cNvSpPr>
          <p:nvPr>
            <p:ph type="sldNum" idx="12"/>
          </p:nvPr>
        </p:nvSpPr>
        <p:spPr>
          <a:xfrm>
            <a:off x="3978132" y="8842031"/>
            <a:ext cx="3043343" cy="465454"/>
          </a:xfrm>
          <a:prstGeom prst="rect">
            <a:avLst/>
          </a:prstGeom>
          <a:noFill/>
          <a:ln>
            <a:noFill/>
          </a:ln>
        </p:spPr>
        <p:txBody>
          <a:bodyPr lIns="93302" tIns="46651" rIns="93302" bIns="46651" anchor="b" anchorCtr="0">
            <a:noAutofit/>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20</a:t>
            </a:fld>
            <a:endParaRPr lang="en-US" sz="13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smtClean="0">
                <a:solidFill>
                  <a:schemeClr val="dk1"/>
                </a:solidFill>
                <a:latin typeface="+mn-lt"/>
                <a:ea typeface="Calibri"/>
                <a:cs typeface="Calibri"/>
                <a:sym typeface="Calibri"/>
              </a:rPr>
              <a:t>-So the newest drug to be added to our repertoire of CF therapies is </a:t>
            </a:r>
            <a:r>
              <a:rPr lang="en-US" dirty="0" err="1" smtClean="0">
                <a:solidFill>
                  <a:schemeClr val="dk1"/>
                </a:solidFill>
                <a:latin typeface="+mn-lt"/>
                <a:ea typeface="Calibri"/>
                <a:cs typeface="Calibri"/>
                <a:sym typeface="Calibri"/>
              </a:rPr>
              <a:t>Ivacaftor</a:t>
            </a: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     FIRST DRUG TO TREAT THE UNDERLYING CAUSE OF DISEASE </a:t>
            </a:r>
          </a:p>
          <a:p>
            <a:pPr>
              <a:buSzPct val="25000"/>
            </a:pPr>
            <a:r>
              <a:rPr lang="en-US" dirty="0" smtClean="0">
                <a:solidFill>
                  <a:schemeClr val="dk1"/>
                </a:solidFill>
                <a:latin typeface="+mn-lt"/>
                <a:ea typeface="Calibri"/>
                <a:cs typeface="Calibri"/>
                <a:sym typeface="Calibri"/>
              </a:rPr>
              <a:t>-not effective for patients who are homozygous for the F508del mutation in CFTR gene </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-It was FDA approved in January of this year</a:t>
            </a:r>
          </a:p>
          <a:p>
            <a:pPr>
              <a:buClr>
                <a:schemeClr val="dk1"/>
              </a:buClr>
              <a:buSzPct val="25000"/>
            </a:pPr>
            <a:endParaRPr lang="en-US" dirty="0" smtClean="0">
              <a:solidFill>
                <a:schemeClr val="dk1"/>
              </a:solidFill>
              <a:latin typeface="+mn-lt"/>
              <a:ea typeface="Calibri"/>
              <a:cs typeface="Calibri"/>
              <a:sym typeface="Calibri"/>
            </a:endParaRPr>
          </a:p>
          <a:p>
            <a:pPr>
              <a:buClr>
                <a:schemeClr val="dk1"/>
              </a:buClr>
              <a:buSzPct val="25000"/>
            </a:pPr>
            <a:r>
              <a:rPr lang="en-US" dirty="0" smtClean="0">
                <a:solidFill>
                  <a:schemeClr val="dk1"/>
                </a:solidFill>
                <a:latin typeface="+mn-lt"/>
                <a:ea typeface="Calibri"/>
                <a:cs typeface="Calibri"/>
                <a:sym typeface="Calibri"/>
              </a:rPr>
              <a:t>-It’s MOA directed at the channel to increase the function of a correctly placed CFTR channel, thus increasing the opening time to increase Cl movement into the airway lumen</a:t>
            </a:r>
          </a:p>
          <a:p>
            <a:pPr>
              <a:buClr>
                <a:schemeClr val="dk1"/>
              </a:buClr>
              <a:buSzPct val="25000"/>
            </a:pPr>
            <a:r>
              <a:rPr lang="en-US" dirty="0" smtClean="0">
                <a:solidFill>
                  <a:schemeClr val="dk1"/>
                </a:solidFill>
                <a:latin typeface="+mn-lt"/>
                <a:ea typeface="Calibri"/>
                <a:cs typeface="Calibri"/>
                <a:sym typeface="Calibri"/>
              </a:rPr>
              <a:t>-has been shown to improve lung function (measured as predicted FEV1 10.5% </a:t>
            </a:r>
            <a:r>
              <a:rPr lang="en-US" dirty="0" err="1" smtClean="0">
                <a:solidFill>
                  <a:schemeClr val="dk1"/>
                </a:solidFill>
                <a:latin typeface="+mn-lt"/>
                <a:ea typeface="Calibri"/>
                <a:cs typeface="Calibri"/>
                <a:sym typeface="Calibri"/>
              </a:rPr>
              <a:t>imrovement</a:t>
            </a:r>
            <a:r>
              <a:rPr lang="en-US" dirty="0" smtClean="0">
                <a:solidFill>
                  <a:schemeClr val="dk1"/>
                </a:solidFill>
                <a:latin typeface="+mn-lt"/>
                <a:ea typeface="Calibri"/>
                <a:cs typeface="Calibri"/>
                <a:sym typeface="Calibri"/>
              </a:rPr>
              <a:t> within 2 weeks maintained 48 weeks), lower sweat chloride levels and help patients gain weight (2.7 kg) , reduction in pulmonary exacerbations </a:t>
            </a:r>
          </a:p>
          <a:p>
            <a:pPr>
              <a:buSzPct val="25000"/>
            </a:pPr>
            <a:r>
              <a:rPr lang="en-US" dirty="0" smtClean="0">
                <a:solidFill>
                  <a:schemeClr val="dk1"/>
                </a:solidFill>
                <a:latin typeface="+mn-lt"/>
                <a:ea typeface="Calibri"/>
                <a:cs typeface="Calibri"/>
                <a:sym typeface="Calibri"/>
              </a:rPr>
              <a:t>-It is approved for  patients with certain mutations, must be genetically tested for this mutation prior to the start of it</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Dose adjustments for</a:t>
            </a:r>
            <a:r>
              <a:rPr lang="en-US" baseline="0" dirty="0" smtClean="0">
                <a:solidFill>
                  <a:schemeClr val="dk1"/>
                </a:solidFill>
                <a:latin typeface="+mn-lt"/>
                <a:ea typeface="Calibri"/>
                <a:cs typeface="Calibri"/>
                <a:sym typeface="Calibri"/>
              </a:rPr>
              <a:t> hepatic function and DDI </a:t>
            </a:r>
          </a:p>
          <a:p>
            <a:pPr>
              <a:buSzPct val="25000"/>
            </a:pPr>
            <a:r>
              <a:rPr lang="en-US" dirty="0" smtClean="0">
                <a:solidFill>
                  <a:schemeClr val="dk1"/>
                </a:solidFill>
                <a:latin typeface="+mn-lt"/>
                <a:ea typeface="Calibri"/>
                <a:cs typeface="Calibri"/>
                <a:sym typeface="Calibri"/>
              </a:rPr>
              <a:t>-</a:t>
            </a:r>
            <a:r>
              <a:rPr lang="en-US" dirty="0" err="1" smtClean="0">
                <a:solidFill>
                  <a:schemeClr val="dk1"/>
                </a:solidFill>
                <a:latin typeface="+mn-lt"/>
                <a:ea typeface="Calibri"/>
                <a:cs typeface="Calibri"/>
                <a:sym typeface="Calibri"/>
              </a:rPr>
              <a:t>Ivacaftor</a:t>
            </a:r>
            <a:r>
              <a:rPr lang="en-US" dirty="0" smtClean="0">
                <a:solidFill>
                  <a:schemeClr val="dk1"/>
                </a:solidFill>
                <a:latin typeface="+mn-lt"/>
                <a:ea typeface="Calibri"/>
                <a:cs typeface="Calibri"/>
                <a:sym typeface="Calibri"/>
              </a:rPr>
              <a:t> is an adjunctive therapy to the standard CF care (~300,000/year) </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-Adverse effects seen include:</a:t>
            </a:r>
          </a:p>
          <a:p>
            <a:pPr>
              <a:buSzPct val="25000"/>
            </a:pPr>
            <a:r>
              <a:rPr lang="en-US" dirty="0" smtClean="0">
                <a:solidFill>
                  <a:schemeClr val="dk1"/>
                </a:solidFill>
                <a:latin typeface="+mn-lt"/>
                <a:ea typeface="Calibri"/>
                <a:cs typeface="Calibri"/>
                <a:sym typeface="Calibri"/>
              </a:rPr>
              <a:t>	-Ab pain</a:t>
            </a:r>
          </a:p>
          <a:p>
            <a:pPr>
              <a:buSzPct val="25000"/>
            </a:pPr>
            <a:r>
              <a:rPr lang="en-US" dirty="0" smtClean="0">
                <a:solidFill>
                  <a:schemeClr val="dk1"/>
                </a:solidFill>
                <a:latin typeface="+mn-lt"/>
                <a:ea typeface="Calibri"/>
                <a:cs typeface="Calibri"/>
                <a:sym typeface="Calibri"/>
              </a:rPr>
              <a:t>	-increased LFTs</a:t>
            </a:r>
          </a:p>
          <a:p>
            <a:pPr>
              <a:buSzPct val="25000"/>
            </a:pPr>
            <a:r>
              <a:rPr lang="en-US" dirty="0" smtClean="0">
                <a:solidFill>
                  <a:schemeClr val="dk1"/>
                </a:solidFill>
                <a:latin typeface="+mn-lt"/>
                <a:ea typeface="Calibri"/>
                <a:cs typeface="Calibri"/>
                <a:sym typeface="Calibri"/>
              </a:rPr>
              <a:t>	-hypoglycemia was noted</a:t>
            </a:r>
          </a:p>
          <a:p>
            <a:pPr>
              <a:buSzPct val="25000"/>
            </a:pPr>
            <a:r>
              <a:rPr lang="en-US" dirty="0" smtClean="0">
                <a:solidFill>
                  <a:schemeClr val="dk1"/>
                </a:solidFill>
                <a:latin typeface="+mn-lt"/>
                <a:ea typeface="Calibri"/>
                <a:cs typeface="Calibri"/>
                <a:sym typeface="Calibri"/>
              </a:rPr>
              <a:t>	-and then also HA, nasal congestion, dizziness, arthralgia</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-It is an oral tablet given twice daily and should be given with fat-containing food</a:t>
            </a:r>
          </a:p>
          <a:p>
            <a:pPr>
              <a:buSzPct val="25000"/>
            </a:pPr>
            <a:r>
              <a:rPr lang="en-US" dirty="0" smtClean="0">
                <a:solidFill>
                  <a:schemeClr val="dk1"/>
                </a:solidFill>
                <a:latin typeface="+mn-lt"/>
                <a:ea typeface="Calibri"/>
                <a:cs typeface="Calibri"/>
                <a:sym typeface="Calibri"/>
              </a:rPr>
              <a:t>-fat increases exposure 2.5 to 4 fold </a:t>
            </a:r>
          </a:p>
          <a:p>
            <a:pPr>
              <a:buSzPct val="25000"/>
            </a:pPr>
            <a:r>
              <a:rPr lang="en-US" dirty="0" smtClean="0">
                <a:solidFill>
                  <a:schemeClr val="dk1"/>
                </a:solidFill>
                <a:latin typeface="+mn-lt"/>
                <a:ea typeface="Calibri"/>
                <a:cs typeface="Calibri"/>
                <a:sym typeface="Calibri"/>
              </a:rPr>
              <a:t>KALYDECO should be taken with fat-containing food. Examples include eggs, butter, peanut butter, cheese pizza, whole-milk dairy products (such as whole milk, cheese, and yogurt), et</a:t>
            </a:r>
          </a:p>
          <a:p>
            <a:pPr>
              <a:buSzPct val="25000"/>
            </a:pPr>
            <a:r>
              <a:rPr lang="en-US" dirty="0" smtClean="0">
                <a:solidFill>
                  <a:schemeClr val="dk1"/>
                </a:solidFill>
                <a:latin typeface="+mn-lt"/>
                <a:ea typeface="Calibri"/>
                <a:cs typeface="Calibri"/>
                <a:sym typeface="Calibri"/>
              </a:rPr>
              <a:t>-It also requires dose adjustments in patients with moderate-to-severe hepatic impairment and when co-administered with strong CYP 3A4 inducers and inhibitors</a:t>
            </a:r>
          </a:p>
          <a:p>
            <a:pPr>
              <a:buSzPct val="25000"/>
            </a:pPr>
            <a:endParaRPr lang="en-US" dirty="0" smtClean="0">
              <a:solidFill>
                <a:schemeClr val="dk1"/>
              </a:solidFill>
              <a:latin typeface="+mn-lt"/>
              <a:ea typeface="Calibri"/>
              <a:cs typeface="Calibri"/>
              <a:sym typeface="Calibri"/>
            </a:endParaRPr>
          </a:p>
          <a:p>
            <a:pPr>
              <a:buSzPct val="25000"/>
            </a:pPr>
            <a:endParaRPr lang="en-US" dirty="0" smtClean="0">
              <a:solidFill>
                <a:schemeClr val="dk1"/>
              </a:solidFill>
              <a:latin typeface="+mn-lt"/>
              <a:ea typeface="Calibri"/>
              <a:cs typeface="Calibri"/>
              <a:sym typeface="Calibri"/>
            </a:endParaRP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PATHOPHYS AND MANAGEMENT 2003	</a:t>
            </a:r>
          </a:p>
          <a:p>
            <a:pPr>
              <a:buSzPct val="25000"/>
            </a:pPr>
            <a:endParaRPr lang="en-US" dirty="0" smtClean="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21</a:t>
            </a:fld>
            <a:endParaRPr lang="en-US"/>
          </a:p>
        </p:txBody>
      </p:sp>
    </p:spTree>
    <p:extLst>
      <p:ext uri="{BB962C8B-B14F-4D97-AF65-F5344CB8AC3E}">
        <p14:creationId xmlns:p14="http://schemas.microsoft.com/office/powerpoint/2010/main" val="3629143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0" name="Shape 450"/>
          <p:cNvSpPr txBox="1">
            <a:spLocks noGrp="1"/>
          </p:cNvSpPr>
          <p:nvPr>
            <p:ph type="body" idx="1"/>
          </p:nvPr>
        </p:nvSpPr>
        <p:spPr>
          <a:xfrm>
            <a:off x="702310" y="4421823"/>
            <a:ext cx="5618423" cy="4189152"/>
          </a:xfrm>
          <a:prstGeom prst="rect">
            <a:avLst/>
          </a:prstGeom>
          <a:noFill/>
          <a:ln>
            <a:noFill/>
          </a:ln>
        </p:spPr>
        <p:txBody>
          <a:bodyPr lIns="93302" tIns="46651" rIns="93302" bIns="46651" anchor="t" anchorCtr="0">
            <a:noAutofit/>
          </a:bodyPr>
          <a:lstStyle/>
          <a:p>
            <a:pPr>
              <a:buSzPct val="25000"/>
            </a:pPr>
            <a:r>
              <a:rPr lang="en-US" dirty="0">
                <a:solidFill>
                  <a:schemeClr val="dk1"/>
                </a:solidFill>
                <a:latin typeface="Calibri"/>
                <a:ea typeface="Calibri"/>
                <a:cs typeface="Calibri"/>
                <a:sym typeface="Calibri"/>
              </a:rPr>
              <a:t>F508 del most common mutation </a:t>
            </a:r>
          </a:p>
          <a:p>
            <a:pPr>
              <a:buSzPct val="25000"/>
            </a:pPr>
            <a:r>
              <a:rPr lang="en-US" dirty="0">
                <a:solidFill>
                  <a:schemeClr val="dk1"/>
                </a:solidFill>
                <a:latin typeface="Calibri"/>
                <a:ea typeface="Calibri"/>
                <a:cs typeface="Calibri"/>
                <a:sym typeface="Calibri"/>
              </a:rPr>
              <a:t>affect how many </a:t>
            </a:r>
            <a:r>
              <a:rPr lang="en-US" dirty="0" err="1">
                <a:solidFill>
                  <a:schemeClr val="dk1"/>
                </a:solidFill>
                <a:latin typeface="Calibri"/>
                <a:ea typeface="Calibri"/>
                <a:cs typeface="Calibri"/>
                <a:sym typeface="Calibri"/>
              </a:rPr>
              <a:t>cftr</a:t>
            </a:r>
            <a:r>
              <a:rPr lang="en-US" dirty="0">
                <a:solidFill>
                  <a:schemeClr val="dk1"/>
                </a:solidFill>
                <a:latin typeface="Calibri"/>
                <a:ea typeface="Calibri"/>
                <a:cs typeface="Calibri"/>
                <a:sym typeface="Calibri"/>
              </a:rPr>
              <a:t> at cell surface - too few at surface </a:t>
            </a:r>
          </a:p>
          <a:p>
            <a:pPr>
              <a:buSzPct val="25000"/>
            </a:pPr>
            <a:r>
              <a:rPr lang="en-US" dirty="0">
                <a:solidFill>
                  <a:schemeClr val="dk1"/>
                </a:solidFill>
                <a:latin typeface="Calibri"/>
                <a:ea typeface="Calibri"/>
                <a:cs typeface="Calibri"/>
                <a:sym typeface="Calibri"/>
              </a:rPr>
              <a:t>proteins do not open enough </a:t>
            </a:r>
          </a:p>
          <a:p>
            <a:pPr>
              <a:buSzPct val="25000"/>
            </a:pPr>
            <a:endParaRPr dirty="0">
              <a:solidFill>
                <a:schemeClr val="dk1"/>
              </a:solidFill>
              <a:latin typeface="Calibri"/>
              <a:ea typeface="Calibri"/>
              <a:cs typeface="Calibri"/>
              <a:sym typeface="Calibri"/>
            </a:endParaRPr>
          </a:p>
          <a:p>
            <a:pPr>
              <a:buSzPct val="25000"/>
            </a:pPr>
            <a:endParaRPr dirty="0">
              <a:solidFill>
                <a:schemeClr val="dk1"/>
              </a:solidFill>
              <a:latin typeface="Calibri"/>
              <a:ea typeface="Calibri"/>
              <a:cs typeface="Calibri"/>
              <a:sym typeface="Calibri"/>
            </a:endParaRPr>
          </a:p>
          <a:p>
            <a:pPr>
              <a:buSzPct val="25000"/>
            </a:pPr>
            <a:endParaRPr dirty="0">
              <a:solidFill>
                <a:schemeClr val="dk1"/>
              </a:solidFill>
              <a:latin typeface="Calibri"/>
              <a:ea typeface="Calibri"/>
              <a:cs typeface="Calibri"/>
              <a:sym typeface="Calibri"/>
            </a:endParaRPr>
          </a:p>
        </p:txBody>
      </p:sp>
      <p:sp>
        <p:nvSpPr>
          <p:cNvPr id="451" name="Shape 451"/>
          <p:cNvSpPr txBox="1">
            <a:spLocks noGrp="1"/>
          </p:cNvSpPr>
          <p:nvPr>
            <p:ph type="sldNum" idx="12"/>
          </p:nvPr>
        </p:nvSpPr>
        <p:spPr>
          <a:xfrm>
            <a:off x="3978132" y="8842030"/>
            <a:ext cx="3043227" cy="465397"/>
          </a:xfrm>
          <a:prstGeom prst="rect">
            <a:avLst/>
          </a:prstGeom>
          <a:noFill/>
          <a:ln>
            <a:noFill/>
          </a:ln>
        </p:spPr>
        <p:txBody>
          <a:bodyPr lIns="93302" tIns="46651" rIns="93302" bIns="46651" anchor="b" anchorCtr="0">
            <a:noAutofit/>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22</a:t>
            </a:fld>
            <a:endParaRPr lang="en-US" sz="13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err="1" smtClean="0">
                <a:solidFill>
                  <a:schemeClr val="dk1"/>
                </a:solidFill>
                <a:latin typeface="+mn-lt"/>
                <a:ea typeface="Calibri"/>
                <a:cs typeface="Calibri"/>
                <a:sym typeface="Calibri"/>
              </a:rPr>
              <a:t>Lumacaftor</a:t>
            </a:r>
            <a:r>
              <a:rPr lang="en-US" dirty="0" smtClean="0">
                <a:solidFill>
                  <a:schemeClr val="dk1"/>
                </a:solidFill>
                <a:latin typeface="+mn-lt"/>
                <a:ea typeface="Calibri"/>
                <a:cs typeface="Calibri"/>
                <a:sym typeface="Calibri"/>
              </a:rPr>
              <a:t> improves the conformational stability of F508del-CFTR, resulting in increased processing and trafficking of mature protein to the cell surface. </a:t>
            </a:r>
            <a:r>
              <a:rPr lang="en-US" dirty="0" err="1" smtClean="0">
                <a:solidFill>
                  <a:schemeClr val="dk1"/>
                </a:solidFill>
                <a:latin typeface="+mn-lt"/>
                <a:ea typeface="Calibri"/>
                <a:cs typeface="Calibri"/>
                <a:sym typeface="Calibri"/>
              </a:rPr>
              <a:t>Ivacaftor</a:t>
            </a:r>
            <a:r>
              <a:rPr lang="en-US" dirty="0" smtClean="0">
                <a:solidFill>
                  <a:schemeClr val="dk1"/>
                </a:solidFill>
                <a:latin typeface="+mn-lt"/>
                <a:ea typeface="Calibri"/>
                <a:cs typeface="Calibri"/>
                <a:sym typeface="Calibri"/>
              </a:rPr>
              <a:t> is a CFTR </a:t>
            </a:r>
            <a:r>
              <a:rPr lang="en-US" dirty="0" err="1" smtClean="0">
                <a:solidFill>
                  <a:schemeClr val="dk1"/>
                </a:solidFill>
                <a:latin typeface="+mn-lt"/>
                <a:ea typeface="Calibri"/>
                <a:cs typeface="Calibri"/>
                <a:sym typeface="Calibri"/>
              </a:rPr>
              <a:t>potentiator</a:t>
            </a:r>
            <a:r>
              <a:rPr lang="en-US" dirty="0" smtClean="0">
                <a:solidFill>
                  <a:schemeClr val="dk1"/>
                </a:solidFill>
                <a:latin typeface="+mn-lt"/>
                <a:ea typeface="Calibri"/>
                <a:cs typeface="Calibri"/>
                <a:sym typeface="Calibri"/>
              </a:rPr>
              <a:t> that facilitates increased chloride transport by potentiating the channel-open probability (or gating) of the CFTR protein at the cell surface. In vitro studies have demonstrated that both </a:t>
            </a:r>
            <a:r>
              <a:rPr lang="en-US" dirty="0" err="1" smtClean="0">
                <a:solidFill>
                  <a:schemeClr val="dk1"/>
                </a:solidFill>
                <a:latin typeface="+mn-lt"/>
                <a:ea typeface="Calibri"/>
                <a:cs typeface="Calibri"/>
                <a:sym typeface="Calibri"/>
              </a:rPr>
              <a:t>lumacaftor</a:t>
            </a:r>
            <a:r>
              <a:rPr lang="en-US" dirty="0" smtClean="0">
                <a:solidFill>
                  <a:schemeClr val="dk1"/>
                </a:solidFill>
                <a:latin typeface="+mn-lt"/>
                <a:ea typeface="Calibri"/>
                <a:cs typeface="Calibri"/>
                <a:sym typeface="Calibri"/>
              </a:rPr>
              <a:t> and </a:t>
            </a:r>
            <a:r>
              <a:rPr lang="en-US" dirty="0" err="1" smtClean="0">
                <a:solidFill>
                  <a:schemeClr val="dk1"/>
                </a:solidFill>
                <a:latin typeface="+mn-lt"/>
                <a:ea typeface="Calibri"/>
                <a:cs typeface="Calibri"/>
                <a:sym typeface="Calibri"/>
              </a:rPr>
              <a:t>ivacaftor</a:t>
            </a:r>
            <a:r>
              <a:rPr lang="en-US" dirty="0" smtClean="0">
                <a:solidFill>
                  <a:schemeClr val="dk1"/>
                </a:solidFill>
                <a:latin typeface="+mn-lt"/>
                <a:ea typeface="Calibri"/>
                <a:cs typeface="Calibri"/>
                <a:sym typeface="Calibri"/>
              </a:rPr>
              <a:t> act directly on the CFTR protein in primary human bronchial epithelial cultures and other cell lines harboring the F508del-CFTR mutation to increase the quantity, stability, and function of F508del-CFTR at the cell surface, resulting in increased chloride ion transport. In vitro responses do not necessarily correspond to in vivo </a:t>
            </a:r>
            <a:r>
              <a:rPr lang="en-US" dirty="0" err="1" smtClean="0">
                <a:solidFill>
                  <a:schemeClr val="dk1"/>
                </a:solidFill>
                <a:latin typeface="+mn-lt"/>
                <a:ea typeface="Calibri"/>
                <a:cs typeface="Calibri"/>
                <a:sym typeface="Calibri"/>
              </a:rPr>
              <a:t>pharmacodynamic</a:t>
            </a:r>
            <a:r>
              <a:rPr lang="en-US" dirty="0" smtClean="0">
                <a:solidFill>
                  <a:schemeClr val="dk1"/>
                </a:solidFill>
                <a:latin typeface="+mn-lt"/>
                <a:ea typeface="Calibri"/>
                <a:cs typeface="Calibri"/>
                <a:sym typeface="Calibri"/>
              </a:rPr>
              <a:t> response or clinical benefit. </a:t>
            </a:r>
          </a:p>
          <a:p>
            <a:pPr>
              <a:buSzPct val="25000"/>
            </a:pPr>
            <a:endParaRPr lang="en-US" dirty="0" smtClean="0">
              <a:solidFill>
                <a:schemeClr val="dk1"/>
              </a:solidFill>
              <a:latin typeface="+mn-lt"/>
              <a:ea typeface="Calibri"/>
              <a:cs typeface="Calibri"/>
              <a:sym typeface="Calibri"/>
            </a:endParaRPr>
          </a:p>
          <a:p>
            <a:pPr>
              <a:buSzPct val="25000"/>
            </a:pPr>
            <a:r>
              <a:rPr lang="en-US" dirty="0" err="1" smtClean="0">
                <a:solidFill>
                  <a:schemeClr val="dk1"/>
                </a:solidFill>
                <a:latin typeface="+mn-lt"/>
                <a:ea typeface="Calibri"/>
                <a:cs typeface="Calibri"/>
                <a:sym typeface="Calibri"/>
              </a:rPr>
              <a:t>lumacaftor</a:t>
            </a:r>
            <a:r>
              <a:rPr lang="en-US" dirty="0" smtClean="0">
                <a:solidFill>
                  <a:schemeClr val="dk1"/>
                </a:solidFill>
                <a:latin typeface="+mn-lt"/>
                <a:ea typeface="Calibri"/>
                <a:cs typeface="Calibri"/>
                <a:sym typeface="Calibri"/>
              </a:rPr>
              <a:t> is a strong inducer of CYP3A4 </a:t>
            </a:r>
          </a:p>
          <a:p>
            <a:pPr>
              <a:buSzPct val="25000"/>
            </a:pPr>
            <a:r>
              <a:rPr lang="en-US" b="1" dirty="0" smtClean="0"/>
              <a:t>Dosage adjustment with concomitant medications: </a:t>
            </a:r>
            <a:r>
              <a:rPr lang="en-US" i="1" dirty="0" err="1" smtClean="0"/>
              <a:t>Coadministration</a:t>
            </a:r>
            <a:r>
              <a:rPr lang="en-US" i="1" dirty="0" smtClean="0"/>
              <a:t> of strong CYP3A inhibitors (</a:t>
            </a:r>
            <a:r>
              <a:rPr lang="en-US" i="1" dirty="0" err="1" smtClean="0"/>
              <a:t>eg</a:t>
            </a:r>
            <a:r>
              <a:rPr lang="en-US" i="1" dirty="0" smtClean="0"/>
              <a:t>, </a:t>
            </a:r>
            <a:r>
              <a:rPr lang="en-US" i="1" dirty="0" err="1" smtClean="0"/>
              <a:t>itraconazole</a:t>
            </a:r>
            <a:r>
              <a:rPr lang="en-US" i="1" dirty="0" smtClean="0"/>
              <a:t>):</a:t>
            </a:r>
            <a:r>
              <a:rPr lang="en-US" dirty="0" smtClean="0"/>
              <a:t> When initiating </a:t>
            </a:r>
            <a:r>
              <a:rPr lang="en-US" dirty="0" err="1" smtClean="0"/>
              <a:t>lumacaftor</a:t>
            </a:r>
            <a:r>
              <a:rPr lang="en-US" dirty="0" smtClean="0"/>
              <a:t>/</a:t>
            </a:r>
            <a:r>
              <a:rPr lang="en-US" dirty="0" err="1" smtClean="0"/>
              <a:t>ivacaftor</a:t>
            </a:r>
            <a:r>
              <a:rPr lang="en-US" dirty="0" smtClean="0"/>
              <a:t> in patients already maintained on a strong CYP3A inhibitor, reduce the initial dose to 1 tablet once daily. Following 1 week of therapy, increase to 2 tablets every 12 hours. If </a:t>
            </a:r>
            <a:r>
              <a:rPr lang="en-US" dirty="0" err="1" smtClean="0"/>
              <a:t>lumacaftor</a:t>
            </a:r>
            <a:r>
              <a:rPr lang="en-US" dirty="0" smtClean="0"/>
              <a:t>/</a:t>
            </a:r>
            <a:r>
              <a:rPr lang="en-US" dirty="0" err="1" smtClean="0"/>
              <a:t>ivacaftor</a:t>
            </a:r>
            <a:r>
              <a:rPr lang="en-US" dirty="0" smtClean="0"/>
              <a:t> therapy is interrupted for &gt;1 week while taking strong CYP3A inhibitors, re-titration must occur. No dosage adjustment is required for patients already maintained on </a:t>
            </a:r>
            <a:r>
              <a:rPr lang="en-US" dirty="0" err="1" smtClean="0"/>
              <a:t>lumacaftor</a:t>
            </a:r>
            <a:r>
              <a:rPr lang="en-US" dirty="0" smtClean="0"/>
              <a:t>/</a:t>
            </a:r>
            <a:r>
              <a:rPr lang="en-US" dirty="0" err="1" smtClean="0"/>
              <a:t>ivacaftor</a:t>
            </a:r>
            <a:r>
              <a:rPr lang="en-US" dirty="0" smtClean="0"/>
              <a:t> who begin therapy with a CYP3A inhibitor.</a:t>
            </a:r>
            <a:endParaRPr lang="en-US" dirty="0" smtClean="0">
              <a:solidFill>
                <a:schemeClr val="dk1"/>
              </a:solidFill>
              <a:latin typeface="+mn-lt"/>
              <a:ea typeface="Calibri"/>
              <a:cs typeface="Calibri"/>
              <a:sym typeface="Calibri"/>
            </a:endParaRP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Inform patients that ORKAMBI is best absorbed by the body when taken with fat-containing food. A typical CF diet will satisfy this requirement. Examples of fat-containing foods include eggs, avocados, nuts, butter, peanut butter, cheese pizza, whole-milk dairy products (such as whole milk, cheese, and yogurt), etc. </a:t>
            </a:r>
            <a:endParaRPr lang="en-US"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6C770213-6D93-4780-842D-077A679CF71C}" type="slidenum">
              <a:rPr lang="en-US" smtClean="0"/>
              <a:t>23</a:t>
            </a:fld>
            <a:endParaRPr lang="en-US"/>
          </a:p>
        </p:txBody>
      </p:sp>
    </p:spTree>
    <p:extLst>
      <p:ext uri="{BB962C8B-B14F-4D97-AF65-F5344CB8AC3E}">
        <p14:creationId xmlns:p14="http://schemas.microsoft.com/office/powerpoint/2010/main" val="363601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dk1"/>
                </a:solidFill>
                <a:latin typeface="+mn-lt"/>
                <a:ea typeface="Calibri"/>
                <a:cs typeface="Calibri"/>
                <a:sym typeface="Calibri"/>
              </a:rPr>
              <a:t>-</a:t>
            </a:r>
            <a:r>
              <a:rPr lang="en-US" baseline="0" dirty="0" smtClean="0">
                <a:solidFill>
                  <a:schemeClr val="dk1"/>
                </a:solidFill>
                <a:latin typeface="+mn-lt"/>
                <a:ea typeface="Calibri"/>
                <a:cs typeface="Calibri"/>
                <a:sym typeface="Calibri"/>
              </a:rPr>
              <a:t> Decline in PA – maybe relate in part to widespread implementation of therapy to eradicate initial</a:t>
            </a:r>
          </a:p>
          <a:p>
            <a:r>
              <a:rPr lang="en-US" baseline="0" dirty="0" smtClean="0">
                <a:solidFill>
                  <a:schemeClr val="dk1"/>
                </a:solidFill>
                <a:latin typeface="+mn-lt"/>
                <a:ea typeface="Calibri"/>
                <a:cs typeface="Calibri"/>
                <a:sym typeface="Calibri"/>
              </a:rPr>
              <a:t>Acquisition</a:t>
            </a:r>
          </a:p>
          <a:p>
            <a:pPr marL="171707" indent="-171707">
              <a:buFontTx/>
              <a:buChar char="-"/>
            </a:pPr>
            <a:r>
              <a:rPr lang="en-US" baseline="0" dirty="0" smtClean="0">
                <a:solidFill>
                  <a:schemeClr val="dk1"/>
                </a:solidFill>
                <a:latin typeface="+mn-lt"/>
                <a:ea typeface="Calibri"/>
                <a:cs typeface="Calibri"/>
                <a:sym typeface="Calibri"/>
              </a:rPr>
              <a:t>MDR-PA remains the same – typically found in older adolescent/adult patients </a:t>
            </a:r>
          </a:p>
          <a:p>
            <a:pPr marL="171707" indent="-171707">
              <a:buFontTx/>
              <a:buChar char="-"/>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Other bacteria most commonly believed to be pathogenic in CF include:</a:t>
            </a:r>
          </a:p>
          <a:p>
            <a:pPr>
              <a:buSzPct val="25000"/>
            </a:pPr>
            <a:r>
              <a:rPr lang="en-US" dirty="0" smtClean="0">
                <a:solidFill>
                  <a:schemeClr val="dk1"/>
                </a:solidFill>
                <a:latin typeface="+mn-lt"/>
                <a:ea typeface="Calibri"/>
                <a:cs typeface="Calibri"/>
                <a:sym typeface="Calibri"/>
              </a:rPr>
              <a:t>-</a:t>
            </a:r>
            <a:r>
              <a:rPr lang="en-US" dirty="0" err="1" smtClean="0">
                <a:solidFill>
                  <a:schemeClr val="dk1"/>
                </a:solidFill>
                <a:latin typeface="+mn-lt"/>
                <a:ea typeface="Calibri"/>
                <a:cs typeface="Calibri"/>
                <a:sym typeface="Calibri"/>
              </a:rPr>
              <a:t>Stenotrophomonas</a:t>
            </a:r>
            <a:r>
              <a:rPr lang="en-US" dirty="0" smtClean="0">
                <a:solidFill>
                  <a:schemeClr val="dk1"/>
                </a:solidFill>
                <a:latin typeface="+mn-lt"/>
                <a:ea typeface="Calibri"/>
                <a:cs typeface="Calibri"/>
                <a:sym typeface="Calibri"/>
              </a:rPr>
              <a:t> </a:t>
            </a:r>
            <a:r>
              <a:rPr lang="en-US" dirty="0" err="1" smtClean="0">
                <a:solidFill>
                  <a:schemeClr val="dk1"/>
                </a:solidFill>
                <a:latin typeface="+mn-lt"/>
                <a:ea typeface="Calibri"/>
                <a:cs typeface="Calibri"/>
                <a:sym typeface="Calibri"/>
              </a:rPr>
              <a:t>maltophilia</a:t>
            </a: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t>
            </a:r>
            <a:r>
              <a:rPr lang="en-US" dirty="0" err="1" smtClean="0">
                <a:solidFill>
                  <a:schemeClr val="dk1"/>
                </a:solidFill>
                <a:latin typeface="+mn-lt"/>
                <a:ea typeface="Calibri"/>
                <a:cs typeface="Calibri"/>
                <a:sym typeface="Calibri"/>
              </a:rPr>
              <a:t>Achromobacter</a:t>
            </a:r>
            <a:r>
              <a:rPr lang="en-US" dirty="0" smtClean="0">
                <a:solidFill>
                  <a:schemeClr val="dk1"/>
                </a:solidFill>
                <a:latin typeface="+mn-lt"/>
                <a:ea typeface="Calibri"/>
                <a:cs typeface="Calibri"/>
                <a:sym typeface="Calibri"/>
              </a:rPr>
              <a:t> </a:t>
            </a:r>
            <a:r>
              <a:rPr lang="en-US" dirty="0" err="1" smtClean="0">
                <a:solidFill>
                  <a:schemeClr val="dk1"/>
                </a:solidFill>
                <a:latin typeface="+mn-lt"/>
                <a:ea typeface="Calibri"/>
                <a:cs typeface="Calibri"/>
                <a:sym typeface="Calibri"/>
              </a:rPr>
              <a:t>xylosoxidans</a:t>
            </a: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t>
            </a:r>
            <a:r>
              <a:rPr lang="en-US" dirty="0" err="1" smtClean="0">
                <a:solidFill>
                  <a:schemeClr val="dk1"/>
                </a:solidFill>
                <a:latin typeface="+mn-lt"/>
                <a:ea typeface="Calibri"/>
                <a:cs typeface="Calibri"/>
                <a:sym typeface="Calibri"/>
              </a:rPr>
              <a:t>Burkholderia</a:t>
            </a:r>
            <a:r>
              <a:rPr lang="en-US" dirty="0" smtClean="0">
                <a:solidFill>
                  <a:schemeClr val="dk1"/>
                </a:solidFill>
                <a:latin typeface="+mn-lt"/>
                <a:ea typeface="Calibri"/>
                <a:cs typeface="Calibri"/>
                <a:sym typeface="Calibri"/>
              </a:rPr>
              <a:t> species</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t>
            </a:r>
            <a:r>
              <a:rPr lang="en-US" dirty="0" err="1" smtClean="0">
                <a:solidFill>
                  <a:schemeClr val="dk1"/>
                </a:solidFill>
                <a:latin typeface="+mn-lt"/>
                <a:ea typeface="Calibri"/>
                <a:cs typeface="Calibri"/>
                <a:sym typeface="Calibri"/>
              </a:rPr>
              <a:t>Burkholderia</a:t>
            </a:r>
            <a:r>
              <a:rPr lang="en-US" dirty="0" smtClean="0">
                <a:solidFill>
                  <a:schemeClr val="dk1"/>
                </a:solidFill>
                <a:latin typeface="+mn-lt"/>
                <a:ea typeface="Calibri"/>
                <a:cs typeface="Calibri"/>
                <a:sym typeface="Calibri"/>
              </a:rPr>
              <a:t> </a:t>
            </a:r>
            <a:r>
              <a:rPr lang="en-US" dirty="0" err="1" smtClean="0">
                <a:solidFill>
                  <a:schemeClr val="dk1"/>
                </a:solidFill>
                <a:latin typeface="+mn-lt"/>
                <a:ea typeface="Calibri"/>
                <a:cs typeface="Calibri"/>
                <a:sym typeface="Calibri"/>
              </a:rPr>
              <a:t>cepacia</a:t>
            </a:r>
            <a:r>
              <a:rPr lang="en-US" dirty="0" smtClean="0">
                <a:solidFill>
                  <a:schemeClr val="dk1"/>
                </a:solidFill>
                <a:latin typeface="+mn-lt"/>
                <a:ea typeface="Calibri"/>
                <a:cs typeface="Calibri"/>
                <a:sym typeface="Calibri"/>
              </a:rPr>
              <a:t> is intrinsically resistant to a broad range of antibiotics and is associated with poorer lung function</a:t>
            </a:r>
          </a:p>
          <a:p>
            <a:endParaRPr lang="en-US" dirty="0" smtClean="0">
              <a:solidFill>
                <a:schemeClr val="dk1"/>
              </a:solidFill>
              <a:latin typeface="+mn-lt"/>
              <a:ea typeface="Calibri"/>
              <a:cs typeface="Calibri"/>
              <a:sym typeface="Calibri"/>
            </a:endParaRP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CURRENT AND FUTURE</a:t>
            </a:r>
          </a:p>
          <a:p>
            <a:pPr>
              <a:buSzPct val="25000"/>
            </a:pPr>
            <a:r>
              <a:rPr lang="en-US" dirty="0" smtClean="0">
                <a:solidFill>
                  <a:schemeClr val="dk1"/>
                </a:solidFill>
                <a:latin typeface="+mn-lt"/>
                <a:ea typeface="Calibri"/>
                <a:cs typeface="Calibri"/>
                <a:sym typeface="Calibri"/>
              </a:rPr>
              <a:t>BOPE AND KELLERMAN</a:t>
            </a:r>
          </a:p>
          <a:p>
            <a:pPr>
              <a:buSzPct val="25000"/>
            </a:pPr>
            <a:r>
              <a:rPr lang="en-US" dirty="0" smtClean="0">
                <a:solidFill>
                  <a:schemeClr val="dk1"/>
                </a:solidFill>
                <a:latin typeface="+mn-lt"/>
                <a:ea typeface="Calibri"/>
                <a:cs typeface="Calibri"/>
                <a:sym typeface="Calibri"/>
              </a:rPr>
              <a:t>2016 ANNUAL REGISTRY</a:t>
            </a:r>
            <a:endParaRPr lang="en-US"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6C770213-6D93-4780-842D-077A679CF71C}" type="slidenum">
              <a:rPr lang="en-US" smtClean="0"/>
              <a:t>4</a:t>
            </a:fld>
            <a:endParaRPr lang="en-US"/>
          </a:p>
        </p:txBody>
      </p:sp>
    </p:spTree>
    <p:extLst>
      <p:ext uri="{BB962C8B-B14F-4D97-AF65-F5344CB8AC3E}">
        <p14:creationId xmlns:p14="http://schemas.microsoft.com/office/powerpoint/2010/main" val="2441360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84275" y="700088"/>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5" name="Shape 515"/>
          <p:cNvSpPr txBox="1">
            <a:spLocks noGrp="1"/>
          </p:cNvSpPr>
          <p:nvPr>
            <p:ph type="body" idx="1"/>
          </p:nvPr>
        </p:nvSpPr>
        <p:spPr>
          <a:xfrm>
            <a:off x="702313" y="4421822"/>
            <a:ext cx="5618479" cy="4189094"/>
          </a:xfrm>
          <a:prstGeom prst="rect">
            <a:avLst/>
          </a:prstGeom>
          <a:noFill/>
          <a:ln>
            <a:noFill/>
          </a:ln>
        </p:spPr>
        <p:txBody>
          <a:bodyPr lIns="93302" tIns="46651" rIns="93302" bIns="46651" anchor="t" anchorCtr="0">
            <a:noAutofit/>
          </a:bodyPr>
          <a:lstStyle/>
          <a:p>
            <a:pPr>
              <a:buSzPct val="25000"/>
            </a:pPr>
            <a:endParaRPr>
              <a:solidFill>
                <a:schemeClr val="dk1"/>
              </a:solidFill>
              <a:latin typeface="Calibri"/>
              <a:ea typeface="Calibri"/>
              <a:cs typeface="Calibri"/>
              <a:sym typeface="Calibri"/>
            </a:endParaRPr>
          </a:p>
        </p:txBody>
      </p:sp>
      <p:sp>
        <p:nvSpPr>
          <p:cNvPr id="516" name="Shape 516"/>
          <p:cNvSpPr txBox="1">
            <a:spLocks noGrp="1"/>
          </p:cNvSpPr>
          <p:nvPr>
            <p:ph type="sldNum" idx="12"/>
          </p:nvPr>
        </p:nvSpPr>
        <p:spPr>
          <a:xfrm>
            <a:off x="3978132" y="8842031"/>
            <a:ext cx="3043343" cy="465454"/>
          </a:xfrm>
          <a:prstGeom prst="rect">
            <a:avLst/>
          </a:prstGeom>
          <a:noFill/>
          <a:ln>
            <a:noFill/>
          </a:ln>
        </p:spPr>
        <p:txBody>
          <a:bodyPr lIns="93302" tIns="46651" rIns="93302" bIns="46651" anchor="b" anchorCtr="0">
            <a:noAutofit/>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25</a:t>
            </a:fld>
            <a:endParaRPr lang="en-US" sz="13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dk1"/>
                </a:solidFill>
                <a:latin typeface="+mn-lt"/>
                <a:ea typeface="Calibri"/>
                <a:cs typeface="Calibri"/>
                <a:sym typeface="Calibri"/>
              </a:rPr>
              <a:t>"Well, in our country," said Alice, still panting a little, "you'd generally get to somewhere else—if you run very fast for a long time, as we've been doing."</a:t>
            </a:r>
          </a:p>
          <a:p>
            <a:endParaRPr lang="en-US" dirty="0" smtClean="0">
              <a:solidFill>
                <a:schemeClr val="dk1"/>
              </a:solidFill>
              <a:latin typeface="+mn-lt"/>
              <a:ea typeface="Calibri"/>
              <a:cs typeface="Calibri"/>
              <a:sym typeface="Calibri"/>
            </a:endParaRPr>
          </a:p>
          <a:p>
            <a:r>
              <a:rPr lang="en-US" dirty="0" smtClean="0">
                <a:solidFill>
                  <a:schemeClr val="dk1"/>
                </a:solidFill>
                <a:latin typeface="+mn-lt"/>
                <a:ea typeface="Calibri"/>
                <a:cs typeface="Calibri"/>
                <a:sym typeface="Calibri"/>
              </a:rPr>
              <a:t>"A slow sort of country!" said the Queen. "Now, here, you see, it takes all the running you can do, to keep in the same place. If you want to get somewhere else, you must run at least twice as fast as that!“</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-So in taking a closer look at the microbiology in CF patients, you can see that </a:t>
            </a:r>
            <a:r>
              <a:rPr lang="en-US" dirty="0" err="1" smtClean="0">
                <a:solidFill>
                  <a:schemeClr val="dk1"/>
                </a:solidFill>
                <a:latin typeface="+mn-lt"/>
                <a:ea typeface="Calibri"/>
                <a:cs typeface="Calibri"/>
                <a:sym typeface="Calibri"/>
              </a:rPr>
              <a:t>Staphlococcus</a:t>
            </a:r>
            <a:r>
              <a:rPr lang="en-US" dirty="0" smtClean="0">
                <a:solidFill>
                  <a:schemeClr val="dk1"/>
                </a:solidFill>
                <a:latin typeface="+mn-lt"/>
                <a:ea typeface="Calibri"/>
                <a:cs typeface="Calibri"/>
                <a:sym typeface="Calibri"/>
              </a:rPr>
              <a:t> aureus and </a:t>
            </a:r>
            <a:r>
              <a:rPr lang="en-US" dirty="0" err="1" smtClean="0">
                <a:solidFill>
                  <a:schemeClr val="dk1"/>
                </a:solidFill>
                <a:latin typeface="+mn-lt"/>
                <a:ea typeface="Calibri"/>
                <a:cs typeface="Calibri"/>
                <a:sym typeface="Calibri"/>
              </a:rPr>
              <a:t>Haemophilus</a:t>
            </a:r>
            <a:r>
              <a:rPr lang="en-US" dirty="0" smtClean="0">
                <a:solidFill>
                  <a:schemeClr val="dk1"/>
                </a:solidFill>
                <a:latin typeface="+mn-lt"/>
                <a:ea typeface="Calibri"/>
                <a:cs typeface="Calibri"/>
                <a:sym typeface="Calibri"/>
              </a:rPr>
              <a:t> </a:t>
            </a:r>
            <a:r>
              <a:rPr lang="en-US" dirty="0" err="1" smtClean="0">
                <a:solidFill>
                  <a:schemeClr val="dk1"/>
                </a:solidFill>
                <a:latin typeface="+mn-lt"/>
                <a:ea typeface="Calibri"/>
                <a:cs typeface="Calibri"/>
                <a:sym typeface="Calibri"/>
              </a:rPr>
              <a:t>influenzae</a:t>
            </a:r>
            <a:r>
              <a:rPr lang="en-US" dirty="0" smtClean="0">
                <a:solidFill>
                  <a:schemeClr val="dk1"/>
                </a:solidFill>
                <a:latin typeface="+mn-lt"/>
                <a:ea typeface="Calibri"/>
                <a:cs typeface="Calibri"/>
                <a:sym typeface="Calibri"/>
              </a:rPr>
              <a:t> are common early colonizers</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-As patients get older, PA becomes the predominant organism and is present in the sputum of 80% of adults</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Other bacteria most commonly believed to be pathogenic in CF include:</a:t>
            </a:r>
          </a:p>
          <a:p>
            <a:pPr>
              <a:buSzPct val="25000"/>
            </a:pPr>
            <a:r>
              <a:rPr lang="en-US" dirty="0" smtClean="0">
                <a:solidFill>
                  <a:schemeClr val="dk1"/>
                </a:solidFill>
                <a:latin typeface="+mn-lt"/>
                <a:ea typeface="Calibri"/>
                <a:cs typeface="Calibri"/>
                <a:sym typeface="Calibri"/>
              </a:rPr>
              <a:t>-</a:t>
            </a:r>
            <a:r>
              <a:rPr lang="en-US" dirty="0" err="1" smtClean="0">
                <a:solidFill>
                  <a:schemeClr val="dk1"/>
                </a:solidFill>
                <a:latin typeface="+mn-lt"/>
                <a:ea typeface="Calibri"/>
                <a:cs typeface="Calibri"/>
                <a:sym typeface="Calibri"/>
              </a:rPr>
              <a:t>Stenotrophomonas</a:t>
            </a:r>
            <a:r>
              <a:rPr lang="en-US" dirty="0" smtClean="0">
                <a:solidFill>
                  <a:schemeClr val="dk1"/>
                </a:solidFill>
                <a:latin typeface="+mn-lt"/>
                <a:ea typeface="Calibri"/>
                <a:cs typeface="Calibri"/>
                <a:sym typeface="Calibri"/>
              </a:rPr>
              <a:t> </a:t>
            </a:r>
            <a:r>
              <a:rPr lang="en-US" dirty="0" err="1" smtClean="0">
                <a:solidFill>
                  <a:schemeClr val="dk1"/>
                </a:solidFill>
                <a:latin typeface="+mn-lt"/>
                <a:ea typeface="Calibri"/>
                <a:cs typeface="Calibri"/>
                <a:sym typeface="Calibri"/>
              </a:rPr>
              <a:t>maltophilia</a:t>
            </a: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t>
            </a:r>
            <a:r>
              <a:rPr lang="en-US" dirty="0" err="1" smtClean="0">
                <a:solidFill>
                  <a:schemeClr val="dk1"/>
                </a:solidFill>
                <a:latin typeface="+mn-lt"/>
                <a:ea typeface="Calibri"/>
                <a:cs typeface="Calibri"/>
                <a:sym typeface="Calibri"/>
              </a:rPr>
              <a:t>Achromobacter</a:t>
            </a:r>
            <a:r>
              <a:rPr lang="en-US" dirty="0" smtClean="0">
                <a:solidFill>
                  <a:schemeClr val="dk1"/>
                </a:solidFill>
                <a:latin typeface="+mn-lt"/>
                <a:ea typeface="Calibri"/>
                <a:cs typeface="Calibri"/>
                <a:sym typeface="Calibri"/>
              </a:rPr>
              <a:t> </a:t>
            </a:r>
            <a:r>
              <a:rPr lang="en-US" dirty="0" err="1" smtClean="0">
                <a:solidFill>
                  <a:schemeClr val="dk1"/>
                </a:solidFill>
                <a:latin typeface="+mn-lt"/>
                <a:ea typeface="Calibri"/>
                <a:cs typeface="Calibri"/>
                <a:sym typeface="Calibri"/>
              </a:rPr>
              <a:t>xylosoxidans</a:t>
            </a: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t>
            </a:r>
            <a:r>
              <a:rPr lang="en-US" dirty="0" err="1" smtClean="0">
                <a:solidFill>
                  <a:schemeClr val="dk1"/>
                </a:solidFill>
                <a:latin typeface="+mn-lt"/>
                <a:ea typeface="Calibri"/>
                <a:cs typeface="Calibri"/>
                <a:sym typeface="Calibri"/>
              </a:rPr>
              <a:t>Burkholderia</a:t>
            </a:r>
            <a:r>
              <a:rPr lang="en-US" dirty="0" smtClean="0">
                <a:solidFill>
                  <a:schemeClr val="dk1"/>
                </a:solidFill>
                <a:latin typeface="+mn-lt"/>
                <a:ea typeface="Calibri"/>
                <a:cs typeface="Calibri"/>
                <a:sym typeface="Calibri"/>
              </a:rPr>
              <a:t> species</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t>
            </a:r>
            <a:r>
              <a:rPr lang="en-US" dirty="0" err="1" smtClean="0">
                <a:solidFill>
                  <a:schemeClr val="dk1"/>
                </a:solidFill>
                <a:latin typeface="+mn-lt"/>
                <a:ea typeface="Calibri"/>
                <a:cs typeface="Calibri"/>
                <a:sym typeface="Calibri"/>
              </a:rPr>
              <a:t>Burkholderia</a:t>
            </a:r>
            <a:r>
              <a:rPr lang="en-US" dirty="0" smtClean="0">
                <a:solidFill>
                  <a:schemeClr val="dk1"/>
                </a:solidFill>
                <a:latin typeface="+mn-lt"/>
                <a:ea typeface="Calibri"/>
                <a:cs typeface="Calibri"/>
                <a:sym typeface="Calibri"/>
              </a:rPr>
              <a:t> </a:t>
            </a:r>
            <a:r>
              <a:rPr lang="en-US" dirty="0" err="1" smtClean="0">
                <a:solidFill>
                  <a:schemeClr val="dk1"/>
                </a:solidFill>
                <a:latin typeface="+mn-lt"/>
                <a:ea typeface="Calibri"/>
                <a:cs typeface="Calibri"/>
                <a:sym typeface="Calibri"/>
              </a:rPr>
              <a:t>cepacia</a:t>
            </a:r>
            <a:r>
              <a:rPr lang="en-US" dirty="0" smtClean="0">
                <a:solidFill>
                  <a:schemeClr val="dk1"/>
                </a:solidFill>
                <a:latin typeface="+mn-lt"/>
                <a:ea typeface="Calibri"/>
                <a:cs typeface="Calibri"/>
                <a:sym typeface="Calibri"/>
              </a:rPr>
              <a:t> is intrinsically resistant to a broad range of antibiotics and is associated with poorer lung function</a:t>
            </a:r>
          </a:p>
          <a:p>
            <a:endParaRPr lang="en-US" dirty="0" smtClean="0">
              <a:solidFill>
                <a:schemeClr val="dk1"/>
              </a:solidFill>
              <a:latin typeface="+mn-lt"/>
              <a:ea typeface="Calibri"/>
              <a:cs typeface="Calibri"/>
              <a:sym typeface="Calibri"/>
            </a:endParaRP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CURRENT AND FUTURE</a:t>
            </a:r>
          </a:p>
          <a:p>
            <a:pPr>
              <a:buSzPct val="25000"/>
            </a:pPr>
            <a:r>
              <a:rPr lang="en-US" dirty="0" smtClean="0">
                <a:solidFill>
                  <a:schemeClr val="dk1"/>
                </a:solidFill>
                <a:latin typeface="+mn-lt"/>
                <a:ea typeface="Calibri"/>
                <a:cs typeface="Calibri"/>
                <a:sym typeface="Calibri"/>
              </a:rPr>
              <a:t>BOPE AND KELLERMAN</a:t>
            </a:r>
          </a:p>
          <a:p>
            <a:pPr>
              <a:buSzPct val="25000"/>
            </a:pPr>
            <a:r>
              <a:rPr lang="en-US" dirty="0" smtClean="0">
                <a:solidFill>
                  <a:schemeClr val="dk1"/>
                </a:solidFill>
                <a:latin typeface="+mn-lt"/>
                <a:ea typeface="Calibri"/>
                <a:cs typeface="Calibri"/>
                <a:sym typeface="Calibri"/>
              </a:rPr>
              <a:t>2016 ANNUAL REGISTRY</a:t>
            </a:r>
            <a:endParaRPr lang="en-US"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6C770213-6D93-4780-842D-077A679CF71C}" type="slidenum">
              <a:rPr lang="en-US" smtClean="0"/>
              <a:t>5</a:t>
            </a:fld>
            <a:endParaRPr lang="en-US"/>
          </a:p>
        </p:txBody>
      </p:sp>
    </p:spTree>
    <p:extLst>
      <p:ext uri="{BB962C8B-B14F-4D97-AF65-F5344CB8AC3E}">
        <p14:creationId xmlns:p14="http://schemas.microsoft.com/office/powerpoint/2010/main" val="244136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smtClean="0">
                <a:solidFill>
                  <a:schemeClr val="dk1"/>
                </a:solidFill>
                <a:latin typeface="+mn-lt"/>
                <a:ea typeface="Calibri"/>
                <a:cs typeface="Calibri"/>
                <a:sym typeface="Calibri"/>
              </a:rPr>
              <a:t>-Found in water reservoirs…  like hot tubs…</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-PA undergoes a mucoid transformation which interferes with the effectiveness of antibiotic therapy by generating a biofilm that provides a hypoxic environment thereby providing protection</a:t>
            </a:r>
          </a:p>
          <a:p>
            <a:pPr>
              <a:buSzPct val="25000"/>
            </a:pPr>
            <a:r>
              <a:rPr lang="en-US" dirty="0" smtClean="0">
                <a:solidFill>
                  <a:schemeClr val="dk1"/>
                </a:solidFill>
                <a:latin typeface="+mn-lt"/>
                <a:ea typeface="Calibri"/>
                <a:cs typeface="Calibri"/>
                <a:sym typeface="Calibri"/>
              </a:rPr>
              <a:t> </a:t>
            </a:r>
          </a:p>
          <a:p>
            <a:pPr>
              <a:buSzPct val="25000"/>
            </a:pPr>
            <a:r>
              <a:rPr lang="en-US" dirty="0" smtClean="0">
                <a:solidFill>
                  <a:schemeClr val="dk1"/>
                </a:solidFill>
                <a:latin typeface="+mn-lt"/>
                <a:ea typeface="Calibri"/>
                <a:cs typeface="Calibri"/>
                <a:sym typeface="Calibri"/>
              </a:rPr>
              <a:t>-Acquisition of PA correlated with more rapid deterioration of lung function and increased mortality</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-Aggressive antibiotic therapy is initiated when this bug is isolated to prevent chronic colonization of the airway</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-May be present in several types of colonies, usually with different antibiotic sensitivities</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-Periodic monitoring of the patient who has never been infected or who has had successful eradication should be done at least q3mos</a:t>
            </a:r>
          </a:p>
          <a:p>
            <a:endParaRPr lang="en-US" dirty="0" smtClean="0">
              <a:solidFill>
                <a:schemeClr val="dk1"/>
              </a:solidFill>
              <a:latin typeface="+mn-lt"/>
              <a:ea typeface="Calibri"/>
              <a:cs typeface="Calibri"/>
              <a:sym typeface="Calibri"/>
            </a:endParaRPr>
          </a:p>
          <a:p>
            <a:endParaRPr lang="en-US" dirty="0" smtClean="0">
              <a:solidFill>
                <a:schemeClr val="dk1"/>
              </a:solidFill>
              <a:latin typeface="+mn-lt"/>
              <a:ea typeface="Calibri"/>
              <a:cs typeface="Calibri"/>
              <a:sym typeface="Calibri"/>
            </a:endParaRPr>
          </a:p>
          <a:p>
            <a:endParaRPr lang="en-US" dirty="0" smtClean="0">
              <a:solidFill>
                <a:schemeClr val="dk1"/>
              </a:solidFill>
              <a:latin typeface="+mn-lt"/>
              <a:ea typeface="Calibri"/>
              <a:cs typeface="Calibri"/>
              <a:sym typeface="Calibri"/>
            </a:endParaRP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BOPE AND KELLERMAN</a:t>
            </a:r>
          </a:p>
          <a:p>
            <a:pPr>
              <a:buSzPct val="25000"/>
            </a:pPr>
            <a:r>
              <a:rPr lang="en-US" dirty="0" smtClean="0">
                <a:solidFill>
                  <a:schemeClr val="dk1"/>
                </a:solidFill>
                <a:latin typeface="+mn-lt"/>
                <a:ea typeface="Calibri"/>
                <a:cs typeface="Calibri"/>
                <a:sym typeface="Calibri"/>
              </a:rPr>
              <a:t>EGAN</a:t>
            </a:r>
            <a:endParaRPr lang="en-US"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6C770213-6D93-4780-842D-077A679CF71C}" type="slidenum">
              <a:rPr lang="en-US" smtClean="0"/>
              <a:t>6</a:t>
            </a:fld>
            <a:endParaRPr lang="en-US"/>
          </a:p>
        </p:txBody>
      </p:sp>
    </p:spTree>
    <p:extLst>
      <p:ext uri="{BB962C8B-B14F-4D97-AF65-F5344CB8AC3E}">
        <p14:creationId xmlns:p14="http://schemas.microsoft.com/office/powerpoint/2010/main" val="220879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smtClean="0">
                <a:solidFill>
                  <a:schemeClr val="dk1"/>
                </a:solidFill>
                <a:latin typeface="+mn-lt"/>
                <a:ea typeface="Calibri"/>
                <a:cs typeface="Calibri"/>
                <a:sym typeface="Calibri"/>
              </a:rPr>
              <a:t>-In practice, you will see 2 IV antibiotics to cover PA.  The regimen will be based on the most recent cultures if we have them.</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-IV antibiotics are your standard treatment for a pulmonary exacerbation. </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-You wouldn’t use inhaled antibiotics as monotherapy in this setting.  </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-Also, there is no evidence that using inhaled antibiotics during a course of IV antibiotics adds additional benefit.  </a:t>
            </a:r>
          </a:p>
          <a:p>
            <a:pPr>
              <a:buClr>
                <a:schemeClr val="dk1"/>
              </a:buClr>
            </a:pPr>
            <a:endParaRPr lang="en-US" dirty="0" smtClean="0">
              <a:solidFill>
                <a:schemeClr val="dk1"/>
              </a:solidFill>
              <a:latin typeface="+mn-lt"/>
              <a:ea typeface="Calibri"/>
              <a:cs typeface="Calibri"/>
              <a:sym typeface="Calibri"/>
            </a:endParaRPr>
          </a:p>
          <a:p>
            <a:pPr>
              <a:buClr>
                <a:schemeClr val="dk1"/>
              </a:buClr>
              <a:buSzPct val="25000"/>
            </a:pPr>
            <a:r>
              <a:rPr lang="en-US" dirty="0" smtClean="0">
                <a:solidFill>
                  <a:schemeClr val="dk1"/>
                </a:solidFill>
                <a:latin typeface="+mn-lt"/>
                <a:ea typeface="Calibri"/>
                <a:cs typeface="Calibri"/>
                <a:sym typeface="Calibri"/>
              </a:rPr>
              <a:t>-It is not always typically added on, but you may possibly see it in some more severe cases.</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-If a patient is on a cycle of an inhaled antibiotic, then it may be continued while admitted.  </a:t>
            </a:r>
          </a:p>
          <a:p>
            <a:endParaRPr lang="en-US" dirty="0" smtClean="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7</a:t>
            </a:fld>
            <a:endParaRPr lang="en-US"/>
          </a:p>
        </p:txBody>
      </p:sp>
    </p:spTree>
    <p:extLst>
      <p:ext uri="{BB962C8B-B14F-4D97-AF65-F5344CB8AC3E}">
        <p14:creationId xmlns:p14="http://schemas.microsoft.com/office/powerpoint/2010/main" val="163817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smtClean="0">
                <a:solidFill>
                  <a:schemeClr val="dk1"/>
                </a:solidFill>
                <a:latin typeface="+mn-lt"/>
                <a:ea typeface="Calibri"/>
                <a:cs typeface="Calibri"/>
                <a:sym typeface="Calibri"/>
              </a:rPr>
              <a:t>-For PA we have different antibiotics in different classes that can be used.</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-Again, we want to make sure there is double coverage for PA with IV antibiotics with different mechanisms </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-inevitably, even if you grow out one strain, CF patients usually have multiple colonies</a:t>
            </a:r>
          </a:p>
          <a:p>
            <a:pPr>
              <a:buSzPct val="25000"/>
            </a:pPr>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-Combinations you may see are B-lactams with either an aminoglycoside, </a:t>
            </a:r>
            <a:r>
              <a:rPr lang="en-US" dirty="0" err="1" smtClean="0">
                <a:solidFill>
                  <a:schemeClr val="dk1"/>
                </a:solidFill>
                <a:latin typeface="+mn-lt"/>
                <a:ea typeface="Calibri"/>
                <a:cs typeface="Calibri"/>
                <a:sym typeface="Calibri"/>
              </a:rPr>
              <a:t>colistin</a:t>
            </a:r>
            <a:r>
              <a:rPr lang="en-US" dirty="0" smtClean="0">
                <a:solidFill>
                  <a:schemeClr val="dk1"/>
                </a:solidFill>
                <a:latin typeface="+mn-lt"/>
                <a:ea typeface="Calibri"/>
                <a:cs typeface="Calibri"/>
                <a:sym typeface="Calibri"/>
              </a:rPr>
              <a:t>, or a </a:t>
            </a:r>
            <a:r>
              <a:rPr lang="en-US" dirty="0" err="1" smtClean="0">
                <a:solidFill>
                  <a:schemeClr val="dk1"/>
                </a:solidFill>
                <a:latin typeface="+mn-lt"/>
                <a:ea typeface="Calibri"/>
                <a:cs typeface="Calibri"/>
                <a:sym typeface="Calibri"/>
              </a:rPr>
              <a:t>fluoroqinolone</a:t>
            </a:r>
            <a:endParaRPr lang="en-US" dirty="0" smtClean="0">
              <a:solidFill>
                <a:schemeClr val="dk1"/>
              </a:solidFill>
              <a:latin typeface="+mn-lt"/>
              <a:ea typeface="Calibri"/>
              <a:cs typeface="Calibri"/>
              <a:sym typeface="Calibri"/>
            </a:endParaRPr>
          </a:p>
          <a:p>
            <a:pPr>
              <a:buSzPct val="25000"/>
            </a:pPr>
            <a:endParaRPr lang="en-US" dirty="0" smtClean="0">
              <a:solidFill>
                <a:schemeClr val="dk1"/>
              </a:solidFill>
              <a:latin typeface="+mn-lt"/>
              <a:ea typeface="Calibri"/>
              <a:cs typeface="Calibri"/>
              <a:sym typeface="Calibri"/>
            </a:endParaRPr>
          </a:p>
          <a:p>
            <a:pPr>
              <a:buSzPct val="25000"/>
            </a:pPr>
            <a:endParaRPr lang="en-US" dirty="0" smtClean="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8</a:t>
            </a:fld>
            <a:endParaRPr lang="en-US"/>
          </a:p>
        </p:txBody>
      </p:sp>
    </p:spTree>
    <p:extLst>
      <p:ext uri="{BB962C8B-B14F-4D97-AF65-F5344CB8AC3E}">
        <p14:creationId xmlns:p14="http://schemas.microsoft.com/office/powerpoint/2010/main" val="250401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smtClean="0">
                <a:solidFill>
                  <a:schemeClr val="dk1"/>
                </a:solidFill>
                <a:latin typeface="+mn-lt"/>
                <a:ea typeface="Calibri"/>
                <a:cs typeface="Calibri"/>
                <a:sym typeface="Calibri"/>
              </a:rPr>
              <a:t>-The standard therapy is for 14-21 days until symptoms resolve and lung function recovers.</a:t>
            </a:r>
          </a:p>
          <a:p>
            <a:endParaRPr lang="en-US" dirty="0" smtClean="0">
              <a:solidFill>
                <a:schemeClr val="dk1"/>
              </a:solidFill>
              <a:latin typeface="+mn-lt"/>
              <a:ea typeface="Calibri"/>
              <a:cs typeface="Calibri"/>
              <a:sym typeface="Calibri"/>
            </a:endParaRPr>
          </a:p>
          <a:p>
            <a:pPr>
              <a:buSzPct val="25000"/>
            </a:pPr>
            <a:r>
              <a:rPr lang="en-US" dirty="0" smtClean="0">
                <a:solidFill>
                  <a:schemeClr val="dk1"/>
                </a:solidFill>
                <a:latin typeface="+mn-lt"/>
                <a:ea typeface="Calibri"/>
                <a:cs typeface="Calibri"/>
                <a:sym typeface="Calibri"/>
              </a:rPr>
              <a:t>-Typically, therapy should not be more than 3 </a:t>
            </a:r>
            <a:r>
              <a:rPr lang="en-US" dirty="0" err="1" smtClean="0">
                <a:solidFill>
                  <a:schemeClr val="dk1"/>
                </a:solidFill>
                <a:latin typeface="+mn-lt"/>
                <a:ea typeface="Calibri"/>
                <a:cs typeface="Calibri"/>
                <a:sym typeface="Calibri"/>
              </a:rPr>
              <a:t>wks</a:t>
            </a:r>
            <a:r>
              <a:rPr lang="en-US" dirty="0" smtClean="0">
                <a:solidFill>
                  <a:schemeClr val="dk1"/>
                </a:solidFill>
                <a:latin typeface="+mn-lt"/>
                <a:ea typeface="Calibri"/>
                <a:cs typeface="Calibri"/>
                <a:sym typeface="Calibri"/>
              </a:rPr>
              <a:t>, however if the patient has a multi-drug resistant PA, they may require a longer course</a:t>
            </a:r>
          </a:p>
          <a:p>
            <a:endParaRPr lang="en-US" dirty="0" smtClean="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9</a:t>
            </a:fld>
            <a:endParaRPr lang="en-US"/>
          </a:p>
        </p:txBody>
      </p:sp>
    </p:spTree>
    <p:extLst>
      <p:ext uri="{BB962C8B-B14F-4D97-AF65-F5344CB8AC3E}">
        <p14:creationId xmlns:p14="http://schemas.microsoft.com/office/powerpoint/2010/main" val="274546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Oxazolidiones</a:t>
            </a:r>
            <a:r>
              <a:rPr lang="en-US" baseline="0" dirty="0" smtClean="0"/>
              <a:t> (linezolid), and clindamycin also time dependent</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10</a:t>
            </a:fld>
            <a:endParaRPr lang="en-US"/>
          </a:p>
        </p:txBody>
      </p:sp>
    </p:spTree>
    <p:extLst>
      <p:ext uri="{BB962C8B-B14F-4D97-AF65-F5344CB8AC3E}">
        <p14:creationId xmlns:p14="http://schemas.microsoft.com/office/powerpoint/2010/main" val="3059698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adherence = taking medications</a:t>
            </a:r>
            <a:r>
              <a:rPr lang="en-US" baseline="0" dirty="0" smtClean="0"/>
              <a:t> at the right time, correct frequency, and completing a full course </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11</a:t>
            </a:fld>
            <a:endParaRPr lang="en-US"/>
          </a:p>
        </p:txBody>
      </p:sp>
    </p:spTree>
    <p:extLst>
      <p:ext uri="{BB962C8B-B14F-4D97-AF65-F5344CB8AC3E}">
        <p14:creationId xmlns:p14="http://schemas.microsoft.com/office/powerpoint/2010/main" val="1731086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1117600"/>
            <a:ext cx="9144000" cy="0"/>
          </a:xfrm>
          <a:prstGeom prst="line">
            <a:avLst/>
          </a:prstGeom>
          <a:noFill/>
          <a:ln w="28575">
            <a:solidFill>
              <a:srgbClr val="8C1515"/>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pic>
        <p:nvPicPr>
          <p:cNvPr id="6"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304800"/>
            <a:ext cx="1828800" cy="55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1700213" y="2414588"/>
            <a:ext cx="5892800" cy="1470025"/>
          </a:xfrm>
          <a:ln/>
        </p:spPr>
        <p:txBody>
          <a:bodyPr/>
          <a:lstStyle>
            <a:lvl1pPr>
              <a:lnSpc>
                <a:spcPct val="110000"/>
              </a:lnSpc>
              <a:defRPr sz="2500">
                <a:solidFill>
                  <a:schemeClr val="tx1"/>
                </a:solidFill>
              </a:defRPr>
            </a:lvl1pPr>
          </a:lstStyle>
          <a:p>
            <a:r>
              <a:rPr lang="en-US" smtClean="0"/>
              <a:t>Click to edit Master title style</a:t>
            </a:r>
            <a:endParaRPr lang="en-US" dirty="0"/>
          </a:p>
        </p:txBody>
      </p:sp>
      <p:sp>
        <p:nvSpPr>
          <p:cNvPr id="5123" name="Rectangle 3"/>
          <p:cNvSpPr>
            <a:spLocks noGrp="1" noChangeArrowheads="1"/>
          </p:cNvSpPr>
          <p:nvPr>
            <p:ph type="subTitle" idx="1"/>
          </p:nvPr>
        </p:nvSpPr>
        <p:spPr>
          <a:xfrm>
            <a:off x="1700213" y="4686300"/>
            <a:ext cx="5892800" cy="274638"/>
          </a:xfrm>
          <a:ln/>
        </p:spPr>
        <p:txBody>
          <a:bodyPr>
            <a:spAutoFit/>
          </a:bodyPr>
          <a:lstStyle>
            <a:lvl1pPr marL="0" indent="0">
              <a:spcBef>
                <a:spcPct val="0"/>
              </a:spcBef>
              <a:spcAft>
                <a:spcPct val="0"/>
              </a:spcAft>
              <a:buFont typeface="Wingdings 3" pitchFamily="18" charset="2"/>
              <a:buNone/>
              <a:defRPr/>
            </a:lvl1pPr>
          </a:lstStyle>
          <a:p>
            <a:r>
              <a:rPr lang="en-US" smtClean="0"/>
              <a:t>Click to edit Master subtitle style</a:t>
            </a:r>
            <a:endParaRPr lang="en-US" dirty="0"/>
          </a:p>
        </p:txBody>
      </p:sp>
      <p:sp>
        <p:nvSpPr>
          <p:cNvPr id="7" name="Rectangle 5"/>
          <p:cNvSpPr>
            <a:spLocks noGrp="1" noChangeArrowheads="1"/>
          </p:cNvSpPr>
          <p:nvPr>
            <p:ph type="sldNum" sz="quarter" idx="10"/>
          </p:nvPr>
        </p:nvSpPr>
        <p:spPr>
          <a:xfrm>
            <a:off x="3956050" y="6527800"/>
            <a:ext cx="1033463" cy="177800"/>
          </a:xfrm>
        </p:spPr>
        <p:txBody>
          <a:bodyPr/>
          <a:lstStyle>
            <a:lvl1pPr algn="ctr">
              <a:defRPr sz="1000">
                <a:solidFill>
                  <a:srgbClr val="514F45"/>
                </a:solidFill>
              </a:defRPr>
            </a:lvl1pPr>
          </a:lstStyle>
          <a:p>
            <a:pPr>
              <a:defRPr/>
            </a:pPr>
            <a:fld id="{6FCE3B76-DE70-4E9B-AB48-ED362D1CB3E6}" type="slidenum">
              <a:rPr lang="en-US"/>
              <a:pPr>
                <a:defRPr/>
              </a:pPr>
              <a:t>‹#›</a:t>
            </a:fld>
            <a:r>
              <a:rPr lang="en-US" dirty="0"/>
              <a:t> </a:t>
            </a:r>
          </a:p>
        </p:txBody>
      </p:sp>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045027" y="6477000"/>
            <a:ext cx="1686393"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458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13" y="212725"/>
            <a:ext cx="8380413" cy="5270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17513" y="1009650"/>
            <a:ext cx="8416925" cy="5162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a:spLocks noGrp="1" noChangeArrowheads="1"/>
          </p:cNvSpPr>
          <p:nvPr>
            <p:ph type="sldNum" sz="quarter" idx="10"/>
          </p:nvPr>
        </p:nvSpPr>
        <p:spPr>
          <a:xfrm>
            <a:off x="3956050" y="6527800"/>
            <a:ext cx="1033463" cy="177800"/>
          </a:xfrm>
        </p:spPr>
        <p:txBody>
          <a:bodyPr/>
          <a:lstStyle>
            <a:lvl1pPr algn="ctr">
              <a:defRPr sz="1000">
                <a:solidFill>
                  <a:srgbClr val="514F45"/>
                </a:solidFill>
              </a:defRPr>
            </a:lvl1pPr>
          </a:lstStyle>
          <a:p>
            <a:pPr>
              <a:defRPr/>
            </a:pPr>
            <a:fld id="{6FCE3B76-DE70-4E9B-AB48-ED362D1CB3E6}" type="slidenum">
              <a:rPr lang="en-US"/>
              <a:pPr>
                <a:defRPr/>
              </a:pPr>
              <a:t>‹#›</a:t>
            </a:fld>
            <a:r>
              <a:rPr lang="en-US" dirty="0"/>
              <a:t> </a:t>
            </a:r>
          </a:p>
        </p:txBody>
      </p:sp>
    </p:spTree>
    <p:extLst>
      <p:ext uri="{BB962C8B-B14F-4D97-AF65-F5344CB8AC3E}">
        <p14:creationId xmlns:p14="http://schemas.microsoft.com/office/powerpoint/2010/main" val="26561442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5"/>
          <p:cNvSpPr>
            <a:spLocks noGrp="1" noChangeArrowheads="1"/>
          </p:cNvSpPr>
          <p:nvPr>
            <p:ph type="sldNum" sz="quarter" idx="10"/>
          </p:nvPr>
        </p:nvSpPr>
        <p:spPr>
          <a:xfrm>
            <a:off x="3956050" y="6527800"/>
            <a:ext cx="1033463" cy="177800"/>
          </a:xfrm>
        </p:spPr>
        <p:txBody>
          <a:bodyPr/>
          <a:lstStyle>
            <a:lvl1pPr algn="ctr">
              <a:defRPr sz="1000">
                <a:solidFill>
                  <a:srgbClr val="514F45"/>
                </a:solidFill>
              </a:defRPr>
            </a:lvl1pPr>
          </a:lstStyle>
          <a:p>
            <a:pPr>
              <a:defRPr/>
            </a:pPr>
            <a:fld id="{6FCE3B76-DE70-4E9B-AB48-ED362D1CB3E6}" type="slidenum">
              <a:rPr lang="en-US"/>
              <a:pPr>
                <a:defRPr/>
              </a:pPr>
              <a:t>‹#›</a:t>
            </a:fld>
            <a:r>
              <a:rPr lang="en-US" dirty="0"/>
              <a:t> </a:t>
            </a:r>
          </a:p>
        </p:txBody>
      </p:sp>
    </p:spTree>
    <p:extLst>
      <p:ext uri="{BB962C8B-B14F-4D97-AF65-F5344CB8AC3E}">
        <p14:creationId xmlns:p14="http://schemas.microsoft.com/office/powerpoint/2010/main" val="3072532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7513" y="1009650"/>
            <a:ext cx="4132262"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2175" y="1009650"/>
            <a:ext cx="4132263"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17513" y="212725"/>
            <a:ext cx="8380413" cy="527050"/>
          </a:xfrm>
        </p:spPr>
        <p:txBody>
          <a:bodyPr/>
          <a:lstStyle/>
          <a:p>
            <a:r>
              <a:rPr lang="en-US" smtClean="0"/>
              <a:t>Click to edit Master title style</a:t>
            </a:r>
            <a:endParaRPr lang="en-US" dirty="0"/>
          </a:p>
        </p:txBody>
      </p:sp>
      <p:sp>
        <p:nvSpPr>
          <p:cNvPr id="9" name="Rectangle 5"/>
          <p:cNvSpPr>
            <a:spLocks noGrp="1" noChangeArrowheads="1"/>
          </p:cNvSpPr>
          <p:nvPr>
            <p:ph type="sldNum" sz="quarter" idx="10"/>
          </p:nvPr>
        </p:nvSpPr>
        <p:spPr>
          <a:xfrm>
            <a:off x="3956050" y="6527800"/>
            <a:ext cx="1033463" cy="177800"/>
          </a:xfrm>
        </p:spPr>
        <p:txBody>
          <a:bodyPr/>
          <a:lstStyle>
            <a:lvl1pPr algn="ctr">
              <a:defRPr sz="1000">
                <a:solidFill>
                  <a:srgbClr val="514F45"/>
                </a:solidFill>
              </a:defRPr>
            </a:lvl1pPr>
          </a:lstStyle>
          <a:p>
            <a:pPr>
              <a:defRPr/>
            </a:pPr>
            <a:fld id="{6FCE3B76-DE70-4E9B-AB48-ED362D1CB3E6}" type="slidenum">
              <a:rPr lang="en-US"/>
              <a:pPr>
                <a:defRPr/>
              </a:pPr>
              <a:t>‹#›</a:t>
            </a:fld>
            <a:r>
              <a:rPr lang="en-US" dirty="0"/>
              <a:t> </a:t>
            </a:r>
          </a:p>
        </p:txBody>
      </p:sp>
    </p:spTree>
    <p:extLst>
      <p:ext uri="{BB962C8B-B14F-4D97-AF65-F5344CB8AC3E}">
        <p14:creationId xmlns:p14="http://schemas.microsoft.com/office/powerpoint/2010/main" val="25335021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5"/>
          <p:cNvSpPr>
            <a:spLocks noGrp="1" noChangeArrowheads="1"/>
          </p:cNvSpPr>
          <p:nvPr>
            <p:ph type="sldNum" sz="quarter" idx="10"/>
          </p:nvPr>
        </p:nvSpPr>
        <p:spPr>
          <a:xfrm>
            <a:off x="3956050" y="6527800"/>
            <a:ext cx="1033463" cy="177800"/>
          </a:xfrm>
        </p:spPr>
        <p:txBody>
          <a:bodyPr/>
          <a:lstStyle>
            <a:lvl1pPr algn="ctr">
              <a:defRPr sz="1000">
                <a:solidFill>
                  <a:srgbClr val="514F45"/>
                </a:solidFill>
              </a:defRPr>
            </a:lvl1pPr>
          </a:lstStyle>
          <a:p>
            <a:pPr>
              <a:defRPr/>
            </a:pPr>
            <a:fld id="{6FCE3B76-DE70-4E9B-AB48-ED362D1CB3E6}" type="slidenum">
              <a:rPr lang="en-US"/>
              <a:pPr>
                <a:defRPr/>
              </a:pPr>
              <a:t>‹#›</a:t>
            </a:fld>
            <a:r>
              <a:rPr lang="en-US" dirty="0"/>
              <a:t> </a:t>
            </a:r>
          </a:p>
        </p:txBody>
      </p:sp>
    </p:spTree>
    <p:extLst>
      <p:ext uri="{BB962C8B-B14F-4D97-AF65-F5344CB8AC3E}">
        <p14:creationId xmlns:p14="http://schemas.microsoft.com/office/powerpoint/2010/main" val="42146823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5"/>
          <p:cNvSpPr>
            <a:spLocks noGrp="1" noChangeArrowheads="1"/>
          </p:cNvSpPr>
          <p:nvPr>
            <p:ph type="sldNum" sz="quarter" idx="10"/>
          </p:nvPr>
        </p:nvSpPr>
        <p:spPr>
          <a:xfrm>
            <a:off x="3956050" y="6527800"/>
            <a:ext cx="1033463" cy="177800"/>
          </a:xfrm>
        </p:spPr>
        <p:txBody>
          <a:bodyPr/>
          <a:lstStyle>
            <a:lvl1pPr algn="ctr">
              <a:defRPr sz="1000">
                <a:solidFill>
                  <a:srgbClr val="514F45"/>
                </a:solidFill>
              </a:defRPr>
            </a:lvl1pPr>
          </a:lstStyle>
          <a:p>
            <a:pPr>
              <a:defRPr/>
            </a:pPr>
            <a:fld id="{6FCE3B76-DE70-4E9B-AB48-ED362D1CB3E6}" type="slidenum">
              <a:rPr lang="en-US"/>
              <a:pPr>
                <a:defRPr/>
              </a:pPr>
              <a:t>‹#›</a:t>
            </a:fld>
            <a:r>
              <a:rPr lang="en-US" dirty="0"/>
              <a:t> </a:t>
            </a:r>
          </a:p>
        </p:txBody>
      </p:sp>
      <p:sp>
        <p:nvSpPr>
          <p:cNvPr id="8" name="Title 1"/>
          <p:cNvSpPr>
            <a:spLocks noGrp="1"/>
          </p:cNvSpPr>
          <p:nvPr>
            <p:ph type="title"/>
          </p:nvPr>
        </p:nvSpPr>
        <p:spPr>
          <a:xfrm>
            <a:off x="417513" y="212725"/>
            <a:ext cx="8380413" cy="5270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93641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4012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5"/>
          <p:cNvSpPr>
            <a:spLocks noGrp="1" noChangeArrowheads="1"/>
          </p:cNvSpPr>
          <p:nvPr>
            <p:ph type="sldNum" sz="quarter" idx="10"/>
          </p:nvPr>
        </p:nvSpPr>
        <p:spPr>
          <a:xfrm>
            <a:off x="3956050" y="6527800"/>
            <a:ext cx="1033463" cy="177800"/>
          </a:xfrm>
        </p:spPr>
        <p:txBody>
          <a:bodyPr/>
          <a:lstStyle>
            <a:lvl1pPr algn="ctr">
              <a:defRPr sz="1000">
                <a:solidFill>
                  <a:srgbClr val="514F45"/>
                </a:solidFill>
              </a:defRPr>
            </a:lvl1pPr>
          </a:lstStyle>
          <a:p>
            <a:pPr>
              <a:defRPr/>
            </a:pPr>
            <a:fld id="{6FCE3B76-DE70-4E9B-AB48-ED362D1CB3E6}" type="slidenum">
              <a:rPr lang="en-US"/>
              <a:pPr>
                <a:defRPr/>
              </a:pPr>
              <a:t>‹#›</a:t>
            </a:fld>
            <a:r>
              <a:rPr lang="en-US" dirty="0"/>
              <a:t> </a:t>
            </a:r>
          </a:p>
        </p:txBody>
      </p:sp>
    </p:spTree>
    <p:extLst>
      <p:ext uri="{BB962C8B-B14F-4D97-AF65-F5344CB8AC3E}">
        <p14:creationId xmlns:p14="http://schemas.microsoft.com/office/powerpoint/2010/main" val="28478733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17513" y="1009650"/>
            <a:ext cx="84169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25438" y="212725"/>
            <a:ext cx="85121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Line 5"/>
          <p:cNvSpPr>
            <a:spLocks noChangeShapeType="1"/>
          </p:cNvSpPr>
          <p:nvPr/>
        </p:nvSpPr>
        <p:spPr bwMode="auto">
          <a:xfrm>
            <a:off x="0" y="838200"/>
            <a:ext cx="9144000" cy="0"/>
          </a:xfrm>
          <a:prstGeom prst="line">
            <a:avLst/>
          </a:prstGeom>
          <a:noFill/>
          <a:ln w="28575">
            <a:solidFill>
              <a:srgbClr val="980F08"/>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29" name="Text Box 7"/>
          <p:cNvSpPr txBox="1">
            <a:spLocks noChangeArrowheads="1"/>
          </p:cNvSpPr>
          <p:nvPr/>
        </p:nvSpPr>
        <p:spPr bwMode="auto">
          <a:xfrm>
            <a:off x="381000" y="6567488"/>
            <a:ext cx="22891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buClr>
                <a:schemeClr val="tx2"/>
              </a:buClr>
              <a:buFont typeface="Wingdings 3" pitchFamily="18" charset="2"/>
              <a:buNone/>
            </a:pPr>
            <a:r>
              <a:rPr lang="en-US" sz="900" i="1" dirty="0" smtClean="0">
                <a:solidFill>
                  <a:srgbClr val="000000"/>
                </a:solidFill>
              </a:rPr>
              <a:t>Confidential – For Discussion Purposes Only</a:t>
            </a:r>
            <a:endParaRPr lang="en-US" sz="900" i="1" dirty="0">
              <a:solidFill>
                <a:srgbClr val="000000"/>
              </a:solidFill>
            </a:endParaRPr>
          </a:p>
        </p:txBody>
      </p:sp>
      <p:sp>
        <p:nvSpPr>
          <p:cNvPr id="8" name="Rectangle 5"/>
          <p:cNvSpPr>
            <a:spLocks noGrp="1" noChangeArrowheads="1"/>
          </p:cNvSpPr>
          <p:nvPr>
            <p:ph type="sldNum" sz="quarter" idx="4"/>
          </p:nvPr>
        </p:nvSpPr>
        <p:spPr bwMode="auto">
          <a:xfrm>
            <a:off x="3956050" y="6527800"/>
            <a:ext cx="1033463" cy="177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514F45"/>
                </a:solidFill>
                <a:cs typeface="+mn-cs"/>
              </a:defRPr>
            </a:lvl1pPr>
          </a:lstStyle>
          <a:p>
            <a:pPr>
              <a:defRPr/>
            </a:pPr>
            <a:fld id="{A6478E7E-0CD3-4A12-8F96-3F187C96BE44}" type="slidenum">
              <a:rPr lang="en-US"/>
              <a:pPr>
                <a:defRPr/>
              </a:pPr>
              <a:t>‹#›</a:t>
            </a:fld>
            <a:r>
              <a:rPr lang="en-US" dirty="0"/>
              <a:t> </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5" r:id="rId7"/>
    <p:sldLayoutId id="2147483676" r:id="rId8"/>
  </p:sldLayoutIdLst>
  <p:timing>
    <p:tnLst>
      <p:par>
        <p:cTn id="1" dur="indefinite" restart="never" nodeType="tmRoot"/>
      </p:par>
    </p:tnLst>
  </p:timing>
  <p:hf hdr="0" dt="0"/>
  <p:txStyles>
    <p:titleStyle>
      <a:lvl1pPr algn="l" rtl="0" eaLnBrk="1" fontAlgn="base" hangingPunct="1">
        <a:lnSpc>
          <a:spcPct val="105000"/>
        </a:lnSpc>
        <a:spcBef>
          <a:spcPct val="0"/>
        </a:spcBef>
        <a:spcAft>
          <a:spcPct val="0"/>
        </a:spcAft>
        <a:defRPr sz="2000" b="1">
          <a:solidFill>
            <a:srgbClr val="8C1515"/>
          </a:solidFill>
          <a:latin typeface="Arial" pitchFamily="34" charset="0"/>
          <a:ea typeface="+mj-ea"/>
          <a:cs typeface="Arial" pitchFamily="34" charset="0"/>
        </a:defRPr>
      </a:lvl1pPr>
      <a:lvl2pPr algn="l" rtl="0" eaLnBrk="1" fontAlgn="base" hangingPunct="1">
        <a:lnSpc>
          <a:spcPct val="105000"/>
        </a:lnSpc>
        <a:spcBef>
          <a:spcPct val="0"/>
        </a:spcBef>
        <a:spcAft>
          <a:spcPct val="0"/>
        </a:spcAft>
        <a:defRPr sz="2000" b="1">
          <a:solidFill>
            <a:srgbClr val="8C1515"/>
          </a:solidFill>
          <a:latin typeface="Arial" charset="0"/>
          <a:cs typeface="Arial" charset="0"/>
        </a:defRPr>
      </a:lvl2pPr>
      <a:lvl3pPr algn="l" rtl="0" eaLnBrk="1" fontAlgn="base" hangingPunct="1">
        <a:lnSpc>
          <a:spcPct val="105000"/>
        </a:lnSpc>
        <a:spcBef>
          <a:spcPct val="0"/>
        </a:spcBef>
        <a:spcAft>
          <a:spcPct val="0"/>
        </a:spcAft>
        <a:defRPr sz="2000" b="1">
          <a:solidFill>
            <a:srgbClr val="8C1515"/>
          </a:solidFill>
          <a:latin typeface="Arial" charset="0"/>
          <a:cs typeface="Arial" charset="0"/>
        </a:defRPr>
      </a:lvl3pPr>
      <a:lvl4pPr algn="l" rtl="0" eaLnBrk="1" fontAlgn="base" hangingPunct="1">
        <a:lnSpc>
          <a:spcPct val="105000"/>
        </a:lnSpc>
        <a:spcBef>
          <a:spcPct val="0"/>
        </a:spcBef>
        <a:spcAft>
          <a:spcPct val="0"/>
        </a:spcAft>
        <a:defRPr sz="2000" b="1">
          <a:solidFill>
            <a:srgbClr val="8C1515"/>
          </a:solidFill>
          <a:latin typeface="Arial" charset="0"/>
          <a:cs typeface="Arial" charset="0"/>
        </a:defRPr>
      </a:lvl4pPr>
      <a:lvl5pPr algn="l" rtl="0" eaLnBrk="1" fontAlgn="base" hangingPunct="1">
        <a:lnSpc>
          <a:spcPct val="105000"/>
        </a:lnSpc>
        <a:spcBef>
          <a:spcPct val="0"/>
        </a:spcBef>
        <a:spcAft>
          <a:spcPct val="0"/>
        </a:spcAft>
        <a:defRPr sz="2000" b="1">
          <a:solidFill>
            <a:srgbClr val="8C1515"/>
          </a:solidFill>
          <a:latin typeface="Arial" charset="0"/>
          <a:cs typeface="Arial" charset="0"/>
        </a:defRPr>
      </a:lvl5pPr>
      <a:lvl6pPr marL="457200" algn="l" rtl="0" eaLnBrk="1" fontAlgn="base" hangingPunct="1">
        <a:lnSpc>
          <a:spcPct val="105000"/>
        </a:lnSpc>
        <a:spcBef>
          <a:spcPct val="0"/>
        </a:spcBef>
        <a:spcAft>
          <a:spcPct val="0"/>
        </a:spcAft>
        <a:defRPr sz="2000" b="1">
          <a:solidFill>
            <a:srgbClr val="980F08"/>
          </a:solidFill>
          <a:latin typeface="Verdana" pitchFamily="34" charset="0"/>
        </a:defRPr>
      </a:lvl6pPr>
      <a:lvl7pPr marL="914400" algn="l" rtl="0" eaLnBrk="1" fontAlgn="base" hangingPunct="1">
        <a:lnSpc>
          <a:spcPct val="105000"/>
        </a:lnSpc>
        <a:spcBef>
          <a:spcPct val="0"/>
        </a:spcBef>
        <a:spcAft>
          <a:spcPct val="0"/>
        </a:spcAft>
        <a:defRPr sz="2000" b="1">
          <a:solidFill>
            <a:srgbClr val="980F08"/>
          </a:solidFill>
          <a:latin typeface="Verdana" pitchFamily="34" charset="0"/>
        </a:defRPr>
      </a:lvl7pPr>
      <a:lvl8pPr marL="1371600" algn="l" rtl="0" eaLnBrk="1" fontAlgn="base" hangingPunct="1">
        <a:lnSpc>
          <a:spcPct val="105000"/>
        </a:lnSpc>
        <a:spcBef>
          <a:spcPct val="0"/>
        </a:spcBef>
        <a:spcAft>
          <a:spcPct val="0"/>
        </a:spcAft>
        <a:defRPr sz="2000" b="1">
          <a:solidFill>
            <a:srgbClr val="980F08"/>
          </a:solidFill>
          <a:latin typeface="Verdana" pitchFamily="34" charset="0"/>
        </a:defRPr>
      </a:lvl8pPr>
      <a:lvl9pPr marL="1828800" algn="l" rtl="0" eaLnBrk="1" fontAlgn="base" hangingPunct="1">
        <a:lnSpc>
          <a:spcPct val="105000"/>
        </a:lnSpc>
        <a:spcBef>
          <a:spcPct val="0"/>
        </a:spcBef>
        <a:spcAft>
          <a:spcPct val="0"/>
        </a:spcAft>
        <a:defRPr sz="2000" b="1">
          <a:solidFill>
            <a:srgbClr val="980F08"/>
          </a:solidFill>
          <a:latin typeface="Verdana" pitchFamily="34" charset="0"/>
        </a:defRPr>
      </a:lvl9pPr>
    </p:titleStyle>
    <p:bodyStyle>
      <a:lvl1pPr marL="284163" indent="-284163" algn="l" rtl="0" eaLnBrk="1" fontAlgn="base" hangingPunct="1">
        <a:spcBef>
          <a:spcPct val="35000"/>
        </a:spcBef>
        <a:spcAft>
          <a:spcPct val="50000"/>
        </a:spcAft>
        <a:buClr>
          <a:srgbClr val="8C1515"/>
        </a:buClr>
        <a:buFont typeface="Wingdings 3" pitchFamily="18" charset="2"/>
        <a:buChar char="}"/>
        <a:defRPr>
          <a:solidFill>
            <a:schemeClr val="tx1"/>
          </a:solidFill>
          <a:latin typeface="Arial" pitchFamily="34" charset="0"/>
          <a:ea typeface="+mn-ea"/>
          <a:cs typeface="Arial" pitchFamily="34" charset="0"/>
        </a:defRPr>
      </a:lvl1pPr>
      <a:lvl2pPr marL="690563" indent="-292100"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2pPr>
      <a:lvl3pPr marL="1087438" indent="-282575"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3pPr>
      <a:lvl4pPr marL="1482725" indent="-280988"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4pPr>
      <a:lvl5pPr marL="1887538" indent="-290513"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5pPr>
      <a:lvl6pPr marL="23447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6pPr>
      <a:lvl7pPr marL="28019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7pPr>
      <a:lvl8pPr marL="32591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8pPr>
      <a:lvl9pPr marL="37163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1700213" y="1752600"/>
            <a:ext cx="5892800" cy="1470025"/>
          </a:xfrm>
        </p:spPr>
        <p:txBody>
          <a:bodyPr/>
          <a:lstStyle/>
          <a:p>
            <a:pPr algn="ctr"/>
            <a:r>
              <a:rPr lang="en-US" dirty="0" smtClean="0">
                <a:latin typeface="Arial" charset="0"/>
                <a:cs typeface="Arial" charset="0"/>
              </a:rPr>
              <a:t>Pharmacology in Cystic Fibrosis</a:t>
            </a:r>
          </a:p>
        </p:txBody>
      </p:sp>
      <p:sp>
        <p:nvSpPr>
          <p:cNvPr id="11267" name="Subtitle 5"/>
          <p:cNvSpPr>
            <a:spLocks noGrp="1"/>
          </p:cNvSpPr>
          <p:nvPr>
            <p:ph type="subTitle" idx="1"/>
          </p:nvPr>
        </p:nvSpPr>
        <p:spPr>
          <a:xfrm>
            <a:off x="1700213" y="3505200"/>
            <a:ext cx="5892800" cy="553998"/>
          </a:xfrm>
        </p:spPr>
        <p:txBody>
          <a:bodyPr/>
          <a:lstStyle/>
          <a:p>
            <a:pPr algn="ctr"/>
            <a:r>
              <a:rPr lang="en-US" dirty="0" smtClean="0">
                <a:latin typeface="Arial" charset="0"/>
                <a:cs typeface="Arial" charset="0"/>
              </a:rPr>
              <a:t>Denise </a:t>
            </a:r>
            <a:r>
              <a:rPr lang="en-US" dirty="0" err="1" smtClean="0">
                <a:latin typeface="Arial" charset="0"/>
                <a:cs typeface="Arial" charset="0"/>
              </a:rPr>
              <a:t>Kwong</a:t>
            </a:r>
            <a:r>
              <a:rPr lang="en-US" dirty="0" smtClean="0">
                <a:latin typeface="Arial" charset="0"/>
                <a:cs typeface="Arial" charset="0"/>
              </a:rPr>
              <a:t>, </a:t>
            </a:r>
            <a:r>
              <a:rPr lang="en-US" dirty="0" err="1" smtClean="0">
                <a:latin typeface="Arial" charset="0"/>
                <a:cs typeface="Arial" charset="0"/>
              </a:rPr>
              <a:t>PharmD</a:t>
            </a:r>
            <a:r>
              <a:rPr lang="en-US" dirty="0" smtClean="0">
                <a:latin typeface="Arial" charset="0"/>
                <a:cs typeface="Arial" charset="0"/>
              </a:rPr>
              <a:t>, BCPS</a:t>
            </a:r>
          </a:p>
          <a:p>
            <a:pPr algn="ctr"/>
            <a:r>
              <a:rPr lang="en-US" dirty="0" smtClean="0">
                <a:latin typeface="Arial" charset="0"/>
                <a:cs typeface="Arial" charset="0"/>
              </a:rPr>
              <a:t>March 10,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VS CONCENTRATION DEPENDENT ANTIBIOTICS</a:t>
            </a:r>
            <a:endParaRPr lang="en-US" dirty="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10</a:t>
            </a:fld>
            <a:r>
              <a:rPr lang="en-US" smtClean="0"/>
              <a:t> </a:t>
            </a:r>
            <a:endParaRPr lang="en-US" dirty="0"/>
          </a:p>
        </p:txBody>
      </p:sp>
      <p:pic>
        <p:nvPicPr>
          <p:cNvPr id="5" name="Shape 183"/>
          <p:cNvPicPr preferRelativeResize="0">
            <a:picLocks noGrp="1"/>
          </p:cNvPicPr>
          <p:nvPr>
            <p:ph idx="1"/>
          </p:nvPr>
        </p:nvPicPr>
        <p:blipFill>
          <a:blip r:embed="rId3">
            <a:alphaModFix/>
          </a:blip>
          <a:stretch>
            <a:fillRect/>
          </a:stretch>
        </p:blipFill>
        <p:spPr>
          <a:xfrm>
            <a:off x="337180" y="1183724"/>
            <a:ext cx="8416925" cy="5140876"/>
          </a:xfrm>
          <a:prstGeom prst="rect">
            <a:avLst/>
          </a:prstGeom>
          <a:noFill/>
          <a:ln>
            <a:noFill/>
          </a:ln>
        </p:spPr>
      </p:pic>
      <p:sp>
        <p:nvSpPr>
          <p:cNvPr id="6" name="TextBox 5"/>
          <p:cNvSpPr txBox="1"/>
          <p:nvPr/>
        </p:nvSpPr>
        <p:spPr>
          <a:xfrm>
            <a:off x="4953000" y="2482334"/>
            <a:ext cx="3801105" cy="369332"/>
          </a:xfrm>
          <a:prstGeom prst="rect">
            <a:avLst/>
          </a:prstGeom>
          <a:noFill/>
        </p:spPr>
        <p:txBody>
          <a:bodyPr wrap="none" rtlCol="0">
            <a:spAutoFit/>
          </a:bodyPr>
          <a:lstStyle/>
          <a:p>
            <a:r>
              <a:rPr lang="en-US" dirty="0" smtClean="0"/>
              <a:t>Fluoroquinolones, Aminoglycosides</a:t>
            </a:r>
            <a:endParaRPr lang="en-US" dirty="0"/>
          </a:p>
        </p:txBody>
      </p:sp>
      <p:sp>
        <p:nvSpPr>
          <p:cNvPr id="7" name="TextBox 6"/>
          <p:cNvSpPr txBox="1"/>
          <p:nvPr/>
        </p:nvSpPr>
        <p:spPr>
          <a:xfrm>
            <a:off x="4952999" y="4114800"/>
            <a:ext cx="2775119" cy="369332"/>
          </a:xfrm>
          <a:prstGeom prst="rect">
            <a:avLst/>
          </a:prstGeom>
          <a:noFill/>
        </p:spPr>
        <p:txBody>
          <a:bodyPr wrap="none" rtlCol="0">
            <a:spAutoFit/>
          </a:bodyPr>
          <a:lstStyle/>
          <a:p>
            <a:r>
              <a:rPr lang="en-US" dirty="0" smtClean="0"/>
              <a:t>Beta-lactams, Macrolides</a:t>
            </a:r>
            <a:endParaRPr lang="en-US" dirty="0"/>
          </a:p>
        </p:txBody>
      </p:sp>
      <p:sp>
        <p:nvSpPr>
          <p:cNvPr id="8" name="Shape 154"/>
          <p:cNvSpPr txBox="1"/>
          <p:nvPr/>
        </p:nvSpPr>
        <p:spPr>
          <a:xfrm>
            <a:off x="304800" y="6324600"/>
            <a:ext cx="8236527" cy="253915"/>
          </a:xfrm>
          <a:prstGeom prst="rect">
            <a:avLst/>
          </a:prstGeom>
          <a:noFill/>
          <a:ln>
            <a:noFill/>
          </a:ln>
        </p:spPr>
        <p:txBody>
          <a:bodyPr lIns="91425" tIns="45700" rIns="91425" bIns="45700" anchor="t" anchorCtr="0">
            <a:noAutofit/>
          </a:bodyPr>
          <a:lstStyle/>
          <a:p>
            <a:r>
              <a:rPr lang="en-US" sz="900" dirty="0"/>
              <a:t>http://www.ashp.org/DocLibrary/MemberCenter/NPF/2011Pearls/Antibiotic-Pharmacokinetic-Monitoring.aspx</a:t>
            </a:r>
          </a:p>
        </p:txBody>
      </p:sp>
    </p:spTree>
    <p:extLst>
      <p:ext uri="{BB962C8B-B14F-4D97-AF65-F5344CB8AC3E}">
        <p14:creationId xmlns:p14="http://schemas.microsoft.com/office/powerpoint/2010/main" val="1231758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 DOSING AND MONITORING</a:t>
            </a:r>
            <a:endParaRPr lang="en-US" dirty="0"/>
          </a:p>
        </p:txBody>
      </p:sp>
      <p:sp>
        <p:nvSpPr>
          <p:cNvPr id="3" name="Content Placeholder 2"/>
          <p:cNvSpPr>
            <a:spLocks noGrp="1"/>
          </p:cNvSpPr>
          <p:nvPr>
            <p:ph idx="1"/>
          </p:nvPr>
        </p:nvSpPr>
        <p:spPr/>
        <p:txBody>
          <a:bodyPr/>
          <a:lstStyle/>
          <a:p>
            <a:r>
              <a:rPr lang="en-US" dirty="0"/>
              <a:t>Patient Adherence is the most important </a:t>
            </a:r>
            <a:r>
              <a:rPr lang="en-US" dirty="0" smtClean="0"/>
              <a:t>parameter</a:t>
            </a:r>
            <a:endParaRPr lang="en-US" u="sng" dirty="0" smtClean="0"/>
          </a:p>
          <a:p>
            <a:r>
              <a:rPr lang="en-US" u="sng" dirty="0" smtClean="0"/>
              <a:t>Time Dependent</a:t>
            </a:r>
            <a:r>
              <a:rPr lang="en-US" dirty="0" smtClean="0"/>
              <a:t>: Lower Doses + Frequent Dosing + Extended Infusion</a:t>
            </a:r>
          </a:p>
          <a:p>
            <a:pPr lvl="1"/>
            <a:r>
              <a:rPr lang="en-US" dirty="0" smtClean="0"/>
              <a:t>Beta-Lactams (Piperacillin-</a:t>
            </a:r>
            <a:r>
              <a:rPr lang="en-US" dirty="0" err="1" smtClean="0"/>
              <a:t>Tazobactam</a:t>
            </a:r>
            <a:r>
              <a:rPr lang="en-US" dirty="0" smtClean="0"/>
              <a:t>, </a:t>
            </a:r>
            <a:r>
              <a:rPr lang="en-US" dirty="0" err="1" smtClean="0"/>
              <a:t>Cefepime</a:t>
            </a:r>
            <a:r>
              <a:rPr lang="en-US" dirty="0" smtClean="0"/>
              <a:t>, </a:t>
            </a:r>
            <a:r>
              <a:rPr lang="en-US" dirty="0" err="1" smtClean="0"/>
              <a:t>Meropenem</a:t>
            </a:r>
            <a:r>
              <a:rPr lang="en-US" dirty="0" smtClean="0"/>
              <a:t>, </a:t>
            </a:r>
            <a:r>
              <a:rPr lang="en-US" dirty="0" err="1" smtClean="0"/>
              <a:t>Aztreonam</a:t>
            </a:r>
            <a:r>
              <a:rPr lang="en-US" dirty="0" smtClean="0"/>
              <a:t>) </a:t>
            </a:r>
          </a:p>
          <a:p>
            <a:r>
              <a:rPr lang="en-US" u="sng" dirty="0" smtClean="0"/>
              <a:t>Concentration Dependent</a:t>
            </a:r>
            <a:r>
              <a:rPr lang="en-US" dirty="0" smtClean="0"/>
              <a:t>: Higher Doses + Infrequent Dosing</a:t>
            </a:r>
          </a:p>
          <a:p>
            <a:pPr lvl="1"/>
            <a:r>
              <a:rPr lang="en-US" dirty="0" smtClean="0"/>
              <a:t>Aminoglycosides (Amikacin, Gentamicin, Tobramycin)</a:t>
            </a:r>
          </a:p>
          <a:p>
            <a:pPr lvl="2"/>
            <a:r>
              <a:rPr lang="en-US" dirty="0" smtClean="0"/>
              <a:t>Bonus post-antibiotic effect </a:t>
            </a:r>
          </a:p>
          <a:p>
            <a:r>
              <a:rPr lang="en-US" dirty="0" smtClean="0"/>
              <a:t>Therapeutic Drug Monitoring</a:t>
            </a:r>
          </a:p>
          <a:p>
            <a:pPr lvl="1"/>
            <a:r>
              <a:rPr lang="en-US" dirty="0" smtClean="0"/>
              <a:t>Important to balance efficacy with toxicity </a:t>
            </a:r>
          </a:p>
          <a:p>
            <a:pPr lvl="1"/>
            <a:r>
              <a:rPr lang="en-US" dirty="0" smtClean="0"/>
              <a:t>Drug levels usually timed for peaks and/or troughs</a:t>
            </a:r>
          </a:p>
          <a:p>
            <a:pPr lvl="2"/>
            <a:r>
              <a:rPr lang="en-US" dirty="0" smtClean="0"/>
              <a:t>Peak: monitor efficacy</a:t>
            </a:r>
          </a:p>
          <a:p>
            <a:pPr lvl="2"/>
            <a:r>
              <a:rPr lang="en-US" dirty="0" smtClean="0"/>
              <a:t>Trough: monitor toxicity</a:t>
            </a:r>
          </a:p>
          <a:p>
            <a:r>
              <a:rPr lang="en-US" dirty="0" smtClean="0"/>
              <a:t>Most common toxicity = Kidney Damage</a:t>
            </a:r>
          </a:p>
          <a:p>
            <a:pPr lvl="1"/>
            <a:r>
              <a:rPr lang="en-US" dirty="0" smtClean="0"/>
              <a:t>Look out for ↓ urine output, fluid retention (leg swelling), confusion, fatigue, nausea</a:t>
            </a:r>
            <a:endParaRPr lang="en-US" dirty="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11</a:t>
            </a:fld>
            <a:r>
              <a:rPr lang="en-US" smtClean="0"/>
              <a:t> </a:t>
            </a:r>
            <a:endParaRPr lang="en-US" dirty="0"/>
          </a:p>
        </p:txBody>
      </p:sp>
      <p:sp>
        <p:nvSpPr>
          <p:cNvPr id="5" name="Shape 154"/>
          <p:cNvSpPr txBox="1"/>
          <p:nvPr/>
        </p:nvSpPr>
        <p:spPr>
          <a:xfrm>
            <a:off x="297873" y="6172201"/>
            <a:ext cx="8236527" cy="406314"/>
          </a:xfrm>
          <a:prstGeom prst="rect">
            <a:avLst/>
          </a:prstGeom>
          <a:noFill/>
          <a:ln>
            <a:noFill/>
          </a:ln>
        </p:spPr>
        <p:txBody>
          <a:bodyPr lIns="91425" tIns="45700" rIns="91425" bIns="45700" anchor="t" anchorCtr="0">
            <a:noAutofit/>
          </a:bodyPr>
          <a:lstStyle/>
          <a:p>
            <a:r>
              <a:rPr lang="en-US" sz="900" dirty="0"/>
              <a:t>Wu B., </a:t>
            </a:r>
            <a:r>
              <a:rPr lang="en-US" sz="900" dirty="0" err="1"/>
              <a:t>Sy</a:t>
            </a:r>
            <a:r>
              <a:rPr lang="en-US" sz="900" dirty="0"/>
              <a:t> S.K.B., </a:t>
            </a:r>
            <a:r>
              <a:rPr lang="en-US" sz="900" dirty="0" err="1"/>
              <a:t>Derendorf</a:t>
            </a:r>
            <a:r>
              <a:rPr lang="en-US" sz="900" dirty="0"/>
              <a:t> H. (2014) Principles of Applied Pharmacokinetic–</a:t>
            </a:r>
            <a:r>
              <a:rPr lang="en-US" sz="900" dirty="0" err="1"/>
              <a:t>Pharmacodynamic</a:t>
            </a:r>
            <a:r>
              <a:rPr lang="en-US" sz="900" dirty="0"/>
              <a:t> Modeling. In: </a:t>
            </a:r>
            <a:r>
              <a:rPr lang="en-US" sz="900" dirty="0" err="1"/>
              <a:t>Vinks</a:t>
            </a:r>
            <a:r>
              <a:rPr lang="en-US" sz="900" dirty="0"/>
              <a:t> A., </a:t>
            </a:r>
            <a:r>
              <a:rPr lang="en-US" sz="900" dirty="0" err="1"/>
              <a:t>Derendorf</a:t>
            </a:r>
            <a:r>
              <a:rPr lang="en-US" sz="900" dirty="0"/>
              <a:t> H., Mouton J. (</a:t>
            </a:r>
            <a:r>
              <a:rPr lang="en-US" sz="900" dirty="0" err="1"/>
              <a:t>eds</a:t>
            </a:r>
            <a:r>
              <a:rPr lang="en-US" sz="900" dirty="0"/>
              <a:t>) Fundamentals of Antimicrobial Pharmacokinetics and Pharmacodynamics. Springer, New York, NY</a:t>
            </a:r>
          </a:p>
        </p:txBody>
      </p:sp>
    </p:spTree>
    <p:extLst>
      <p:ext uri="{BB962C8B-B14F-4D97-AF65-F5344CB8AC3E}">
        <p14:creationId xmlns:p14="http://schemas.microsoft.com/office/powerpoint/2010/main" val="827191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CHRONIC USE OF AZITHROMYCIN TO REDUCE EXACERBATIONS</a:t>
            </a:r>
            <a:endParaRPr lang="en-US" dirty="0"/>
          </a:p>
        </p:txBody>
      </p:sp>
      <p:sp>
        <p:nvSpPr>
          <p:cNvPr id="9" name="Content Placeholder 8"/>
          <p:cNvSpPr>
            <a:spLocks noGrp="1"/>
          </p:cNvSpPr>
          <p:nvPr>
            <p:ph idx="1"/>
          </p:nvPr>
        </p:nvSpPr>
        <p:spPr>
          <a:xfrm>
            <a:off x="417513" y="1009650"/>
            <a:ext cx="8416925" cy="4705350"/>
          </a:xfrm>
        </p:spPr>
        <p:txBody>
          <a:bodyPr/>
          <a:lstStyle/>
          <a:p>
            <a:pPr lvl="0"/>
            <a:r>
              <a:rPr lang="en-US" dirty="0" smtClean="0">
                <a:sym typeface="Calibri"/>
              </a:rPr>
              <a:t>Recommended for use in patients &gt; 6 years old</a:t>
            </a:r>
          </a:p>
          <a:p>
            <a:pPr lvl="1"/>
            <a:r>
              <a:rPr lang="en-US" u="sng" dirty="0" smtClean="0">
                <a:sym typeface="Calibri"/>
              </a:rPr>
              <a:t>High Evidence </a:t>
            </a:r>
            <a:r>
              <a:rPr lang="en-US" dirty="0" smtClean="0">
                <a:sym typeface="Calibri"/>
              </a:rPr>
              <a:t>for patients WITH chronic PA colonization</a:t>
            </a:r>
          </a:p>
          <a:p>
            <a:pPr lvl="1"/>
            <a:r>
              <a:rPr lang="en-US" u="sng" dirty="0" smtClean="0">
                <a:sym typeface="Calibri"/>
              </a:rPr>
              <a:t>Moderate Evidence </a:t>
            </a:r>
            <a:r>
              <a:rPr lang="en-US" dirty="0" smtClean="0">
                <a:sym typeface="Calibri"/>
              </a:rPr>
              <a:t>for patients WITHOUT chronic PA colonization</a:t>
            </a:r>
          </a:p>
          <a:p>
            <a:r>
              <a:rPr lang="en-US" dirty="0">
                <a:sym typeface="Calibri"/>
              </a:rPr>
              <a:t>Does NOT treat </a:t>
            </a:r>
            <a:r>
              <a:rPr lang="en-US" dirty="0" smtClean="0">
                <a:sym typeface="Calibri"/>
              </a:rPr>
              <a:t>PA infection</a:t>
            </a:r>
            <a:endParaRPr lang="en-US" dirty="0">
              <a:sym typeface="Calibri"/>
            </a:endParaRPr>
          </a:p>
          <a:p>
            <a:pPr lvl="0"/>
            <a:r>
              <a:rPr lang="en-US" dirty="0">
                <a:solidFill>
                  <a:schemeClr val="dk1"/>
                </a:solidFill>
                <a:ea typeface="Calibri"/>
                <a:sym typeface="Calibri"/>
              </a:rPr>
              <a:t>Be</a:t>
            </a:r>
            <a:r>
              <a:rPr lang="en-US" dirty="0">
                <a:sym typeface="Calibri"/>
              </a:rPr>
              <a:t>nefits:</a:t>
            </a:r>
          </a:p>
          <a:p>
            <a:pPr lvl="1"/>
            <a:r>
              <a:rPr lang="en-US" dirty="0">
                <a:solidFill>
                  <a:schemeClr val="dk1"/>
                </a:solidFill>
                <a:ea typeface="Calibri"/>
                <a:sym typeface="Calibri"/>
              </a:rPr>
              <a:t>↓ </a:t>
            </a:r>
            <a:r>
              <a:rPr lang="en-US" dirty="0" smtClean="0">
                <a:solidFill>
                  <a:schemeClr val="dk1"/>
                </a:solidFill>
                <a:ea typeface="Calibri"/>
                <a:sym typeface="Calibri"/>
              </a:rPr>
              <a:t>PA biofilm </a:t>
            </a:r>
            <a:r>
              <a:rPr lang="en-US" dirty="0">
                <a:solidFill>
                  <a:schemeClr val="dk1"/>
                </a:solidFill>
                <a:ea typeface="Calibri"/>
                <a:sym typeface="Calibri"/>
              </a:rPr>
              <a:t>formation</a:t>
            </a:r>
          </a:p>
          <a:p>
            <a:pPr lvl="1"/>
            <a:r>
              <a:rPr lang="en-US" dirty="0">
                <a:solidFill>
                  <a:schemeClr val="dk1"/>
                </a:solidFill>
                <a:ea typeface="Calibri"/>
                <a:sym typeface="Calibri"/>
              </a:rPr>
              <a:t>Relative improvement of FEV</a:t>
            </a:r>
            <a:r>
              <a:rPr lang="en-US" sz="1200" dirty="0">
                <a:solidFill>
                  <a:schemeClr val="dk1"/>
                </a:solidFill>
                <a:ea typeface="Calibri"/>
                <a:sym typeface="Calibri"/>
              </a:rPr>
              <a:t>1</a:t>
            </a:r>
          </a:p>
          <a:p>
            <a:pPr lvl="1"/>
            <a:r>
              <a:rPr lang="en-US" dirty="0">
                <a:solidFill>
                  <a:schemeClr val="dk1"/>
                </a:solidFill>
                <a:ea typeface="Calibri"/>
                <a:sym typeface="Calibri"/>
              </a:rPr>
              <a:t>Fewer courses of IV antibiotic</a:t>
            </a:r>
          </a:p>
          <a:p>
            <a:pPr lvl="1"/>
            <a:r>
              <a:rPr lang="en-US" dirty="0">
                <a:solidFill>
                  <a:schemeClr val="dk1"/>
                </a:solidFill>
                <a:ea typeface="Calibri"/>
                <a:sym typeface="Calibri"/>
              </a:rPr>
              <a:t>Fewer hospital days</a:t>
            </a:r>
          </a:p>
          <a:p>
            <a:pPr lvl="1"/>
            <a:r>
              <a:rPr lang="en-US" dirty="0">
                <a:solidFill>
                  <a:schemeClr val="dk1"/>
                </a:solidFill>
                <a:ea typeface="Calibri"/>
                <a:sym typeface="Calibri"/>
              </a:rPr>
              <a:t>Weight gain</a:t>
            </a:r>
          </a:p>
          <a:p>
            <a:pPr lvl="0"/>
            <a:r>
              <a:rPr lang="en-US" dirty="0" smtClean="0">
                <a:sym typeface="Calibri"/>
              </a:rPr>
              <a:t>AFB </a:t>
            </a:r>
            <a:r>
              <a:rPr lang="en-US" dirty="0">
                <a:sym typeface="Calibri"/>
              </a:rPr>
              <a:t>smear prior to starting, then check culture &amp; smear every </a:t>
            </a:r>
            <a:r>
              <a:rPr lang="en-US" dirty="0" smtClean="0">
                <a:sym typeface="Calibri"/>
              </a:rPr>
              <a:t>6-12 </a:t>
            </a:r>
            <a:r>
              <a:rPr lang="en-US" dirty="0">
                <a:sym typeface="Calibri"/>
              </a:rPr>
              <a:t>months</a:t>
            </a:r>
          </a:p>
          <a:p>
            <a:r>
              <a:rPr lang="en-US" dirty="0">
                <a:sym typeface="Calibri"/>
              </a:rPr>
              <a:t>Dose: ≥40 kg:  500 mg three times a week</a:t>
            </a:r>
          </a:p>
          <a:p>
            <a:endParaRPr lang="en-US" dirty="0">
              <a:solidFill>
                <a:schemeClr val="dk1"/>
              </a:solidFill>
              <a:latin typeface="Calibri"/>
              <a:ea typeface="Calibri"/>
              <a:cs typeface="Calibri"/>
              <a:sym typeface="Calibri"/>
            </a:endParaRPr>
          </a:p>
          <a:p>
            <a:pPr lvl="0"/>
            <a:endParaRPr lang="en-US" dirty="0">
              <a:sym typeface="Calibri"/>
            </a:endParaRPr>
          </a:p>
          <a:p>
            <a:endParaRPr lang="en-US" dirty="0"/>
          </a:p>
        </p:txBody>
      </p:sp>
      <p:sp>
        <p:nvSpPr>
          <p:cNvPr id="10" name="Slide Number Placeholder 9"/>
          <p:cNvSpPr>
            <a:spLocks noGrp="1"/>
          </p:cNvSpPr>
          <p:nvPr>
            <p:ph type="sldNum" sz="quarter" idx="10"/>
          </p:nvPr>
        </p:nvSpPr>
        <p:spPr/>
        <p:txBody>
          <a:bodyPr/>
          <a:lstStyle/>
          <a:p>
            <a:pPr>
              <a:defRPr/>
            </a:pPr>
            <a:fld id="{6FCE3B76-DE70-4E9B-AB48-ED362D1CB3E6}" type="slidenum">
              <a:rPr lang="en-US" smtClean="0"/>
              <a:pPr>
                <a:defRPr/>
              </a:pPr>
              <a:t>12</a:t>
            </a:fld>
            <a:r>
              <a:rPr lang="en-US" smtClean="0"/>
              <a:t> </a:t>
            </a:r>
            <a:endParaRPr lang="en-US" dirty="0"/>
          </a:p>
        </p:txBody>
      </p:sp>
      <p:sp>
        <p:nvSpPr>
          <p:cNvPr id="2" name="Rectangle 1"/>
          <p:cNvSpPr/>
          <p:nvPr/>
        </p:nvSpPr>
        <p:spPr>
          <a:xfrm>
            <a:off x="291152" y="5950424"/>
            <a:ext cx="8382000" cy="646331"/>
          </a:xfrm>
          <a:prstGeom prst="rect">
            <a:avLst/>
          </a:prstGeom>
        </p:spPr>
        <p:txBody>
          <a:bodyPr wrap="square">
            <a:spAutoFit/>
          </a:bodyPr>
          <a:lstStyle/>
          <a:p>
            <a:pPr lvl="0">
              <a:spcBef>
                <a:spcPts val="0"/>
              </a:spcBef>
              <a:buSzPct val="25000"/>
            </a:pPr>
            <a:r>
              <a:rPr lang="en-US" sz="900" dirty="0" err="1">
                <a:solidFill>
                  <a:schemeClr val="dk1"/>
                </a:solidFill>
                <a:latin typeface="Arial" panose="020B0604020202020204" pitchFamily="34" charset="0"/>
                <a:ea typeface="Calibri"/>
                <a:cs typeface="Arial" panose="020B0604020202020204" pitchFamily="34" charset="0"/>
                <a:sym typeface="Calibri"/>
              </a:rPr>
              <a:t>Doring</a:t>
            </a:r>
            <a:r>
              <a:rPr lang="en-US" sz="900" dirty="0">
                <a:solidFill>
                  <a:schemeClr val="dk1"/>
                </a:solidFill>
                <a:latin typeface="Arial" panose="020B0604020202020204" pitchFamily="34" charset="0"/>
                <a:ea typeface="Calibri"/>
                <a:cs typeface="Arial" panose="020B0604020202020204" pitchFamily="34" charset="0"/>
                <a:sym typeface="Calibri"/>
              </a:rPr>
              <a:t> G, et al. Journal of Cystic Fibrosis 2012; 11: 461-79.</a:t>
            </a:r>
          </a:p>
          <a:p>
            <a:pPr lvl="0">
              <a:spcBef>
                <a:spcPts val="0"/>
              </a:spcBef>
              <a:buSzPct val="25000"/>
            </a:pPr>
            <a:r>
              <a:rPr lang="en-US" sz="900" dirty="0">
                <a:solidFill>
                  <a:schemeClr val="dk1"/>
                </a:solidFill>
                <a:latin typeface="Arial" panose="020B0604020202020204" pitchFamily="34" charset="0"/>
                <a:ea typeface="Calibri"/>
                <a:cs typeface="Arial" panose="020B0604020202020204" pitchFamily="34" charset="0"/>
                <a:sym typeface="Calibri"/>
              </a:rPr>
              <a:t>Flume PA. Am J </a:t>
            </a:r>
            <a:r>
              <a:rPr lang="en-US" sz="900" dirty="0" err="1">
                <a:solidFill>
                  <a:schemeClr val="dk1"/>
                </a:solidFill>
                <a:latin typeface="Arial" panose="020B0604020202020204" pitchFamily="34" charset="0"/>
                <a:ea typeface="Calibri"/>
                <a:cs typeface="Arial" panose="020B0604020202020204" pitchFamily="34" charset="0"/>
                <a:sym typeface="Calibri"/>
              </a:rPr>
              <a:t>Respir</a:t>
            </a:r>
            <a:r>
              <a:rPr lang="en-US" sz="900" dirty="0">
                <a:solidFill>
                  <a:schemeClr val="dk1"/>
                </a:solidFill>
                <a:latin typeface="Arial" panose="020B0604020202020204" pitchFamily="34" charset="0"/>
                <a:ea typeface="Calibri"/>
                <a:cs typeface="Arial" panose="020B0604020202020204" pitchFamily="34" charset="0"/>
                <a:sym typeface="Calibri"/>
              </a:rPr>
              <a:t> </a:t>
            </a:r>
            <a:r>
              <a:rPr lang="en-US" sz="900" dirty="0" err="1">
                <a:solidFill>
                  <a:schemeClr val="dk1"/>
                </a:solidFill>
                <a:latin typeface="Arial" panose="020B0604020202020204" pitchFamily="34" charset="0"/>
                <a:ea typeface="Calibri"/>
                <a:cs typeface="Arial" panose="020B0604020202020204" pitchFamily="34" charset="0"/>
                <a:sym typeface="Calibri"/>
              </a:rPr>
              <a:t>Crit</a:t>
            </a:r>
            <a:r>
              <a:rPr lang="en-US" sz="900" dirty="0">
                <a:solidFill>
                  <a:schemeClr val="dk1"/>
                </a:solidFill>
                <a:latin typeface="Arial" panose="020B0604020202020204" pitchFamily="34" charset="0"/>
                <a:ea typeface="Calibri"/>
                <a:cs typeface="Arial" panose="020B0604020202020204" pitchFamily="34" charset="0"/>
                <a:sym typeface="Calibri"/>
              </a:rPr>
              <a:t> Care Med 2007; 176: 957-69.</a:t>
            </a:r>
          </a:p>
          <a:p>
            <a:pPr lvl="0">
              <a:spcBef>
                <a:spcPts val="0"/>
              </a:spcBef>
              <a:buSzPct val="25000"/>
            </a:pPr>
            <a:r>
              <a:rPr lang="en-US" sz="900" dirty="0" err="1">
                <a:solidFill>
                  <a:schemeClr val="dk1"/>
                </a:solidFill>
                <a:latin typeface="Arial" panose="020B0604020202020204" pitchFamily="34" charset="0"/>
                <a:ea typeface="Calibri"/>
                <a:cs typeface="Arial" panose="020B0604020202020204" pitchFamily="34" charset="0"/>
                <a:sym typeface="Calibri"/>
              </a:rPr>
              <a:t>Yankaskas</a:t>
            </a:r>
            <a:r>
              <a:rPr lang="en-US" sz="900" dirty="0">
                <a:solidFill>
                  <a:schemeClr val="dk1"/>
                </a:solidFill>
                <a:latin typeface="Arial" panose="020B0604020202020204" pitchFamily="34" charset="0"/>
                <a:ea typeface="Calibri"/>
                <a:cs typeface="Arial" panose="020B0604020202020204" pitchFamily="34" charset="0"/>
                <a:sym typeface="Calibri"/>
              </a:rPr>
              <a:t> JR, et al. Chest 2004; 125: 1S-39S</a:t>
            </a:r>
            <a:r>
              <a:rPr lang="en-US" sz="900" dirty="0" smtClean="0">
                <a:solidFill>
                  <a:schemeClr val="dk1"/>
                </a:solidFill>
                <a:latin typeface="Arial" panose="020B0604020202020204" pitchFamily="34" charset="0"/>
                <a:ea typeface="Calibri"/>
                <a:cs typeface="Arial" panose="020B0604020202020204" pitchFamily="34" charset="0"/>
                <a:sym typeface="Calibri"/>
              </a:rPr>
              <a:t>.</a:t>
            </a:r>
          </a:p>
          <a:p>
            <a:pPr lvl="0">
              <a:spcBef>
                <a:spcPts val="0"/>
              </a:spcBef>
              <a:buSzPct val="25000"/>
            </a:pPr>
            <a:r>
              <a:rPr lang="en-US" sz="900" dirty="0" err="1" smtClean="0">
                <a:solidFill>
                  <a:schemeClr val="dk1"/>
                </a:solidFill>
                <a:latin typeface="Arial" panose="020B0604020202020204" pitchFamily="34" charset="0"/>
                <a:ea typeface="Calibri"/>
                <a:cs typeface="Arial" panose="020B0604020202020204" pitchFamily="34" charset="0"/>
                <a:sym typeface="Calibri"/>
              </a:rPr>
              <a:t>Mogayzel</a:t>
            </a:r>
            <a:r>
              <a:rPr lang="en-US" sz="900" dirty="0" smtClean="0">
                <a:solidFill>
                  <a:schemeClr val="dk1"/>
                </a:solidFill>
                <a:latin typeface="Arial" panose="020B0604020202020204" pitchFamily="34" charset="0"/>
                <a:ea typeface="Calibri"/>
                <a:cs typeface="Arial" panose="020B0604020202020204" pitchFamily="34" charset="0"/>
                <a:sym typeface="Calibri"/>
              </a:rPr>
              <a:t>, P et al. Cystic Fibrosis Pulmonary Guidelines Chronic Medications. Am J </a:t>
            </a:r>
            <a:r>
              <a:rPr lang="en-US" sz="900" dirty="0" err="1" smtClean="0">
                <a:solidFill>
                  <a:schemeClr val="dk1"/>
                </a:solidFill>
                <a:latin typeface="Arial" panose="020B0604020202020204" pitchFamily="34" charset="0"/>
                <a:ea typeface="Calibri"/>
                <a:cs typeface="Arial" panose="020B0604020202020204" pitchFamily="34" charset="0"/>
                <a:sym typeface="Calibri"/>
              </a:rPr>
              <a:t>Respir</a:t>
            </a:r>
            <a:r>
              <a:rPr lang="en-US" sz="900" dirty="0" smtClean="0">
                <a:solidFill>
                  <a:schemeClr val="dk1"/>
                </a:solidFill>
                <a:latin typeface="Arial" panose="020B0604020202020204" pitchFamily="34" charset="0"/>
                <a:ea typeface="Calibri"/>
                <a:cs typeface="Arial" panose="020B0604020202020204" pitchFamily="34" charset="0"/>
                <a:sym typeface="Calibri"/>
              </a:rPr>
              <a:t> </a:t>
            </a:r>
            <a:r>
              <a:rPr lang="en-US" sz="900" dirty="0" err="1" smtClean="0">
                <a:solidFill>
                  <a:schemeClr val="dk1"/>
                </a:solidFill>
                <a:latin typeface="Arial" panose="020B0604020202020204" pitchFamily="34" charset="0"/>
                <a:ea typeface="Calibri"/>
                <a:cs typeface="Arial" panose="020B0604020202020204" pitchFamily="34" charset="0"/>
                <a:sym typeface="Calibri"/>
              </a:rPr>
              <a:t>Crit</a:t>
            </a:r>
            <a:r>
              <a:rPr lang="en-US" sz="900" dirty="0" smtClean="0">
                <a:solidFill>
                  <a:schemeClr val="dk1"/>
                </a:solidFill>
                <a:latin typeface="Arial" panose="020B0604020202020204" pitchFamily="34" charset="0"/>
                <a:ea typeface="Calibri"/>
                <a:cs typeface="Arial" panose="020B0604020202020204" pitchFamily="34" charset="0"/>
                <a:sym typeface="Calibri"/>
              </a:rPr>
              <a:t> Care Med. 2013; 680-689</a:t>
            </a:r>
            <a:endParaRPr lang="en-US" sz="900"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294559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457200" y="152400"/>
            <a:ext cx="8305800" cy="6858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dirty="0" smtClean="0">
                <a:sym typeface="Cambria"/>
              </a:rPr>
              <a:t>NO EVIDENCE FOR ANTI-INFLAMMATORY AGENTS IN ADULTS</a:t>
            </a:r>
            <a:endParaRPr lang="en-US" dirty="0">
              <a:sym typeface="Cambria"/>
            </a:endParaRPr>
          </a:p>
        </p:txBody>
      </p:sp>
      <p:sp>
        <p:nvSpPr>
          <p:cNvPr id="559" name="Shape 559"/>
          <p:cNvSpPr txBox="1">
            <a:spLocks noGrp="1"/>
          </p:cNvSpPr>
          <p:nvPr>
            <p:ph type="body" idx="1"/>
          </p:nvPr>
        </p:nvSpPr>
        <p:spPr>
          <a:xfrm>
            <a:off x="457200" y="990600"/>
            <a:ext cx="7619999" cy="4800600"/>
          </a:xfrm>
          <a:prstGeom prst="rect">
            <a:avLst/>
          </a:prstGeom>
          <a:noFill/>
          <a:ln>
            <a:noFill/>
          </a:ln>
        </p:spPr>
        <p:txBody>
          <a:bodyPr lIns="91425" tIns="45700" rIns="91425" bIns="45700" anchor="t" anchorCtr="0">
            <a:noAutofit/>
          </a:bodyPr>
          <a:lstStyle/>
          <a:p>
            <a:pPr marR="0">
              <a:lnSpc>
                <a:spcPct val="80000"/>
              </a:lnSpc>
              <a:buSzPct val="97619"/>
            </a:pPr>
            <a:r>
              <a:rPr lang="en-US" dirty="0">
                <a:sym typeface="Calibri"/>
              </a:rPr>
              <a:t>Excessive inflammatory response in airways may be major cause of </a:t>
            </a:r>
            <a:r>
              <a:rPr lang="en-US" dirty="0" smtClean="0">
                <a:sym typeface="Calibri"/>
              </a:rPr>
              <a:t>destruction</a:t>
            </a:r>
            <a:endParaRPr dirty="0">
              <a:ea typeface="+mn-ea"/>
              <a:sym typeface="Calibri"/>
            </a:endParaRPr>
          </a:p>
          <a:p>
            <a:pPr lvl="0">
              <a:lnSpc>
                <a:spcPct val="80000"/>
              </a:lnSpc>
              <a:buSzPct val="97619"/>
            </a:pPr>
            <a:r>
              <a:rPr lang="en-US" dirty="0">
                <a:sym typeface="Calibri"/>
              </a:rPr>
              <a:t>Inhaled corticosteroid:</a:t>
            </a:r>
          </a:p>
          <a:p>
            <a:pPr marR="0" lvl="1">
              <a:lnSpc>
                <a:spcPct val="80000"/>
              </a:lnSpc>
              <a:buSzPct val="97368"/>
            </a:pPr>
            <a:r>
              <a:rPr lang="en-US" dirty="0">
                <a:sym typeface="Calibri"/>
              </a:rPr>
              <a:t>No improvement in lung function</a:t>
            </a:r>
          </a:p>
          <a:p>
            <a:pPr marR="0" lvl="1">
              <a:lnSpc>
                <a:spcPct val="80000"/>
              </a:lnSpc>
              <a:buSzPct val="97368"/>
            </a:pPr>
            <a:r>
              <a:rPr lang="en-US" dirty="0">
                <a:sym typeface="Calibri"/>
              </a:rPr>
              <a:t>CFF does not recommend </a:t>
            </a:r>
            <a:endParaRPr sz="1300" b="0" i="0" strike="noStrike" cap="none" dirty="0">
              <a:solidFill>
                <a:schemeClr val="dk1"/>
              </a:solidFill>
              <a:latin typeface="Calibri"/>
              <a:ea typeface="Calibri"/>
              <a:cs typeface="Calibri"/>
              <a:sym typeface="Calibri"/>
            </a:endParaRPr>
          </a:p>
          <a:p>
            <a:pPr marR="0">
              <a:lnSpc>
                <a:spcPct val="80000"/>
              </a:lnSpc>
              <a:buSzPct val="97619"/>
            </a:pPr>
            <a:r>
              <a:rPr lang="en-US" dirty="0" smtClean="0">
                <a:sym typeface="Calibri"/>
              </a:rPr>
              <a:t>Systemic </a:t>
            </a:r>
            <a:r>
              <a:rPr lang="en-US" dirty="0">
                <a:sym typeface="Calibri"/>
              </a:rPr>
              <a:t>corticosteroid:</a:t>
            </a:r>
          </a:p>
          <a:p>
            <a:pPr lvl="1">
              <a:lnSpc>
                <a:spcPct val="80000"/>
              </a:lnSpc>
              <a:buSzPct val="97368"/>
            </a:pPr>
            <a:r>
              <a:rPr lang="en-US" dirty="0">
                <a:sym typeface="Calibri"/>
              </a:rPr>
              <a:t>Showed benefit of pulmonary function</a:t>
            </a:r>
          </a:p>
          <a:p>
            <a:pPr lvl="1">
              <a:lnSpc>
                <a:spcPct val="80000"/>
              </a:lnSpc>
              <a:buSzPct val="97368"/>
            </a:pPr>
            <a:r>
              <a:rPr lang="en-US" dirty="0">
                <a:sym typeface="Calibri"/>
              </a:rPr>
              <a:t>Risks outweigh: cataracts, glucose intolerance, bone density decrease</a:t>
            </a:r>
          </a:p>
          <a:p>
            <a:pPr lvl="1">
              <a:lnSpc>
                <a:spcPct val="80000"/>
              </a:lnSpc>
              <a:buSzPct val="97368"/>
            </a:pPr>
            <a:r>
              <a:rPr lang="en-US" dirty="0">
                <a:sym typeface="Calibri"/>
              </a:rPr>
              <a:t>CFF does not </a:t>
            </a:r>
            <a:r>
              <a:rPr lang="en-US" dirty="0" smtClean="0">
                <a:sym typeface="Calibri"/>
              </a:rPr>
              <a:t>recommend</a:t>
            </a:r>
            <a:endParaRPr sz="2050" b="0" i="0" u="none" strike="noStrike" cap="none" dirty="0">
              <a:solidFill>
                <a:schemeClr val="dk1"/>
              </a:solidFill>
              <a:latin typeface="Calibri"/>
              <a:ea typeface="Calibri"/>
              <a:cs typeface="Calibri"/>
              <a:sym typeface="Calibri"/>
            </a:endParaRPr>
          </a:p>
          <a:p>
            <a:pPr lvl="0">
              <a:lnSpc>
                <a:spcPct val="80000"/>
              </a:lnSpc>
              <a:buSzPct val="97619"/>
            </a:pPr>
            <a:r>
              <a:rPr lang="en-US" dirty="0" smtClean="0">
                <a:sym typeface="Calibri"/>
              </a:rPr>
              <a:t>Ibuprofen:</a:t>
            </a:r>
            <a:endParaRPr lang="en-US" dirty="0">
              <a:sym typeface="Calibri"/>
            </a:endParaRPr>
          </a:p>
          <a:p>
            <a:pPr marR="0" lvl="1">
              <a:lnSpc>
                <a:spcPct val="80000"/>
              </a:lnSpc>
              <a:buSzPct val="97368"/>
            </a:pPr>
            <a:r>
              <a:rPr lang="en-US" dirty="0" smtClean="0">
                <a:sym typeface="Calibri"/>
              </a:rPr>
              <a:t>Slowed </a:t>
            </a:r>
            <a:r>
              <a:rPr lang="en-US" dirty="0">
                <a:sym typeface="Calibri"/>
              </a:rPr>
              <a:t>progression of pulmonary disease in mildly affected patients</a:t>
            </a:r>
          </a:p>
          <a:p>
            <a:pPr marR="0" lvl="1">
              <a:lnSpc>
                <a:spcPct val="80000"/>
              </a:lnSpc>
              <a:buSzPct val="97368"/>
            </a:pPr>
            <a:r>
              <a:rPr lang="en-US" dirty="0" smtClean="0">
                <a:sym typeface="Calibri"/>
              </a:rPr>
              <a:t>Recommended in </a:t>
            </a:r>
            <a:r>
              <a:rPr lang="en-US" u="sng" dirty="0" smtClean="0">
                <a:sym typeface="Calibri"/>
              </a:rPr>
              <a:t>6-17 year old</a:t>
            </a:r>
            <a:r>
              <a:rPr lang="en-US" dirty="0" smtClean="0">
                <a:sym typeface="Calibri"/>
              </a:rPr>
              <a:t> with </a:t>
            </a:r>
            <a:r>
              <a:rPr lang="en-US" dirty="0">
                <a:sym typeface="Calibri"/>
              </a:rPr>
              <a:t>FEV</a:t>
            </a:r>
            <a:r>
              <a:rPr lang="en-US" sz="1200" dirty="0">
                <a:sym typeface="Calibri"/>
              </a:rPr>
              <a:t>1</a:t>
            </a:r>
            <a:r>
              <a:rPr lang="en-US" dirty="0">
                <a:sym typeface="Calibri"/>
              </a:rPr>
              <a:t> &gt;60%</a:t>
            </a:r>
          </a:p>
        </p:txBody>
      </p:sp>
      <p:sp>
        <p:nvSpPr>
          <p:cNvPr id="560" name="Shape 560"/>
          <p:cNvSpPr>
            <a:spLocks noGrp="1"/>
          </p:cNvSpPr>
          <p:nvPr>
            <p:ph type="sldNum" idx="4294967295"/>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13</a:t>
            </a:fld>
            <a:endParaRPr lang="en-US" sz="1800" b="0" i="0" u="none" strike="noStrike" cap="none">
              <a:solidFill>
                <a:srgbClr val="FFFFFF"/>
              </a:solidFill>
              <a:latin typeface="Calibri"/>
              <a:ea typeface="Calibri"/>
              <a:cs typeface="Calibri"/>
              <a:sym typeface="Calibri"/>
            </a:endParaRPr>
          </a:p>
        </p:txBody>
      </p:sp>
      <p:sp>
        <p:nvSpPr>
          <p:cNvPr id="5" name="Rectangle 4"/>
          <p:cNvSpPr/>
          <p:nvPr/>
        </p:nvSpPr>
        <p:spPr>
          <a:xfrm>
            <a:off x="291152" y="6348788"/>
            <a:ext cx="8382000" cy="230832"/>
          </a:xfrm>
          <a:prstGeom prst="rect">
            <a:avLst/>
          </a:prstGeom>
        </p:spPr>
        <p:txBody>
          <a:bodyPr wrap="square">
            <a:spAutoFit/>
          </a:bodyPr>
          <a:lstStyle/>
          <a:p>
            <a:pPr lvl="0">
              <a:spcBef>
                <a:spcPts val="0"/>
              </a:spcBef>
              <a:buSzPct val="25000"/>
            </a:pPr>
            <a:r>
              <a:rPr lang="en-US" sz="900" dirty="0" err="1" smtClean="0">
                <a:solidFill>
                  <a:schemeClr val="dk1"/>
                </a:solidFill>
                <a:latin typeface="Arial" panose="020B0604020202020204" pitchFamily="34" charset="0"/>
                <a:ea typeface="Calibri"/>
                <a:cs typeface="Arial" panose="020B0604020202020204" pitchFamily="34" charset="0"/>
                <a:sym typeface="Calibri"/>
              </a:rPr>
              <a:t>Mogayzel</a:t>
            </a:r>
            <a:r>
              <a:rPr lang="en-US" sz="900" dirty="0" smtClean="0">
                <a:solidFill>
                  <a:schemeClr val="dk1"/>
                </a:solidFill>
                <a:latin typeface="Arial" panose="020B0604020202020204" pitchFamily="34" charset="0"/>
                <a:ea typeface="Calibri"/>
                <a:cs typeface="Arial" panose="020B0604020202020204" pitchFamily="34" charset="0"/>
                <a:sym typeface="Calibri"/>
              </a:rPr>
              <a:t>, P et al. Cystic Fibrosis Pulmonary Guidelines Chronic Medications. Am J </a:t>
            </a:r>
            <a:r>
              <a:rPr lang="en-US" sz="900" dirty="0" err="1" smtClean="0">
                <a:solidFill>
                  <a:schemeClr val="dk1"/>
                </a:solidFill>
                <a:latin typeface="Arial" panose="020B0604020202020204" pitchFamily="34" charset="0"/>
                <a:ea typeface="Calibri"/>
                <a:cs typeface="Arial" panose="020B0604020202020204" pitchFamily="34" charset="0"/>
                <a:sym typeface="Calibri"/>
              </a:rPr>
              <a:t>Respir</a:t>
            </a:r>
            <a:r>
              <a:rPr lang="en-US" sz="900" dirty="0" smtClean="0">
                <a:solidFill>
                  <a:schemeClr val="dk1"/>
                </a:solidFill>
                <a:latin typeface="Arial" panose="020B0604020202020204" pitchFamily="34" charset="0"/>
                <a:ea typeface="Calibri"/>
                <a:cs typeface="Arial" panose="020B0604020202020204" pitchFamily="34" charset="0"/>
                <a:sym typeface="Calibri"/>
              </a:rPr>
              <a:t> </a:t>
            </a:r>
            <a:r>
              <a:rPr lang="en-US" sz="900" dirty="0" err="1" smtClean="0">
                <a:solidFill>
                  <a:schemeClr val="dk1"/>
                </a:solidFill>
                <a:latin typeface="Arial" panose="020B0604020202020204" pitchFamily="34" charset="0"/>
                <a:ea typeface="Calibri"/>
                <a:cs typeface="Arial" panose="020B0604020202020204" pitchFamily="34" charset="0"/>
                <a:sym typeface="Calibri"/>
              </a:rPr>
              <a:t>Crit</a:t>
            </a:r>
            <a:r>
              <a:rPr lang="en-US" sz="900" dirty="0" smtClean="0">
                <a:solidFill>
                  <a:schemeClr val="dk1"/>
                </a:solidFill>
                <a:latin typeface="Arial" panose="020B0604020202020204" pitchFamily="34" charset="0"/>
                <a:ea typeface="Calibri"/>
                <a:cs typeface="Arial" panose="020B0604020202020204" pitchFamily="34" charset="0"/>
                <a:sym typeface="Calibri"/>
              </a:rPr>
              <a:t> Care Med. 2013; 680-689</a:t>
            </a:r>
            <a:endParaRPr lang="en-US" sz="900"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089335453"/>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THERAPIES</a:t>
            </a:r>
            <a:endParaRPr lang="en-US" dirty="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14</a:t>
            </a:fld>
            <a:r>
              <a:rPr lang="en-US" smtClean="0"/>
              <a:t> </a:t>
            </a:r>
            <a:endParaRPr lang="en-US" dirty="0"/>
          </a:p>
        </p:txBody>
      </p:sp>
      <p:pic>
        <p:nvPicPr>
          <p:cNvPr id="5" name="Shape 270"/>
          <p:cNvPicPr preferRelativeResize="0">
            <a:picLocks noGrp="1"/>
          </p:cNvPicPr>
          <p:nvPr>
            <p:ph idx="1"/>
          </p:nvPr>
        </p:nvPicPr>
        <p:blipFill>
          <a:blip r:embed="rId2">
            <a:alphaModFix/>
            <a:duotone>
              <a:schemeClr val="accent2">
                <a:shade val="45000"/>
                <a:satMod val="135000"/>
              </a:schemeClr>
              <a:prstClr val="white"/>
            </a:duotone>
          </a:blip>
          <a:stretch>
            <a:fillRect/>
          </a:stretch>
        </p:blipFill>
        <p:spPr>
          <a:xfrm>
            <a:off x="381000" y="1905000"/>
            <a:ext cx="8416925" cy="3474737"/>
          </a:xfrm>
          <a:prstGeom prst="rect">
            <a:avLst/>
          </a:prstGeom>
          <a:noFill/>
          <a:ln>
            <a:noFill/>
          </a:ln>
        </p:spPr>
      </p:pic>
    </p:spTree>
    <p:extLst>
      <p:ext uri="{BB962C8B-B14F-4D97-AF65-F5344CB8AC3E}">
        <p14:creationId xmlns:p14="http://schemas.microsoft.com/office/powerpoint/2010/main" val="360928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BRONCHODILATORS – B2 ADRENERGIC RECEPTOR AGONISTS</a:t>
            </a:r>
            <a:endParaRPr lang="en-US" dirty="0"/>
          </a:p>
        </p:txBody>
      </p:sp>
      <p:sp>
        <p:nvSpPr>
          <p:cNvPr id="3" name="Content Placeholder 2"/>
          <p:cNvSpPr>
            <a:spLocks noGrp="1"/>
          </p:cNvSpPr>
          <p:nvPr>
            <p:ph idx="1"/>
          </p:nvPr>
        </p:nvSpPr>
        <p:spPr>
          <a:xfrm>
            <a:off x="417513" y="1009650"/>
            <a:ext cx="6059487" cy="5162550"/>
          </a:xfrm>
        </p:spPr>
        <p:txBody>
          <a:bodyPr/>
          <a:lstStyle/>
          <a:p>
            <a:pPr lvl="0">
              <a:buSzPct val="100000"/>
            </a:pPr>
            <a:r>
              <a:rPr lang="en-US" dirty="0" smtClean="0">
                <a:sym typeface="Calibri"/>
              </a:rPr>
              <a:t>Relax </a:t>
            </a:r>
            <a:r>
              <a:rPr lang="en-US" dirty="0">
                <a:sym typeface="Calibri"/>
              </a:rPr>
              <a:t>bronchial smooth muscle -&gt; </a:t>
            </a:r>
            <a:r>
              <a:rPr lang="en-US" dirty="0" smtClean="0">
                <a:sym typeface="Calibri"/>
              </a:rPr>
              <a:t>bronchodilation</a:t>
            </a:r>
            <a:endParaRPr lang="en-US" dirty="0">
              <a:sym typeface="Calibri"/>
            </a:endParaRPr>
          </a:p>
          <a:p>
            <a:pPr lvl="0">
              <a:buSzPct val="100000"/>
            </a:pPr>
            <a:r>
              <a:rPr lang="en-US" dirty="0">
                <a:sym typeface="Calibri"/>
              </a:rPr>
              <a:t>No long-term benefit with routine </a:t>
            </a:r>
            <a:r>
              <a:rPr lang="en-US" dirty="0" smtClean="0">
                <a:sym typeface="Calibri"/>
              </a:rPr>
              <a:t>use</a:t>
            </a:r>
            <a:endParaRPr lang="en-US" dirty="0">
              <a:sym typeface="Calibri"/>
            </a:endParaRPr>
          </a:p>
          <a:p>
            <a:pPr lvl="0">
              <a:buSzPct val="100000"/>
            </a:pPr>
            <a:r>
              <a:rPr lang="en-US" dirty="0">
                <a:sym typeface="Calibri"/>
              </a:rPr>
              <a:t>Used for symptom relief or prior to chest </a:t>
            </a:r>
            <a:r>
              <a:rPr lang="en-US" dirty="0" smtClean="0">
                <a:sym typeface="Calibri"/>
              </a:rPr>
              <a:t>PT</a:t>
            </a:r>
            <a:endParaRPr lang="en-US" dirty="0">
              <a:sym typeface="Calibri"/>
            </a:endParaRPr>
          </a:p>
          <a:p>
            <a:pPr lvl="0">
              <a:buSzPct val="100000"/>
            </a:pPr>
            <a:r>
              <a:rPr lang="en-US" dirty="0">
                <a:sym typeface="Calibri"/>
              </a:rPr>
              <a:t>Insufficient evidence </a:t>
            </a:r>
            <a:r>
              <a:rPr lang="en-US" dirty="0" smtClean="0">
                <a:sym typeface="Calibri"/>
              </a:rPr>
              <a:t>to </a:t>
            </a:r>
            <a:r>
              <a:rPr lang="en-US" dirty="0">
                <a:sym typeface="Calibri"/>
              </a:rPr>
              <a:t>recommend for chronic use in </a:t>
            </a:r>
            <a:r>
              <a:rPr lang="en-US" dirty="0" smtClean="0">
                <a:sym typeface="Calibri"/>
              </a:rPr>
              <a:t>&gt; 6 year old</a:t>
            </a:r>
            <a:endParaRPr lang="en-US" dirty="0">
              <a:sym typeface="Calibri"/>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15</a:t>
            </a:fld>
            <a:r>
              <a:rPr lang="en-US" smtClean="0"/>
              <a:t> </a:t>
            </a:r>
            <a:endParaRPr lang="en-US" dirty="0"/>
          </a:p>
        </p:txBody>
      </p:sp>
      <p:sp>
        <p:nvSpPr>
          <p:cNvPr id="5" name="Shape 279"/>
          <p:cNvSpPr txBox="1"/>
          <p:nvPr/>
        </p:nvSpPr>
        <p:spPr>
          <a:xfrm>
            <a:off x="304800" y="6045370"/>
            <a:ext cx="6476999" cy="5078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Giusti</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R.  Cystic Fibrosis.  Conn’s Current Therapy. 1</a:t>
            </a:r>
            <a:r>
              <a:rPr lang="en-US" sz="900" b="0" i="0" u="none" strike="noStrike" cap="none" baseline="30000" dirty="0">
                <a:solidFill>
                  <a:schemeClr val="dk1"/>
                </a:solidFill>
                <a:latin typeface="Arial" panose="020B0604020202020204" pitchFamily="34" charset="0"/>
                <a:ea typeface="Calibri"/>
                <a:cs typeface="Arial" panose="020B0604020202020204" pitchFamily="34" charset="0"/>
                <a:sym typeface="Calibri"/>
              </a:rPr>
              <a:t>st</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ed. Philadelphia: Elsevier; 2012. p. 350-353.</a:t>
            </a:r>
          </a:p>
          <a:p>
            <a:pPr marL="0" marR="0" lvl="0" indent="0" algn="l" rtl="0">
              <a:spcBef>
                <a:spcPts val="0"/>
              </a:spcBef>
              <a:buSzPct val="25000"/>
              <a:buNone/>
            </a:pP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Flume PA. Am J </a:t>
            </a: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Respir</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Crit</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Care Med 2007; 176: 957-69.</a:t>
            </a:r>
          </a:p>
          <a:p>
            <a:pPr marL="0" marR="0" lvl="0" indent="0" algn="l" rtl="0">
              <a:spcBef>
                <a:spcPts val="0"/>
              </a:spcBef>
              <a:buSzPct val="25000"/>
              <a:buNone/>
            </a:pP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Yankaskas</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JR, et al. Chest 2004; 125: 1S-39S</a:t>
            </a:r>
          </a:p>
        </p:txBody>
      </p:sp>
      <p:pic>
        <p:nvPicPr>
          <p:cNvPr id="6" name="Shape 280"/>
          <p:cNvPicPr preferRelativeResize="0"/>
          <p:nvPr/>
        </p:nvPicPr>
        <p:blipFill rotWithShape="1">
          <a:blip r:embed="rId3">
            <a:alphaModFix/>
          </a:blip>
          <a:srcRect/>
          <a:stretch/>
        </p:blipFill>
        <p:spPr>
          <a:xfrm>
            <a:off x="6781799" y="1143000"/>
            <a:ext cx="1888500" cy="4234500"/>
          </a:xfrm>
          <a:prstGeom prst="rect">
            <a:avLst/>
          </a:prstGeom>
          <a:noFill/>
          <a:ln>
            <a:noFill/>
          </a:ln>
        </p:spPr>
      </p:pic>
    </p:spTree>
    <p:extLst>
      <p:ext uri="{BB962C8B-B14F-4D97-AF65-F5344CB8AC3E}">
        <p14:creationId xmlns:p14="http://schemas.microsoft.com/office/powerpoint/2010/main" val="2036470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152400"/>
            <a:ext cx="7619999" cy="762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dirty="0" smtClean="0">
                <a:sym typeface="Cambria"/>
              </a:rPr>
              <a:t>HYDRATION OF AIRWAY SURFACE FLUID</a:t>
            </a:r>
            <a:endParaRPr lang="en-US" sz="4150" b="0" i="0" u="none" strike="noStrike" cap="none" dirty="0">
              <a:solidFill>
                <a:schemeClr val="dk2"/>
              </a:solidFill>
              <a:latin typeface="Cambria"/>
              <a:ea typeface="Cambria"/>
              <a:cs typeface="Cambria"/>
              <a:sym typeface="Cambria"/>
            </a:endParaRPr>
          </a:p>
        </p:txBody>
      </p:sp>
      <p:sp>
        <p:nvSpPr>
          <p:cNvPr id="287" name="Shape 287"/>
          <p:cNvSpPr txBox="1">
            <a:spLocks noGrp="1"/>
          </p:cNvSpPr>
          <p:nvPr>
            <p:ph type="body" idx="1"/>
          </p:nvPr>
        </p:nvSpPr>
        <p:spPr>
          <a:xfrm>
            <a:off x="457200" y="1477962"/>
            <a:ext cx="7619999" cy="2332038"/>
          </a:xfrm>
          <a:prstGeom prst="rect">
            <a:avLst/>
          </a:prstGeom>
          <a:noFill/>
          <a:ln>
            <a:noFill/>
          </a:ln>
        </p:spPr>
        <p:txBody>
          <a:bodyPr lIns="91425" tIns="45700" rIns="91425" bIns="45700" anchor="t" anchorCtr="0">
            <a:noAutofit/>
          </a:bodyPr>
          <a:lstStyle/>
          <a:p>
            <a:pPr marR="0">
              <a:buSzPct val="100000"/>
            </a:pPr>
            <a:r>
              <a:rPr lang="en-US" dirty="0">
                <a:sym typeface="Calibri"/>
              </a:rPr>
              <a:t>7% hypertonic saline (Hyper-</a:t>
            </a:r>
            <a:r>
              <a:rPr lang="en-US" dirty="0" err="1">
                <a:sym typeface="Calibri"/>
              </a:rPr>
              <a:t>sal</a:t>
            </a:r>
            <a:r>
              <a:rPr lang="en-US" dirty="0">
                <a:sym typeface="Calibri"/>
              </a:rPr>
              <a:t>®) increases hydration of airway surface fluid</a:t>
            </a:r>
          </a:p>
          <a:p>
            <a:pPr lvl="1">
              <a:lnSpc>
                <a:spcPct val="80000"/>
              </a:lnSpc>
              <a:buSzPct val="97368"/>
            </a:pPr>
            <a:r>
              <a:rPr lang="en-US" dirty="0">
                <a:sym typeface="Calibri"/>
              </a:rPr>
              <a:t>Administered via nebulizer </a:t>
            </a:r>
            <a:r>
              <a:rPr lang="en-US" dirty="0" smtClean="0">
                <a:sym typeface="Calibri"/>
              </a:rPr>
              <a:t>2-4 times </a:t>
            </a:r>
            <a:r>
              <a:rPr lang="en-US" dirty="0">
                <a:sym typeface="Calibri"/>
              </a:rPr>
              <a:t>daily</a:t>
            </a:r>
          </a:p>
          <a:p>
            <a:pPr lvl="1">
              <a:lnSpc>
                <a:spcPct val="80000"/>
              </a:lnSpc>
              <a:buSzPct val="97368"/>
            </a:pPr>
            <a:r>
              <a:rPr lang="en-US" dirty="0">
                <a:sym typeface="Calibri"/>
              </a:rPr>
              <a:t>Facilitate clearance of airway mucus</a:t>
            </a:r>
          </a:p>
          <a:p>
            <a:pPr lvl="1">
              <a:lnSpc>
                <a:spcPct val="80000"/>
              </a:lnSpc>
              <a:buSzPct val="97368"/>
            </a:pPr>
            <a:r>
              <a:rPr lang="en-US" dirty="0">
                <a:sym typeface="Calibri"/>
              </a:rPr>
              <a:t>↑ pulmonary function</a:t>
            </a:r>
          </a:p>
          <a:p>
            <a:pPr lvl="1">
              <a:lnSpc>
                <a:spcPct val="80000"/>
              </a:lnSpc>
              <a:buSzPct val="97368"/>
            </a:pPr>
            <a:r>
              <a:rPr lang="en-US" dirty="0">
                <a:sym typeface="Calibri"/>
              </a:rPr>
              <a:t>↓ frequency of pulmonary exacerbations</a:t>
            </a:r>
          </a:p>
          <a:p>
            <a:pPr marL="640080" marR="0" lvl="1" indent="-233680" algn="l" rtl="0">
              <a:spcBef>
                <a:spcPts val="400"/>
              </a:spcBef>
              <a:buClr>
                <a:schemeClr val="accent2"/>
              </a:buClr>
              <a:buSzPct val="100000"/>
              <a:buFont typeface="Arial"/>
              <a:buNone/>
            </a:pPr>
            <a:endParaRPr sz="2000" b="0" i="0" u="none" strike="noStrike" cap="none" dirty="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Arial"/>
              <a:buNone/>
            </a:pPr>
            <a:endParaRPr sz="2200" b="0" i="0" u="none" strike="noStrike" cap="none" dirty="0">
              <a:solidFill>
                <a:schemeClr val="dk1"/>
              </a:solidFill>
              <a:latin typeface="Calibri"/>
              <a:ea typeface="Calibri"/>
              <a:cs typeface="Calibri"/>
              <a:sym typeface="Calibri"/>
            </a:endParaRPr>
          </a:p>
        </p:txBody>
      </p:sp>
      <p:sp>
        <p:nvSpPr>
          <p:cNvPr id="288" name="Shape 288"/>
          <p:cNvSpPr>
            <a:spLocks noGrp="1"/>
          </p:cNvSpPr>
          <p:nvPr>
            <p:ph type="sldNum" idx="4294967295"/>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16</a:t>
            </a:fld>
            <a:endParaRPr lang="en-US" sz="1800" b="0" i="0" u="none" strike="noStrike" cap="none">
              <a:solidFill>
                <a:srgbClr val="FFFFFF"/>
              </a:solidFill>
              <a:latin typeface="Calibri"/>
              <a:ea typeface="Calibri"/>
              <a:cs typeface="Calibri"/>
              <a:sym typeface="Calibri"/>
            </a:endParaRPr>
          </a:p>
        </p:txBody>
      </p:sp>
      <p:sp>
        <p:nvSpPr>
          <p:cNvPr id="289" name="Shape 289"/>
          <p:cNvSpPr txBox="1"/>
          <p:nvPr/>
        </p:nvSpPr>
        <p:spPr>
          <a:xfrm>
            <a:off x="304800" y="6324600"/>
            <a:ext cx="7162800"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Egan M.  Chapter 395: Cystic Fibrosis.  Nelson Textbook of Pediatrics. 19</a:t>
            </a:r>
            <a:r>
              <a:rPr lang="en-US" sz="900" b="0" i="0" u="none" strike="noStrike" cap="none" baseline="30000" dirty="0">
                <a:solidFill>
                  <a:schemeClr val="dk1"/>
                </a:solidFill>
                <a:latin typeface="Arial" panose="020B0604020202020204" pitchFamily="34" charset="0"/>
                <a:ea typeface="Calibri"/>
                <a:cs typeface="Arial" panose="020B0604020202020204" pitchFamily="34" charset="0"/>
                <a:sym typeface="Calibri"/>
              </a:rPr>
              <a:t>th</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ed.  Philadelphia: Elsevier; 2011. p. 1481-97.</a:t>
            </a:r>
          </a:p>
        </p:txBody>
      </p:sp>
      <p:pic>
        <p:nvPicPr>
          <p:cNvPr id="290" name="Shape 290"/>
          <p:cNvPicPr preferRelativeResize="0"/>
          <p:nvPr/>
        </p:nvPicPr>
        <p:blipFill rotWithShape="1">
          <a:blip r:embed="rId3">
            <a:alphaModFix/>
          </a:blip>
          <a:srcRect/>
          <a:stretch/>
        </p:blipFill>
        <p:spPr>
          <a:xfrm>
            <a:off x="2792046" y="4191000"/>
            <a:ext cx="2999154" cy="1931454"/>
          </a:xfrm>
          <a:prstGeom prst="rect">
            <a:avLst/>
          </a:prstGeom>
          <a:noFill/>
          <a:ln>
            <a:noFill/>
          </a:ln>
        </p:spPr>
      </p:pic>
    </p:spTree>
    <p:extLst>
      <p:ext uri="{BB962C8B-B14F-4D97-AF65-F5344CB8AC3E}">
        <p14:creationId xmlns:p14="http://schemas.microsoft.com/office/powerpoint/2010/main" val="3445016084"/>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152400"/>
            <a:ext cx="76199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en-US" dirty="0" smtClean="0">
                <a:sym typeface="Cambria"/>
              </a:rPr>
              <a:t>MUCOLYTICS</a:t>
            </a:r>
            <a:endParaRPr lang="en-US" dirty="0">
              <a:sym typeface="Cambria"/>
            </a:endParaRPr>
          </a:p>
        </p:txBody>
      </p:sp>
      <p:sp>
        <p:nvSpPr>
          <p:cNvPr id="297" name="Shape 297"/>
          <p:cNvSpPr txBox="1">
            <a:spLocks noGrp="1"/>
          </p:cNvSpPr>
          <p:nvPr>
            <p:ph type="body" idx="1"/>
          </p:nvPr>
        </p:nvSpPr>
        <p:spPr>
          <a:xfrm>
            <a:off x="457200" y="1371600"/>
            <a:ext cx="4756500" cy="3886200"/>
          </a:xfrm>
          <a:prstGeom prst="rect">
            <a:avLst/>
          </a:prstGeom>
          <a:noFill/>
          <a:ln>
            <a:noFill/>
          </a:ln>
        </p:spPr>
        <p:txBody>
          <a:bodyPr lIns="91425" tIns="45700" rIns="91425" bIns="45700" anchor="t" anchorCtr="0">
            <a:noAutofit/>
          </a:bodyPr>
          <a:lstStyle/>
          <a:p>
            <a:pPr lvl="0">
              <a:lnSpc>
                <a:spcPct val="90000"/>
              </a:lnSpc>
              <a:buSzPct val="100000"/>
            </a:pPr>
            <a:r>
              <a:rPr lang="en-US" dirty="0">
                <a:sym typeface="Calibri"/>
              </a:rPr>
              <a:t>DNase or α-</a:t>
            </a:r>
            <a:r>
              <a:rPr lang="en-US" dirty="0" err="1">
                <a:sym typeface="Calibri"/>
              </a:rPr>
              <a:t>dornase</a:t>
            </a:r>
            <a:r>
              <a:rPr lang="en-US" dirty="0">
                <a:sym typeface="Calibri"/>
              </a:rPr>
              <a:t> (</a:t>
            </a:r>
            <a:r>
              <a:rPr lang="en-US" dirty="0" err="1">
                <a:sym typeface="Calibri"/>
              </a:rPr>
              <a:t>Pulmozyme</a:t>
            </a:r>
            <a:r>
              <a:rPr lang="en-US" dirty="0">
                <a:sym typeface="Calibri"/>
              </a:rPr>
              <a:t>®) </a:t>
            </a:r>
          </a:p>
          <a:p>
            <a:pPr lvl="1">
              <a:lnSpc>
                <a:spcPct val="80000"/>
              </a:lnSpc>
              <a:buSzPct val="97368"/>
            </a:pPr>
            <a:r>
              <a:rPr lang="en-US" dirty="0">
                <a:sym typeface="Calibri"/>
              </a:rPr>
              <a:t>Nebulized mucolytic agent</a:t>
            </a:r>
          </a:p>
          <a:p>
            <a:pPr lvl="1">
              <a:lnSpc>
                <a:spcPct val="80000"/>
              </a:lnSpc>
              <a:buSzPct val="97368"/>
            </a:pPr>
            <a:r>
              <a:rPr lang="en-US" dirty="0">
                <a:sym typeface="Calibri"/>
              </a:rPr>
              <a:t>C</a:t>
            </a:r>
            <a:r>
              <a:rPr lang="en-US" dirty="0" smtClean="0">
                <a:sym typeface="Calibri"/>
              </a:rPr>
              <a:t>leaves </a:t>
            </a:r>
            <a:r>
              <a:rPr lang="en-US" dirty="0">
                <a:sym typeface="Calibri"/>
              </a:rPr>
              <a:t>neutrophil-derived DNA contributing to thick secretions in airways</a:t>
            </a:r>
          </a:p>
          <a:p>
            <a:pPr marR="0">
              <a:lnSpc>
                <a:spcPct val="90000"/>
              </a:lnSpc>
              <a:buSzPct val="100000"/>
            </a:pPr>
            <a:r>
              <a:rPr lang="en-US" dirty="0">
                <a:sym typeface="Calibri"/>
              </a:rPr>
              <a:t>Found to:</a:t>
            </a:r>
          </a:p>
          <a:p>
            <a:pPr marR="0" lvl="1">
              <a:lnSpc>
                <a:spcPct val="80000"/>
              </a:lnSpc>
              <a:buSzPct val="97368"/>
            </a:pPr>
            <a:r>
              <a:rPr lang="en-US" dirty="0">
                <a:sym typeface="Calibri"/>
              </a:rPr>
              <a:t>↑lung function by 5%</a:t>
            </a:r>
          </a:p>
          <a:p>
            <a:pPr marR="0" lvl="1">
              <a:lnSpc>
                <a:spcPct val="80000"/>
              </a:lnSpc>
              <a:buSzPct val="97368"/>
            </a:pPr>
            <a:r>
              <a:rPr lang="en-US" dirty="0">
                <a:sym typeface="Calibri"/>
              </a:rPr>
              <a:t>↓ sputum viscosity</a:t>
            </a:r>
          </a:p>
          <a:p>
            <a:pPr marR="0" lvl="1">
              <a:lnSpc>
                <a:spcPct val="80000"/>
              </a:lnSpc>
              <a:buSzPct val="97368"/>
            </a:pPr>
            <a:r>
              <a:rPr lang="en-US" dirty="0">
                <a:sym typeface="Calibri"/>
              </a:rPr>
              <a:t>↓ risk of pulmonary exacerbations by 28</a:t>
            </a:r>
            <a:r>
              <a:rPr lang="en-US" dirty="0" smtClean="0">
                <a:sym typeface="Calibri"/>
              </a:rPr>
              <a:t>%</a:t>
            </a:r>
            <a:endParaRPr lang="en-US" sz="1850" b="0" i="0" u="none" strike="noStrike" cap="none" dirty="0">
              <a:solidFill>
                <a:schemeClr val="dk1"/>
              </a:solidFill>
              <a:latin typeface="Calibri"/>
              <a:ea typeface="Calibri"/>
              <a:cs typeface="Calibri"/>
              <a:sym typeface="Calibri"/>
            </a:endParaRPr>
          </a:p>
          <a:p>
            <a:pPr marL="284163" lvl="1" indent="-284163">
              <a:lnSpc>
                <a:spcPct val="90000"/>
              </a:lnSpc>
              <a:spcBef>
                <a:spcPct val="35000"/>
              </a:spcBef>
              <a:spcAft>
                <a:spcPct val="50000"/>
              </a:spcAft>
              <a:buSzPct val="100000"/>
              <a:buFont typeface="Wingdings 3" pitchFamily="18" charset="2"/>
              <a:buChar char="}"/>
            </a:pPr>
            <a:r>
              <a:rPr lang="en-US" dirty="0" smtClean="0">
                <a:ea typeface="+mn-ea"/>
                <a:sym typeface="Calibri"/>
              </a:rPr>
              <a:t>Don’t </a:t>
            </a:r>
            <a:r>
              <a:rPr lang="en-US" dirty="0">
                <a:ea typeface="+mn-ea"/>
                <a:sym typeface="Calibri"/>
              </a:rPr>
              <a:t>mix with other nebulizers</a:t>
            </a:r>
          </a:p>
          <a:p>
            <a:pPr lvl="1">
              <a:lnSpc>
                <a:spcPct val="80000"/>
              </a:lnSpc>
              <a:buSzPct val="97368"/>
            </a:pPr>
            <a:r>
              <a:rPr lang="en-US" dirty="0">
                <a:sym typeface="Calibri"/>
              </a:rPr>
              <a:t>medication gets deactivated </a:t>
            </a:r>
          </a:p>
          <a:p>
            <a:pPr marL="284163" marR="0" lvl="1" indent="-284163">
              <a:lnSpc>
                <a:spcPct val="90000"/>
              </a:lnSpc>
              <a:spcBef>
                <a:spcPct val="35000"/>
              </a:spcBef>
              <a:spcAft>
                <a:spcPct val="50000"/>
              </a:spcAft>
              <a:buSzPct val="100000"/>
              <a:buFont typeface="Wingdings 3" pitchFamily="18" charset="2"/>
              <a:buChar char="}"/>
            </a:pPr>
            <a:r>
              <a:rPr lang="en-US" dirty="0" smtClean="0">
                <a:ea typeface="+mn-ea"/>
                <a:sym typeface="Calibri"/>
              </a:rPr>
              <a:t>Side Effects:  </a:t>
            </a:r>
            <a:r>
              <a:rPr lang="en-US" dirty="0">
                <a:ea typeface="+mn-ea"/>
                <a:sym typeface="Calibri"/>
              </a:rPr>
              <a:t>hoarseness and mild pharyngitis</a:t>
            </a:r>
          </a:p>
          <a:p>
            <a:pPr marL="1554480" marR="0" lvl="4" indent="-233680" algn="l" rtl="0">
              <a:lnSpc>
                <a:spcPct val="90000"/>
              </a:lnSpc>
              <a:spcBef>
                <a:spcPts val="259"/>
              </a:spcBef>
              <a:buClr>
                <a:schemeClr val="accent5"/>
              </a:buClr>
              <a:buSzPct val="99615"/>
              <a:buFont typeface="Arial"/>
              <a:buNone/>
            </a:pPr>
            <a:endParaRPr sz="1300" b="0" i="0" u="none" strike="noStrike" cap="none" dirty="0">
              <a:solidFill>
                <a:schemeClr val="dk1"/>
              </a:solidFill>
              <a:latin typeface="Calibri"/>
              <a:ea typeface="Calibri"/>
              <a:cs typeface="Calibri"/>
              <a:sym typeface="Calibri"/>
            </a:endParaRPr>
          </a:p>
          <a:p>
            <a:pPr marL="0" marR="0" lvl="0" indent="0" algn="l" rtl="0">
              <a:lnSpc>
                <a:spcPct val="90000"/>
              </a:lnSpc>
              <a:spcBef>
                <a:spcPts val="410"/>
              </a:spcBef>
              <a:spcAft>
                <a:spcPts val="0"/>
              </a:spcAft>
              <a:buNone/>
            </a:pPr>
            <a:endParaRPr dirty="0"/>
          </a:p>
        </p:txBody>
      </p:sp>
      <p:sp>
        <p:nvSpPr>
          <p:cNvPr id="298" name="Shape 298"/>
          <p:cNvSpPr>
            <a:spLocks noGrp="1"/>
          </p:cNvSpPr>
          <p:nvPr>
            <p:ph type="sldNum" idx="4294967295"/>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17</a:t>
            </a:fld>
            <a:endParaRPr lang="en-US" sz="1800" b="0" i="0" u="none" strike="noStrike" cap="none">
              <a:solidFill>
                <a:srgbClr val="FFFFFF"/>
              </a:solidFill>
              <a:latin typeface="Calibri"/>
              <a:ea typeface="Calibri"/>
              <a:cs typeface="Calibri"/>
              <a:sym typeface="Calibri"/>
            </a:endParaRPr>
          </a:p>
        </p:txBody>
      </p:sp>
      <p:sp>
        <p:nvSpPr>
          <p:cNvPr id="299" name="Shape 299"/>
          <p:cNvSpPr txBox="1"/>
          <p:nvPr/>
        </p:nvSpPr>
        <p:spPr>
          <a:xfrm>
            <a:off x="381000" y="5935227"/>
            <a:ext cx="8492699"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Boucher RC, et al.  Chapter 41: Cystic Fibrosis. Murray and </a:t>
            </a: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Nadel’s</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Textbook of Respiratory Medicine. 5</a:t>
            </a:r>
            <a:r>
              <a:rPr lang="en-US" sz="900" b="0" i="0" u="none" strike="noStrike" cap="none" baseline="30000" dirty="0">
                <a:solidFill>
                  <a:schemeClr val="dk1"/>
                </a:solidFill>
                <a:latin typeface="Arial" panose="020B0604020202020204" pitchFamily="34" charset="0"/>
                <a:ea typeface="Calibri"/>
                <a:cs typeface="Arial" panose="020B0604020202020204" pitchFamily="34" charset="0"/>
                <a:sym typeface="Calibri"/>
              </a:rPr>
              <a:t>th</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ed. Philadelphia: Elsevier; 2010. p. 985-1022.</a:t>
            </a:r>
          </a:p>
          <a:p>
            <a:pPr marL="0" marR="0" lvl="0" indent="0" algn="l" rtl="0">
              <a:spcBef>
                <a:spcPts val="0"/>
              </a:spcBef>
              <a:buSzPct val="25000"/>
              <a:buNone/>
            </a:pP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Giusti</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R.  Cystic Fibrosis.  Conn’s Current Therapy. 1</a:t>
            </a:r>
            <a:r>
              <a:rPr lang="en-US" sz="900" b="0" i="0" u="none" strike="noStrike" cap="none" baseline="30000" dirty="0">
                <a:solidFill>
                  <a:schemeClr val="dk1"/>
                </a:solidFill>
                <a:latin typeface="Arial" panose="020B0604020202020204" pitchFamily="34" charset="0"/>
                <a:ea typeface="Calibri"/>
                <a:cs typeface="Arial" panose="020B0604020202020204" pitchFamily="34" charset="0"/>
                <a:sym typeface="Calibri"/>
              </a:rPr>
              <a:t>st</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ed. Philadelphia: Elsevier; 2012. p. 350-353.</a:t>
            </a:r>
          </a:p>
          <a:p>
            <a:pPr marL="0" marR="0" lvl="0" indent="0" algn="l" rtl="0">
              <a:spcBef>
                <a:spcPts val="0"/>
              </a:spcBef>
              <a:buSzPct val="25000"/>
              <a:buNone/>
            </a:pP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Yankaskas</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JR, et al. Chest 2004; 125: 1S-39S.</a:t>
            </a:r>
          </a:p>
          <a:p>
            <a:pPr marL="0" marR="0" lvl="0" indent="0" algn="l" rtl="0">
              <a:spcBef>
                <a:spcPts val="0"/>
              </a:spcBef>
              <a:buSzPct val="25000"/>
              <a:buNone/>
            </a:pPr>
            <a:r>
              <a:rPr lang="en-US" sz="900" dirty="0">
                <a:solidFill>
                  <a:schemeClr val="dk1"/>
                </a:solidFill>
                <a:latin typeface="Arial" panose="020B0604020202020204" pitchFamily="34" charset="0"/>
                <a:ea typeface="Calibri"/>
                <a:cs typeface="Arial" panose="020B0604020202020204" pitchFamily="34" charset="0"/>
                <a:sym typeface="Calibri"/>
              </a:rPr>
              <a:t>www.pulmozyme.com</a:t>
            </a:r>
          </a:p>
        </p:txBody>
      </p:sp>
      <p:pic>
        <p:nvPicPr>
          <p:cNvPr id="300" name="Shape 300"/>
          <p:cNvPicPr preferRelativeResize="0"/>
          <p:nvPr/>
        </p:nvPicPr>
        <p:blipFill>
          <a:blip r:embed="rId3">
            <a:alphaModFix/>
          </a:blip>
          <a:stretch>
            <a:fillRect/>
          </a:stretch>
        </p:blipFill>
        <p:spPr>
          <a:xfrm>
            <a:off x="5410200" y="1149927"/>
            <a:ext cx="3333750" cy="4572000"/>
          </a:xfrm>
          <a:prstGeom prst="rect">
            <a:avLst/>
          </a:prstGeom>
          <a:noFill/>
          <a:ln>
            <a:noFill/>
          </a:ln>
        </p:spPr>
      </p:pic>
    </p:spTree>
    <p:extLst>
      <p:ext uri="{BB962C8B-B14F-4D97-AF65-F5344CB8AC3E}">
        <p14:creationId xmlns:p14="http://schemas.microsoft.com/office/powerpoint/2010/main" val="1125277740"/>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45594" y="304800"/>
            <a:ext cx="76199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en-US" dirty="0" smtClean="0">
                <a:sym typeface="Cambria"/>
              </a:rPr>
              <a:t>INHALED ANTIBIOTICS</a:t>
            </a:r>
            <a:endParaRPr lang="en-US" dirty="0">
              <a:sym typeface="Cambria"/>
            </a:endParaRPr>
          </a:p>
        </p:txBody>
      </p:sp>
      <p:sp>
        <p:nvSpPr>
          <p:cNvPr id="317" name="Shape 317"/>
          <p:cNvSpPr txBox="1">
            <a:spLocks noGrp="1"/>
          </p:cNvSpPr>
          <p:nvPr>
            <p:ph type="body" idx="1"/>
          </p:nvPr>
        </p:nvSpPr>
        <p:spPr>
          <a:xfrm>
            <a:off x="457200" y="984575"/>
            <a:ext cx="7619999" cy="5294100"/>
          </a:xfrm>
          <a:prstGeom prst="rect">
            <a:avLst/>
          </a:prstGeom>
          <a:noFill/>
          <a:ln>
            <a:noFill/>
          </a:ln>
        </p:spPr>
        <p:txBody>
          <a:bodyPr lIns="91425" tIns="45700" rIns="91425" bIns="45700" anchor="t" anchorCtr="0">
            <a:noAutofit/>
          </a:bodyPr>
          <a:lstStyle/>
          <a:p>
            <a:pPr lvl="0">
              <a:lnSpc>
                <a:spcPct val="80000"/>
              </a:lnSpc>
              <a:buSzPct val="100000"/>
            </a:pPr>
            <a:r>
              <a:rPr lang="en-US" dirty="0">
                <a:sym typeface="Calibri"/>
              </a:rPr>
              <a:t>Advantages:</a:t>
            </a:r>
          </a:p>
          <a:p>
            <a:pPr marR="0" lvl="1">
              <a:lnSpc>
                <a:spcPct val="80000"/>
              </a:lnSpc>
              <a:buSzPct val="97368"/>
            </a:pPr>
            <a:r>
              <a:rPr lang="en-US" dirty="0">
                <a:sym typeface="Calibri"/>
              </a:rPr>
              <a:t>↑ antibiotic concentration at site of infection</a:t>
            </a:r>
          </a:p>
          <a:p>
            <a:pPr marR="0" lvl="1">
              <a:lnSpc>
                <a:spcPct val="80000"/>
              </a:lnSpc>
              <a:buSzPct val="97368"/>
            </a:pPr>
            <a:r>
              <a:rPr lang="en-US" dirty="0">
                <a:sym typeface="Calibri"/>
              </a:rPr>
              <a:t>Enhanced bacterial </a:t>
            </a:r>
            <a:r>
              <a:rPr lang="en-US" dirty="0" smtClean="0">
                <a:sym typeface="Calibri"/>
              </a:rPr>
              <a:t>killing </a:t>
            </a:r>
            <a:endParaRPr lang="en-US" dirty="0">
              <a:sym typeface="Calibri"/>
            </a:endParaRPr>
          </a:p>
          <a:p>
            <a:pPr marR="0" lvl="1">
              <a:lnSpc>
                <a:spcPct val="80000"/>
              </a:lnSpc>
              <a:buSzPct val="97368"/>
            </a:pPr>
            <a:r>
              <a:rPr lang="en-US" dirty="0">
                <a:sym typeface="Calibri"/>
              </a:rPr>
              <a:t>↓ need for IV antibiotics </a:t>
            </a:r>
            <a:r>
              <a:rPr lang="en-US" dirty="0" smtClean="0">
                <a:sym typeface="Calibri"/>
              </a:rPr>
              <a:t>→ </a:t>
            </a:r>
            <a:r>
              <a:rPr lang="en-US" dirty="0">
                <a:sym typeface="Calibri"/>
              </a:rPr>
              <a:t>↓ toxicity</a:t>
            </a:r>
          </a:p>
          <a:p>
            <a:pPr marR="0" lvl="1">
              <a:lnSpc>
                <a:spcPct val="80000"/>
              </a:lnSpc>
              <a:buSzPct val="97368"/>
            </a:pPr>
            <a:r>
              <a:rPr lang="en-US" dirty="0">
                <a:sym typeface="Calibri"/>
              </a:rPr>
              <a:t>Cycled for 28 days on, then 28 days off</a:t>
            </a:r>
          </a:p>
          <a:p>
            <a:pPr marR="0">
              <a:lnSpc>
                <a:spcPct val="80000"/>
              </a:lnSpc>
              <a:buSzPct val="100000"/>
            </a:pPr>
            <a:r>
              <a:rPr lang="en-US" dirty="0">
                <a:sym typeface="Calibri"/>
              </a:rPr>
              <a:t>Nebulized </a:t>
            </a:r>
            <a:r>
              <a:rPr lang="en-US" dirty="0" err="1">
                <a:sym typeface="Calibri"/>
              </a:rPr>
              <a:t>Aztreonam</a:t>
            </a:r>
            <a:r>
              <a:rPr lang="en-US" dirty="0">
                <a:sym typeface="Calibri"/>
              </a:rPr>
              <a:t> (AZLI®, </a:t>
            </a:r>
            <a:r>
              <a:rPr lang="en-US" dirty="0" err="1">
                <a:sym typeface="Calibri"/>
              </a:rPr>
              <a:t>Cayston</a:t>
            </a:r>
            <a:r>
              <a:rPr lang="en-US" dirty="0" smtClean="0">
                <a:sym typeface="Calibri"/>
              </a:rPr>
              <a:t>®) </a:t>
            </a:r>
            <a:r>
              <a:rPr lang="en-US" b="1" dirty="0" smtClean="0">
                <a:sym typeface="Calibri"/>
              </a:rPr>
              <a:t>RECOMMENDED AGENT</a:t>
            </a:r>
            <a:endParaRPr lang="en-US" b="1" dirty="0">
              <a:sym typeface="Calibri"/>
            </a:endParaRPr>
          </a:p>
          <a:p>
            <a:pPr lvl="1">
              <a:lnSpc>
                <a:spcPct val="80000"/>
              </a:lnSpc>
              <a:buSzPct val="97368"/>
            </a:pPr>
            <a:r>
              <a:rPr lang="en-US" dirty="0">
                <a:sym typeface="Calibri"/>
              </a:rPr>
              <a:t>Improves lung function, respiratory </a:t>
            </a:r>
            <a:r>
              <a:rPr lang="en-US" dirty="0" smtClean="0">
                <a:sym typeface="Calibri"/>
              </a:rPr>
              <a:t>symptoms ,</a:t>
            </a:r>
            <a:r>
              <a:rPr lang="en-US" dirty="0">
                <a:sym typeface="Calibri"/>
              </a:rPr>
              <a:t> ↑ </a:t>
            </a:r>
            <a:r>
              <a:rPr lang="en-US" dirty="0" err="1">
                <a:sym typeface="Calibri"/>
              </a:rPr>
              <a:t>QoL</a:t>
            </a:r>
            <a:endParaRPr lang="en-US" dirty="0">
              <a:sym typeface="Calibri"/>
            </a:endParaRPr>
          </a:p>
          <a:p>
            <a:pPr lvl="1">
              <a:lnSpc>
                <a:spcPct val="80000"/>
              </a:lnSpc>
              <a:buSzPct val="97368"/>
            </a:pPr>
            <a:r>
              <a:rPr lang="en-US" dirty="0">
                <a:sym typeface="Calibri"/>
              </a:rPr>
              <a:t>Dose: 75mg nebulized </a:t>
            </a:r>
            <a:r>
              <a:rPr lang="en-US" dirty="0" smtClean="0">
                <a:sym typeface="Calibri"/>
              </a:rPr>
              <a:t>three times daily with </a:t>
            </a:r>
            <a:r>
              <a:rPr lang="en-US" dirty="0">
                <a:sym typeface="Calibri"/>
              </a:rPr>
              <a:t>minimum 4 </a:t>
            </a:r>
            <a:r>
              <a:rPr lang="en-US" dirty="0" smtClean="0">
                <a:sym typeface="Calibri"/>
              </a:rPr>
              <a:t>hours between </a:t>
            </a:r>
            <a:r>
              <a:rPr lang="en-US" dirty="0">
                <a:sym typeface="Calibri"/>
              </a:rPr>
              <a:t>doses</a:t>
            </a:r>
          </a:p>
          <a:p>
            <a:pPr lvl="1">
              <a:lnSpc>
                <a:spcPct val="80000"/>
              </a:lnSpc>
              <a:buSzPct val="97368"/>
            </a:pPr>
            <a:r>
              <a:rPr lang="en-US" dirty="0">
                <a:sym typeface="Calibri"/>
              </a:rPr>
              <a:t>For ages 6</a:t>
            </a:r>
            <a:r>
              <a:rPr lang="en-US" dirty="0" smtClean="0">
                <a:sym typeface="Calibri"/>
              </a:rPr>
              <a:t> </a:t>
            </a:r>
            <a:r>
              <a:rPr lang="en-US" dirty="0" err="1">
                <a:sym typeface="Calibri"/>
              </a:rPr>
              <a:t>yrs</a:t>
            </a:r>
            <a:r>
              <a:rPr lang="en-US" dirty="0">
                <a:sym typeface="Calibri"/>
              </a:rPr>
              <a:t> or </a:t>
            </a:r>
            <a:r>
              <a:rPr lang="en-US" dirty="0" smtClean="0">
                <a:sym typeface="Calibri"/>
              </a:rPr>
              <a:t>older</a:t>
            </a:r>
            <a:endParaRPr sz="1850" b="0" i="0" u="none" strike="noStrike" cap="none" dirty="0">
              <a:solidFill>
                <a:schemeClr val="dk1"/>
              </a:solidFill>
              <a:latin typeface="Calibri"/>
              <a:ea typeface="Calibri"/>
              <a:cs typeface="Calibri"/>
              <a:sym typeface="Calibri"/>
            </a:endParaRPr>
          </a:p>
          <a:p>
            <a:pPr lvl="0">
              <a:lnSpc>
                <a:spcPct val="80000"/>
              </a:lnSpc>
              <a:buSzPct val="100000"/>
            </a:pPr>
            <a:r>
              <a:rPr lang="en-US" dirty="0">
                <a:sym typeface="Calibri"/>
              </a:rPr>
              <a:t>Nebulized Tobramycin inhalation solution/powder (TOBI®) </a:t>
            </a:r>
          </a:p>
          <a:p>
            <a:pPr marR="0" lvl="1">
              <a:lnSpc>
                <a:spcPct val="80000"/>
              </a:lnSpc>
              <a:buSzPct val="97368"/>
            </a:pPr>
            <a:r>
              <a:rPr lang="en-US" dirty="0">
                <a:sym typeface="Calibri"/>
              </a:rPr>
              <a:t>Improves lung function,  ↑ </a:t>
            </a:r>
            <a:r>
              <a:rPr lang="en-US" dirty="0" err="1">
                <a:sym typeface="Calibri"/>
              </a:rPr>
              <a:t>QoL</a:t>
            </a:r>
            <a:r>
              <a:rPr lang="en-US" dirty="0">
                <a:sym typeface="Calibri"/>
              </a:rPr>
              <a:t>, ↓ hospitalizations</a:t>
            </a:r>
          </a:p>
          <a:p>
            <a:pPr marR="0" lvl="1">
              <a:lnSpc>
                <a:spcPct val="80000"/>
              </a:lnSpc>
              <a:buSzPct val="97368"/>
            </a:pPr>
            <a:r>
              <a:rPr lang="en-US" dirty="0">
                <a:sym typeface="Calibri"/>
              </a:rPr>
              <a:t>Dose: 300mg nebulized </a:t>
            </a:r>
            <a:r>
              <a:rPr lang="en-US" dirty="0" smtClean="0">
                <a:sym typeface="Calibri"/>
              </a:rPr>
              <a:t>BID</a:t>
            </a:r>
            <a:endParaRPr sz="1350" b="0" i="0" u="none" strike="noStrike" cap="none" dirty="0">
              <a:solidFill>
                <a:schemeClr val="dk1"/>
              </a:solidFill>
              <a:latin typeface="Calibri"/>
              <a:ea typeface="Calibri"/>
              <a:cs typeface="Calibri"/>
              <a:sym typeface="Calibri"/>
            </a:endParaRPr>
          </a:p>
          <a:p>
            <a:pPr marR="0">
              <a:lnSpc>
                <a:spcPct val="80000"/>
              </a:lnSpc>
              <a:buSzPct val="100000"/>
            </a:pPr>
            <a:r>
              <a:rPr lang="en-US" dirty="0">
                <a:sym typeface="Calibri"/>
              </a:rPr>
              <a:t>Nebulized </a:t>
            </a:r>
            <a:r>
              <a:rPr lang="en-US" dirty="0" err="1">
                <a:sym typeface="Calibri"/>
              </a:rPr>
              <a:t>Colistin</a:t>
            </a:r>
            <a:endParaRPr lang="en-US" dirty="0">
              <a:sym typeface="Calibri"/>
            </a:endParaRPr>
          </a:p>
          <a:p>
            <a:pPr lvl="1">
              <a:lnSpc>
                <a:spcPct val="80000"/>
              </a:lnSpc>
              <a:buSzPct val="97368"/>
            </a:pPr>
            <a:r>
              <a:rPr lang="en-US" dirty="0">
                <a:sym typeface="Calibri"/>
              </a:rPr>
              <a:t>Not FDA approved, but used</a:t>
            </a:r>
          </a:p>
        </p:txBody>
      </p:sp>
      <p:sp>
        <p:nvSpPr>
          <p:cNvPr id="318" name="Shape 318"/>
          <p:cNvSpPr>
            <a:spLocks noGrp="1"/>
          </p:cNvSpPr>
          <p:nvPr>
            <p:ph type="sldNum" idx="4294967295"/>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18</a:t>
            </a:fld>
            <a:endParaRPr lang="en-US" sz="1800" b="0" i="0" u="none" strike="noStrike" cap="none">
              <a:solidFill>
                <a:srgbClr val="FFFFFF"/>
              </a:solidFill>
              <a:latin typeface="Calibri"/>
              <a:ea typeface="Calibri"/>
              <a:cs typeface="Calibri"/>
              <a:sym typeface="Calibri"/>
            </a:endParaRPr>
          </a:p>
        </p:txBody>
      </p:sp>
      <p:sp>
        <p:nvSpPr>
          <p:cNvPr id="319" name="Shape 319"/>
          <p:cNvSpPr txBox="1"/>
          <p:nvPr/>
        </p:nvSpPr>
        <p:spPr>
          <a:xfrm>
            <a:off x="374073" y="6222690"/>
            <a:ext cx="56388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Doring</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G, et al. Journal of Cystic Fibrosis 2012; 11: 461-79.</a:t>
            </a:r>
          </a:p>
          <a:p>
            <a:pPr marL="0" marR="0" lvl="0" indent="0" algn="l" rtl="0">
              <a:spcBef>
                <a:spcPts val="0"/>
              </a:spcBef>
              <a:buSzPct val="25000"/>
              <a:buNone/>
            </a:pP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Hewer SL. J R </a:t>
            </a: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Soc</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Med 2012; 105: S19-S24.</a:t>
            </a:r>
          </a:p>
        </p:txBody>
      </p:sp>
      <p:pic>
        <p:nvPicPr>
          <p:cNvPr id="320" name="Shape 320"/>
          <p:cNvPicPr preferRelativeResize="0"/>
          <p:nvPr/>
        </p:nvPicPr>
        <p:blipFill>
          <a:blip r:embed="rId3">
            <a:alphaModFix/>
          </a:blip>
          <a:stretch>
            <a:fillRect/>
          </a:stretch>
        </p:blipFill>
        <p:spPr>
          <a:xfrm>
            <a:off x="7167296" y="533400"/>
            <a:ext cx="1810449" cy="1934724"/>
          </a:xfrm>
          <a:prstGeom prst="rect">
            <a:avLst/>
          </a:prstGeom>
          <a:noFill/>
          <a:ln>
            <a:noFill/>
          </a:ln>
        </p:spPr>
      </p:pic>
      <p:pic>
        <p:nvPicPr>
          <p:cNvPr id="321" name="Shape 321"/>
          <p:cNvPicPr preferRelativeResize="0"/>
          <p:nvPr/>
        </p:nvPicPr>
        <p:blipFill>
          <a:blip r:embed="rId4">
            <a:alphaModFix/>
          </a:blip>
          <a:stretch>
            <a:fillRect/>
          </a:stretch>
        </p:blipFill>
        <p:spPr>
          <a:xfrm>
            <a:off x="6435600" y="4419600"/>
            <a:ext cx="2708400" cy="1821749"/>
          </a:xfrm>
          <a:prstGeom prst="rect">
            <a:avLst/>
          </a:prstGeom>
          <a:noFill/>
          <a:ln>
            <a:noFill/>
          </a:ln>
        </p:spPr>
      </p:pic>
    </p:spTree>
    <p:extLst>
      <p:ext uri="{BB962C8B-B14F-4D97-AF65-F5344CB8AC3E}">
        <p14:creationId xmlns:p14="http://schemas.microsoft.com/office/powerpoint/2010/main" val="2640498698"/>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CFTR GENE MUTATION CLASSES </a:t>
            </a:r>
            <a:endParaRPr lang="en-US" dirty="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19</a:t>
            </a:fld>
            <a:r>
              <a:rPr lang="en-US" smtClean="0"/>
              <a:t> </a:t>
            </a:r>
            <a:endParaRPr lang="en-US" dirty="0"/>
          </a:p>
        </p:txBody>
      </p:sp>
      <p:pic>
        <p:nvPicPr>
          <p:cNvPr id="5" name="Picture 4"/>
          <p:cNvPicPr>
            <a:picLocks noChangeAspect="1"/>
          </p:cNvPicPr>
          <p:nvPr/>
        </p:nvPicPr>
        <p:blipFill>
          <a:blip r:embed="rId2"/>
          <a:stretch>
            <a:fillRect/>
          </a:stretch>
        </p:blipFill>
        <p:spPr>
          <a:xfrm>
            <a:off x="381000" y="1423434"/>
            <a:ext cx="8388224" cy="4901166"/>
          </a:xfrm>
          <a:prstGeom prst="rect">
            <a:avLst/>
          </a:prstGeom>
        </p:spPr>
      </p:pic>
      <p:sp>
        <p:nvSpPr>
          <p:cNvPr id="6" name="Shape 425"/>
          <p:cNvSpPr txBox="1"/>
          <p:nvPr/>
        </p:nvSpPr>
        <p:spPr>
          <a:xfrm>
            <a:off x="353291" y="6324600"/>
            <a:ext cx="6705601" cy="2308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dirty="0" err="1">
                <a:solidFill>
                  <a:schemeClr val="dk1"/>
                </a:solidFill>
                <a:latin typeface="Arial" panose="020B0604020202020204" pitchFamily="34" charset="0"/>
                <a:ea typeface="Calibri"/>
                <a:cs typeface="Arial" panose="020B0604020202020204" pitchFamily="34" charset="0"/>
                <a:sym typeface="Calibri"/>
              </a:rPr>
              <a:t>Elborn</a:t>
            </a:r>
            <a:r>
              <a:rPr lang="en-US" sz="900" dirty="0">
                <a:solidFill>
                  <a:schemeClr val="dk1"/>
                </a:solidFill>
                <a:latin typeface="Arial" panose="020B0604020202020204" pitchFamily="34" charset="0"/>
                <a:ea typeface="Calibri"/>
                <a:cs typeface="Arial" panose="020B0604020202020204" pitchFamily="34" charset="0"/>
                <a:sym typeface="Calibri"/>
              </a:rPr>
              <a:t>, S</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Lancet  2016; 388: 2519-31.</a:t>
            </a:r>
          </a:p>
        </p:txBody>
      </p:sp>
      <p:sp>
        <p:nvSpPr>
          <p:cNvPr id="7" name="TextBox 6"/>
          <p:cNvSpPr txBox="1"/>
          <p:nvPr/>
        </p:nvSpPr>
        <p:spPr>
          <a:xfrm>
            <a:off x="2517712" y="954961"/>
            <a:ext cx="2057400" cy="369332"/>
          </a:xfrm>
          <a:prstGeom prst="rect">
            <a:avLst/>
          </a:prstGeom>
          <a:noFill/>
        </p:spPr>
        <p:txBody>
          <a:bodyPr wrap="square" rtlCol="0">
            <a:spAutoFit/>
          </a:bodyPr>
          <a:lstStyle/>
          <a:p>
            <a:r>
              <a:rPr lang="en-US" b="1" dirty="0"/>
              <a:t>Most Prevalent </a:t>
            </a:r>
          </a:p>
        </p:txBody>
      </p:sp>
      <p:sp>
        <p:nvSpPr>
          <p:cNvPr id="8" name="Rectangle 7"/>
          <p:cNvSpPr/>
          <p:nvPr/>
        </p:nvSpPr>
        <p:spPr>
          <a:xfrm>
            <a:off x="3054607" y="5745480"/>
            <a:ext cx="651802" cy="198120"/>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985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Review pulmonary </a:t>
            </a:r>
            <a:r>
              <a:rPr lang="en-US" dirty="0"/>
              <a:t>e</a:t>
            </a:r>
            <a:r>
              <a:rPr lang="en-US" dirty="0" smtClean="0"/>
              <a:t>xacerbations and importance of treatment</a:t>
            </a:r>
          </a:p>
          <a:p>
            <a:r>
              <a:rPr lang="en-US" dirty="0" smtClean="0"/>
              <a:t>Understand microbiology in cystic </a:t>
            </a:r>
            <a:r>
              <a:rPr lang="en-US" dirty="0"/>
              <a:t>f</a:t>
            </a:r>
            <a:r>
              <a:rPr lang="en-US" dirty="0" smtClean="0"/>
              <a:t>ibrosis and common pathogens in adults</a:t>
            </a:r>
          </a:p>
          <a:p>
            <a:r>
              <a:rPr lang="en-US" dirty="0" smtClean="0"/>
              <a:t>Focus on </a:t>
            </a:r>
            <a:r>
              <a:rPr lang="en-US" i="1" dirty="0" smtClean="0"/>
              <a:t>Pseudomonas aeruginosa </a:t>
            </a:r>
            <a:r>
              <a:rPr lang="en-US" dirty="0" smtClean="0"/>
              <a:t>infections </a:t>
            </a:r>
          </a:p>
          <a:p>
            <a:r>
              <a:rPr lang="en-US" dirty="0" smtClean="0"/>
              <a:t>Discuss pharmacokinetics of antibiotics and the importance of medication adherence</a:t>
            </a:r>
          </a:p>
          <a:p>
            <a:r>
              <a:rPr lang="en-US" dirty="0" smtClean="0"/>
              <a:t>Review chronic medications for maintenance of lung health</a:t>
            </a:r>
          </a:p>
          <a:p>
            <a:r>
              <a:rPr lang="en-US" dirty="0" smtClean="0"/>
              <a:t>Understand different respiratory therapies and sequence of administration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2</a:t>
            </a:fld>
            <a:r>
              <a:rPr lang="en-US" smtClean="0"/>
              <a:t> </a:t>
            </a:r>
            <a:endParaRPr lang="en-US" dirty="0"/>
          </a:p>
        </p:txBody>
      </p:sp>
    </p:spTree>
    <p:extLst>
      <p:ext uri="{BB962C8B-B14F-4D97-AF65-F5344CB8AC3E}">
        <p14:creationId xmlns:p14="http://schemas.microsoft.com/office/powerpoint/2010/main" val="2388727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762000" y="1600200"/>
            <a:ext cx="2666999" cy="4800600"/>
          </a:xfrm>
          <a:prstGeom prst="rect">
            <a:avLst/>
          </a:prstGeom>
          <a:noFill/>
          <a:ln>
            <a:noFill/>
          </a:ln>
        </p:spPr>
        <p:txBody>
          <a:bodyPr lIns="91425" tIns="45700" rIns="91425" bIns="45700" anchor="ctr" anchorCtr="0">
            <a:noAutofit/>
          </a:bodyPr>
          <a:lstStyle/>
          <a:p>
            <a:pPr marL="114300" marR="0" lvl="0" indent="0" algn="ctr" rtl="0">
              <a:spcBef>
                <a:spcPts val="0"/>
              </a:spcBef>
              <a:buClr>
                <a:schemeClr val="accent1"/>
              </a:buClr>
              <a:buSzPct val="25000"/>
              <a:buFont typeface="Arial"/>
              <a:buNone/>
            </a:pPr>
            <a:r>
              <a:rPr lang="en-US" sz="2400" b="0" i="0" u="none" strike="noStrike" cap="none" dirty="0">
                <a:solidFill>
                  <a:schemeClr val="dk1"/>
                </a:solidFill>
                <a:ea typeface="Calibri"/>
                <a:sym typeface="Calibri"/>
              </a:rPr>
              <a:t>ΔF508 mutation affects 70% of CF patients</a:t>
            </a:r>
          </a:p>
        </p:txBody>
      </p:sp>
      <p:sp>
        <p:nvSpPr>
          <p:cNvPr id="620" name="Shape 620"/>
          <p:cNvSpPr>
            <a:spLocks noGrp="1"/>
          </p:cNvSpPr>
          <p:nvPr>
            <p:ph type="sldNum" idx="4294967295"/>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20</a:t>
            </a:fld>
            <a:endParaRPr lang="en-US" sz="1800" b="0" i="0" u="none" strike="noStrike" cap="none">
              <a:solidFill>
                <a:srgbClr val="FFFFFF"/>
              </a:solidFill>
              <a:latin typeface="Calibri"/>
              <a:ea typeface="Calibri"/>
              <a:cs typeface="Calibri"/>
              <a:sym typeface="Calibri"/>
            </a:endParaRPr>
          </a:p>
        </p:txBody>
      </p:sp>
      <p:pic>
        <p:nvPicPr>
          <p:cNvPr id="621" name="Shape 621"/>
          <p:cNvPicPr preferRelativeResize="0"/>
          <p:nvPr/>
        </p:nvPicPr>
        <p:blipFill rotWithShape="1">
          <a:blip r:embed="rId3">
            <a:alphaModFix/>
          </a:blip>
          <a:srcRect l="55492" r="29518"/>
          <a:stretch/>
        </p:blipFill>
        <p:spPr>
          <a:xfrm>
            <a:off x="4679575" y="379854"/>
            <a:ext cx="1264024" cy="6159896"/>
          </a:xfrm>
          <a:prstGeom prst="rect">
            <a:avLst/>
          </a:prstGeom>
          <a:noFill/>
          <a:ln>
            <a:noFill/>
          </a:ln>
        </p:spPr>
      </p:pic>
      <p:pic>
        <p:nvPicPr>
          <p:cNvPr id="622" name="Shape 622"/>
          <p:cNvPicPr preferRelativeResize="0"/>
          <p:nvPr/>
        </p:nvPicPr>
        <p:blipFill rotWithShape="1">
          <a:blip r:embed="rId3">
            <a:alphaModFix/>
          </a:blip>
          <a:srcRect l="40662" r="44507"/>
          <a:stretch/>
        </p:blipFill>
        <p:spPr>
          <a:xfrm>
            <a:off x="3429000" y="397783"/>
            <a:ext cx="1250576" cy="6159896"/>
          </a:xfrm>
          <a:prstGeom prst="rect">
            <a:avLst/>
          </a:prstGeom>
          <a:noFill/>
          <a:ln>
            <a:noFill/>
          </a:ln>
        </p:spPr>
      </p:pic>
      <p:sp>
        <p:nvSpPr>
          <p:cNvPr id="623" name="Shape 623"/>
          <p:cNvSpPr txBox="1"/>
          <p:nvPr/>
        </p:nvSpPr>
        <p:spPr>
          <a:xfrm>
            <a:off x="5943600" y="1600200"/>
            <a:ext cx="2362200" cy="4800600"/>
          </a:xfrm>
          <a:prstGeom prst="rect">
            <a:avLst/>
          </a:prstGeom>
          <a:noFill/>
          <a:ln>
            <a:noFill/>
          </a:ln>
        </p:spPr>
        <p:txBody>
          <a:bodyPr lIns="91425" tIns="45700" rIns="91425" bIns="45700" anchor="ctr" anchorCtr="0">
            <a:noAutofit/>
          </a:bodyPr>
          <a:lstStyle/>
          <a:p>
            <a:pPr marL="114300" marR="0" lvl="0" indent="0" algn="ctr" rtl="0">
              <a:spcBef>
                <a:spcPts val="0"/>
              </a:spcBef>
              <a:buClr>
                <a:schemeClr val="accent1"/>
              </a:buClr>
              <a:buSzPct val="25000"/>
              <a:buFont typeface="Arial"/>
              <a:buNone/>
            </a:pPr>
            <a:r>
              <a:rPr lang="en-US" sz="2400" b="0" i="0" u="none" strike="noStrike" cap="none" dirty="0">
                <a:solidFill>
                  <a:schemeClr val="dk1"/>
                </a:solidFill>
                <a:latin typeface="Arial" panose="020B0604020202020204" pitchFamily="34" charset="0"/>
                <a:ea typeface="Calibri"/>
                <a:cs typeface="Arial" panose="020B0604020202020204" pitchFamily="34" charset="0"/>
                <a:sym typeface="Calibri"/>
              </a:rPr>
              <a:t>G551D mutation affects 4-5% of CF patients</a:t>
            </a:r>
          </a:p>
        </p:txBody>
      </p:sp>
      <p:cxnSp>
        <p:nvCxnSpPr>
          <p:cNvPr id="624" name="Shape 624"/>
          <p:cNvCxnSpPr/>
          <p:nvPr/>
        </p:nvCxnSpPr>
        <p:spPr>
          <a:xfrm>
            <a:off x="1219200" y="4724400"/>
            <a:ext cx="2057400" cy="0"/>
          </a:xfrm>
          <a:prstGeom prst="straightConnector1">
            <a:avLst/>
          </a:prstGeom>
          <a:noFill/>
          <a:ln w="57150" cap="flat" cmpd="sng">
            <a:solidFill>
              <a:srgbClr val="051E60"/>
            </a:solidFill>
            <a:prstDash val="solid"/>
            <a:round/>
            <a:headEnd type="none" w="med" len="med"/>
            <a:tailEnd type="stealth" w="lg" len="lg"/>
          </a:ln>
        </p:spPr>
      </p:cxnSp>
      <p:cxnSp>
        <p:nvCxnSpPr>
          <p:cNvPr id="625" name="Shape 625"/>
          <p:cNvCxnSpPr/>
          <p:nvPr/>
        </p:nvCxnSpPr>
        <p:spPr>
          <a:xfrm rot="10800000">
            <a:off x="6095999" y="4724400"/>
            <a:ext cx="2057400" cy="0"/>
          </a:xfrm>
          <a:prstGeom prst="straightConnector1">
            <a:avLst/>
          </a:prstGeom>
          <a:noFill/>
          <a:ln w="57150" cap="flat" cmpd="sng">
            <a:solidFill>
              <a:srgbClr val="051E60"/>
            </a:solidFill>
            <a:prstDash val="solid"/>
            <a:round/>
            <a:headEnd type="none" w="med" len="med"/>
            <a:tailEnd type="stealth" w="lg" len="lg"/>
          </a:ln>
        </p:spPr>
      </p:cxnSp>
      <p:sp>
        <p:nvSpPr>
          <p:cNvPr id="626" name="Shape 626"/>
          <p:cNvSpPr txBox="1"/>
          <p:nvPr/>
        </p:nvSpPr>
        <p:spPr>
          <a:xfrm>
            <a:off x="381000" y="6216134"/>
            <a:ext cx="51816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Gibson RL, et al. Am J </a:t>
            </a: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Respir</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Crit</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Care Med 2003; 168: 918-51.</a:t>
            </a:r>
          </a:p>
          <a:p>
            <a:pPr marL="0" marR="0" lvl="0" indent="0" algn="l" rtl="0">
              <a:spcBef>
                <a:spcPts val="0"/>
              </a:spcBef>
              <a:buSzPct val="25000"/>
              <a:buNone/>
            </a:pP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Lobo J, et al. </a:t>
            </a: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Clin</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Chest Med 2012; 22: 307-28.</a:t>
            </a:r>
          </a:p>
        </p:txBody>
      </p:sp>
    </p:spTree>
    <p:extLst>
      <p:ext uri="{BB962C8B-B14F-4D97-AF65-F5344CB8AC3E}">
        <p14:creationId xmlns:p14="http://schemas.microsoft.com/office/powerpoint/2010/main" val="18132345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22"/>
                                        </p:tgtEl>
                                      </p:cBhvr>
                                    </p:animEffect>
                                    <p:set>
                                      <p:cBhvr>
                                        <p:cTn id="7" dur="1" fill="hold">
                                          <p:stCondLst>
                                            <p:cond delay="500"/>
                                          </p:stCondLst>
                                        </p:cTn>
                                        <p:tgtEl>
                                          <p:spTgt spid="6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24"/>
                                        </p:tgtEl>
                                      </p:cBhvr>
                                    </p:animEffect>
                                    <p:set>
                                      <p:cBhvr>
                                        <p:cTn id="10" dur="1" fill="hold">
                                          <p:stCondLst>
                                            <p:cond delay="500"/>
                                          </p:stCondLst>
                                        </p:cTn>
                                        <p:tgtEl>
                                          <p:spTgt spid="6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CFTR POTENTIATOR</a:t>
            </a:r>
            <a:endParaRPr lang="en-US" dirty="0"/>
          </a:p>
        </p:txBody>
      </p:sp>
      <p:sp>
        <p:nvSpPr>
          <p:cNvPr id="3" name="Content Placeholder 2"/>
          <p:cNvSpPr>
            <a:spLocks noGrp="1"/>
          </p:cNvSpPr>
          <p:nvPr>
            <p:ph idx="1"/>
          </p:nvPr>
        </p:nvSpPr>
        <p:spPr>
          <a:xfrm>
            <a:off x="417513" y="1009650"/>
            <a:ext cx="5449887" cy="5162550"/>
          </a:xfrm>
        </p:spPr>
        <p:txBody>
          <a:bodyPr/>
          <a:lstStyle/>
          <a:p>
            <a:pPr>
              <a:buSzPct val="100000"/>
            </a:pPr>
            <a:r>
              <a:rPr lang="en-US" dirty="0" err="1">
                <a:sym typeface="Calibri"/>
              </a:rPr>
              <a:t>Ivacaftor</a:t>
            </a:r>
            <a:r>
              <a:rPr lang="en-US" dirty="0">
                <a:sym typeface="Calibri"/>
              </a:rPr>
              <a:t> (</a:t>
            </a:r>
            <a:r>
              <a:rPr lang="en-US" dirty="0" err="1">
                <a:sym typeface="Calibri"/>
              </a:rPr>
              <a:t>Kalydeco</a:t>
            </a:r>
            <a:r>
              <a:rPr lang="en-US" dirty="0">
                <a:sym typeface="Calibri"/>
              </a:rPr>
              <a:t>®)</a:t>
            </a:r>
          </a:p>
          <a:p>
            <a:pPr lvl="0">
              <a:buSzPct val="100000"/>
            </a:pPr>
            <a:r>
              <a:rPr lang="en-US" dirty="0" smtClean="0">
                <a:sym typeface="Calibri"/>
              </a:rPr>
              <a:t>FDA </a:t>
            </a:r>
            <a:r>
              <a:rPr lang="en-US" dirty="0">
                <a:sym typeface="Calibri"/>
              </a:rPr>
              <a:t>approved in January 31, </a:t>
            </a:r>
            <a:r>
              <a:rPr lang="en-US" dirty="0" smtClean="0">
                <a:sym typeface="Calibri"/>
              </a:rPr>
              <a:t>2012</a:t>
            </a:r>
            <a:endParaRPr lang="en-US" dirty="0">
              <a:sym typeface="Calibri"/>
            </a:endParaRPr>
          </a:p>
          <a:p>
            <a:pPr lvl="0">
              <a:buSzPct val="100000"/>
            </a:pPr>
            <a:r>
              <a:rPr lang="en-US" dirty="0">
                <a:sym typeface="Calibri"/>
              </a:rPr>
              <a:t>F</a:t>
            </a:r>
            <a:r>
              <a:rPr lang="en-US" dirty="0" smtClean="0">
                <a:sym typeface="Calibri"/>
              </a:rPr>
              <a:t>acilitates </a:t>
            </a:r>
            <a:r>
              <a:rPr lang="en-US" dirty="0">
                <a:sym typeface="Calibri"/>
              </a:rPr>
              <a:t>Cl transport by potentiating CFTR channel and increasing probability of channel </a:t>
            </a:r>
            <a:r>
              <a:rPr lang="en-US" dirty="0" smtClean="0">
                <a:sym typeface="Calibri"/>
              </a:rPr>
              <a:t>opening</a:t>
            </a:r>
            <a:endParaRPr lang="en-US" dirty="0">
              <a:sym typeface="Calibri"/>
            </a:endParaRPr>
          </a:p>
          <a:p>
            <a:pPr lvl="0">
              <a:buSzPct val="100000"/>
            </a:pPr>
            <a:r>
              <a:rPr lang="en-US" dirty="0">
                <a:sym typeface="Calibri"/>
              </a:rPr>
              <a:t>Treatment of CF in patients 2 or older with one of the following mutations in CFTR gene: G551D, G1244E, G1349D, G178R, G551S, S1251N, S1255P, S549M or S549R, </a:t>
            </a:r>
            <a:r>
              <a:rPr lang="en-US" dirty="0" smtClean="0">
                <a:sym typeface="Calibri"/>
              </a:rPr>
              <a:t>R117H</a:t>
            </a:r>
          </a:p>
          <a:p>
            <a:pPr>
              <a:buSzPct val="100000"/>
            </a:pPr>
            <a:r>
              <a:rPr lang="en-US" dirty="0">
                <a:sym typeface="Calibri"/>
              </a:rPr>
              <a:t>Dose:  150 mg PO BID with </a:t>
            </a:r>
            <a:r>
              <a:rPr lang="en-US" b="1" dirty="0">
                <a:sym typeface="Calibri"/>
              </a:rPr>
              <a:t>fat-containing </a:t>
            </a:r>
            <a:r>
              <a:rPr lang="en-US" b="1" dirty="0" smtClean="0">
                <a:sym typeface="Calibri"/>
              </a:rPr>
              <a:t>food</a:t>
            </a:r>
            <a:endParaRPr lang="en-US" sz="2000" dirty="0">
              <a:solidFill>
                <a:schemeClr val="dk1"/>
              </a:solidFill>
              <a:latin typeface="Calibri"/>
              <a:ea typeface="Calibri"/>
              <a:cs typeface="Calibri"/>
              <a:sym typeface="Calibri"/>
            </a:endParaRPr>
          </a:p>
          <a:p>
            <a:pPr>
              <a:buSzPct val="100000"/>
            </a:pPr>
            <a:r>
              <a:rPr lang="en-US" dirty="0">
                <a:sym typeface="Calibri"/>
              </a:rPr>
              <a:t>Adverse Effects:  abdominal pain, ↑ hepatic enzymes, HA, upper respiratory tract infection, nasal congestion, nausea, rash, rhinitis, dizziness, arthralgia</a:t>
            </a:r>
          </a:p>
          <a:p>
            <a:pPr lvl="0">
              <a:buSzPct val="100000"/>
            </a:pPr>
            <a:endParaRPr lang="en-US" dirty="0">
              <a:sym typeface="Calibri"/>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21</a:t>
            </a:fld>
            <a:r>
              <a:rPr lang="en-US" smtClean="0"/>
              <a:t> </a:t>
            </a:r>
            <a:endParaRPr lang="en-US" dirty="0"/>
          </a:p>
        </p:txBody>
      </p:sp>
      <p:pic>
        <p:nvPicPr>
          <p:cNvPr id="5" name="Picture 4"/>
          <p:cNvPicPr>
            <a:picLocks noChangeAspect="1"/>
          </p:cNvPicPr>
          <p:nvPr/>
        </p:nvPicPr>
        <p:blipFill>
          <a:blip r:embed="rId3"/>
          <a:stretch>
            <a:fillRect/>
          </a:stretch>
        </p:blipFill>
        <p:spPr>
          <a:xfrm>
            <a:off x="5867400" y="1447800"/>
            <a:ext cx="2790825" cy="3981450"/>
          </a:xfrm>
          <a:prstGeom prst="rect">
            <a:avLst/>
          </a:prstGeom>
        </p:spPr>
      </p:pic>
      <p:sp>
        <p:nvSpPr>
          <p:cNvPr id="6" name="Shape 437"/>
          <p:cNvSpPr txBox="1"/>
          <p:nvPr/>
        </p:nvSpPr>
        <p:spPr>
          <a:xfrm>
            <a:off x="364836" y="6180591"/>
            <a:ext cx="5461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Gibson RL, et al. Am J </a:t>
            </a: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Respir</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Crit</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Care Med 2003; 168: 918-51.</a:t>
            </a:r>
          </a:p>
          <a:p>
            <a:pPr marL="0" marR="0" lvl="0" indent="0" algn="l" rtl="0">
              <a:spcBef>
                <a:spcPts val="0"/>
              </a:spcBef>
              <a:buSzPct val="25000"/>
              <a:buNone/>
            </a:pP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Kalydeco</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[package insert].  Cambridge, MA: Vertex; 2012.</a:t>
            </a:r>
          </a:p>
        </p:txBody>
      </p:sp>
      <p:pic>
        <p:nvPicPr>
          <p:cNvPr id="7" name="Shape 447"/>
          <p:cNvPicPr preferRelativeResize="0"/>
          <p:nvPr/>
        </p:nvPicPr>
        <p:blipFill>
          <a:blip r:embed="rId4">
            <a:alphaModFix/>
          </a:blip>
          <a:stretch>
            <a:fillRect/>
          </a:stretch>
        </p:blipFill>
        <p:spPr>
          <a:xfrm>
            <a:off x="6684808" y="0"/>
            <a:ext cx="2452265" cy="1268850"/>
          </a:xfrm>
          <a:prstGeom prst="rect">
            <a:avLst/>
          </a:prstGeom>
          <a:noFill/>
          <a:ln>
            <a:noFill/>
          </a:ln>
        </p:spPr>
      </p:pic>
    </p:spTree>
    <p:extLst>
      <p:ext uri="{BB962C8B-B14F-4D97-AF65-F5344CB8AC3E}">
        <p14:creationId xmlns:p14="http://schemas.microsoft.com/office/powerpoint/2010/main" val="3498926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p:nvPr/>
        </p:nvSpPr>
        <p:spPr>
          <a:xfrm>
            <a:off x="25400" y="3048000"/>
            <a:ext cx="8407500" cy="38100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454" name="Shape 454"/>
          <p:cNvSpPr txBox="1">
            <a:spLocks noGrp="1"/>
          </p:cNvSpPr>
          <p:nvPr>
            <p:ph type="title"/>
          </p:nvPr>
        </p:nvSpPr>
        <p:spPr>
          <a:xfrm>
            <a:off x="457200" y="152400"/>
            <a:ext cx="762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r>
              <a:rPr lang="en-US" dirty="0" smtClean="0">
                <a:sym typeface="Cambria"/>
              </a:rPr>
              <a:t>CFTR MODULATOR</a:t>
            </a:r>
            <a:endParaRPr lang="en-US" dirty="0">
              <a:sym typeface="Cambria"/>
            </a:endParaRPr>
          </a:p>
        </p:txBody>
      </p:sp>
      <p:sp>
        <p:nvSpPr>
          <p:cNvPr id="455" name="Shape 455"/>
          <p:cNvSpPr txBox="1">
            <a:spLocks noGrp="1"/>
          </p:cNvSpPr>
          <p:nvPr>
            <p:ph type="body" idx="1"/>
          </p:nvPr>
        </p:nvSpPr>
        <p:spPr>
          <a:xfrm>
            <a:off x="304800" y="1477962"/>
            <a:ext cx="5715000" cy="4617900"/>
          </a:xfrm>
          <a:prstGeom prst="rect">
            <a:avLst/>
          </a:prstGeom>
          <a:noFill/>
          <a:ln>
            <a:noFill/>
          </a:ln>
        </p:spPr>
        <p:txBody>
          <a:bodyPr lIns="91425" tIns="45700" rIns="91425" bIns="45700" anchor="t" anchorCtr="0">
            <a:noAutofit/>
          </a:bodyPr>
          <a:lstStyle/>
          <a:p>
            <a:pPr marR="0" lvl="0">
              <a:buSzPct val="100000"/>
            </a:pPr>
            <a:r>
              <a:rPr lang="en-US" dirty="0" smtClean="0">
                <a:sym typeface="Calibri"/>
              </a:rPr>
              <a:t>Mechanism: Improves </a:t>
            </a:r>
            <a:r>
              <a:rPr lang="en-US" dirty="0">
                <a:sym typeface="Calibri"/>
              </a:rPr>
              <a:t>stability of F508del-CFTR </a:t>
            </a:r>
          </a:p>
          <a:p>
            <a:pPr lvl="1">
              <a:lnSpc>
                <a:spcPct val="80000"/>
              </a:lnSpc>
              <a:buSzPct val="97368"/>
            </a:pPr>
            <a:r>
              <a:rPr lang="en-US" dirty="0">
                <a:sym typeface="Calibri"/>
              </a:rPr>
              <a:t>↑ processing and trafficking of mature protein to cell surface </a:t>
            </a:r>
            <a:endParaRPr lang="en-US" dirty="0" smtClean="0">
              <a:sym typeface="Calibri"/>
            </a:endParaRPr>
          </a:p>
          <a:p>
            <a:pPr marR="0" lvl="0">
              <a:buSzPct val="100000"/>
            </a:pPr>
            <a:r>
              <a:rPr lang="en-US" dirty="0" err="1" smtClean="0">
                <a:sym typeface="Calibri"/>
              </a:rPr>
              <a:t>Lumacaftor</a:t>
            </a:r>
            <a:r>
              <a:rPr lang="en-US" dirty="0" smtClean="0">
                <a:sym typeface="Calibri"/>
              </a:rPr>
              <a:t> </a:t>
            </a:r>
            <a:r>
              <a:rPr lang="en-US" dirty="0">
                <a:sym typeface="Calibri"/>
              </a:rPr>
              <a:t>+ Ivacaftor (</a:t>
            </a:r>
            <a:r>
              <a:rPr lang="en-US" dirty="0" err="1" smtClean="0">
                <a:sym typeface="Calibri"/>
              </a:rPr>
              <a:t>Orkambi</a:t>
            </a:r>
            <a:r>
              <a:rPr lang="en-US" dirty="0">
                <a:sym typeface="Calibri"/>
              </a:rPr>
              <a:t>®</a:t>
            </a:r>
            <a:r>
              <a:rPr lang="en-US" dirty="0" smtClean="0">
                <a:sym typeface="Calibri"/>
              </a:rPr>
              <a:t>) </a:t>
            </a:r>
            <a:r>
              <a:rPr lang="en-US" dirty="0">
                <a:sym typeface="Calibri"/>
              </a:rPr>
              <a:t>approved July </a:t>
            </a:r>
            <a:r>
              <a:rPr lang="en-US" dirty="0" smtClean="0">
                <a:sym typeface="Calibri"/>
              </a:rPr>
              <a:t>2015</a:t>
            </a:r>
          </a:p>
          <a:p>
            <a:pPr lvl="1">
              <a:lnSpc>
                <a:spcPct val="80000"/>
              </a:lnSpc>
              <a:buSzPct val="97368"/>
            </a:pPr>
            <a:r>
              <a:rPr lang="en-US" dirty="0">
                <a:sym typeface="Calibri"/>
              </a:rPr>
              <a:t>Treatment of CF age 6 years and older w/ 2 copies of F508del mutation </a:t>
            </a:r>
          </a:p>
          <a:p>
            <a:pPr marR="0" lvl="0">
              <a:buSzPct val="100000"/>
            </a:pPr>
            <a:r>
              <a:rPr lang="en-US" dirty="0" err="1" smtClean="0">
                <a:sym typeface="Calibri"/>
              </a:rPr>
              <a:t>Tezacaftor</a:t>
            </a:r>
            <a:r>
              <a:rPr lang="en-US" dirty="0" smtClean="0">
                <a:sym typeface="Calibri"/>
              </a:rPr>
              <a:t> </a:t>
            </a:r>
            <a:r>
              <a:rPr lang="en-US" dirty="0">
                <a:sym typeface="Calibri"/>
              </a:rPr>
              <a:t>+ </a:t>
            </a:r>
            <a:r>
              <a:rPr lang="en-US" dirty="0" err="1">
                <a:sym typeface="Calibri"/>
              </a:rPr>
              <a:t>Ivacaftor</a:t>
            </a:r>
            <a:r>
              <a:rPr lang="en-US" dirty="0">
                <a:sym typeface="Calibri"/>
              </a:rPr>
              <a:t> (</a:t>
            </a:r>
            <a:r>
              <a:rPr lang="en-US" dirty="0" err="1" smtClean="0">
                <a:sym typeface="Calibri"/>
              </a:rPr>
              <a:t>Symdeko</a:t>
            </a:r>
            <a:r>
              <a:rPr lang="en-US" dirty="0">
                <a:sym typeface="Calibri"/>
              </a:rPr>
              <a:t>®</a:t>
            </a:r>
            <a:r>
              <a:rPr lang="en-US" dirty="0" smtClean="0">
                <a:sym typeface="Calibri"/>
              </a:rPr>
              <a:t>) </a:t>
            </a:r>
            <a:r>
              <a:rPr lang="en-US" dirty="0">
                <a:sym typeface="Calibri"/>
              </a:rPr>
              <a:t>approved February </a:t>
            </a:r>
            <a:r>
              <a:rPr lang="en-US" dirty="0" smtClean="0">
                <a:sym typeface="Calibri"/>
              </a:rPr>
              <a:t>2018</a:t>
            </a:r>
            <a:endParaRPr dirty="0">
              <a:sym typeface="Calibri"/>
            </a:endParaRPr>
          </a:p>
          <a:p>
            <a:pPr marR="0" lvl="1">
              <a:lnSpc>
                <a:spcPct val="80000"/>
              </a:lnSpc>
              <a:buSzPct val="97368"/>
            </a:pPr>
            <a:r>
              <a:rPr lang="en-US" dirty="0">
                <a:sym typeface="Calibri"/>
              </a:rPr>
              <a:t>Treatment of CF age </a:t>
            </a:r>
            <a:r>
              <a:rPr lang="en-US" dirty="0" smtClean="0">
                <a:sym typeface="Calibri"/>
              </a:rPr>
              <a:t>12 </a:t>
            </a:r>
            <a:r>
              <a:rPr lang="en-US" dirty="0">
                <a:sym typeface="Calibri"/>
              </a:rPr>
              <a:t>years and older w/ 2 copies of F508del mutation </a:t>
            </a:r>
            <a:r>
              <a:rPr lang="en-US" dirty="0" smtClean="0">
                <a:sym typeface="Calibri"/>
              </a:rPr>
              <a:t>OR at least one mutation in </a:t>
            </a:r>
            <a:r>
              <a:rPr lang="en-US" i="1" dirty="0" smtClean="0">
                <a:sym typeface="Calibri"/>
              </a:rPr>
              <a:t>CFTR</a:t>
            </a:r>
            <a:r>
              <a:rPr lang="en-US" dirty="0" smtClean="0">
                <a:sym typeface="Calibri"/>
              </a:rPr>
              <a:t> gene responsive to therapy</a:t>
            </a:r>
            <a:endParaRPr lang="en-US" dirty="0">
              <a:sym typeface="Calibri"/>
            </a:endParaRPr>
          </a:p>
          <a:p>
            <a:pPr marL="342900" marR="0" lvl="0" indent="-228600" algn="l" rtl="0">
              <a:spcBef>
                <a:spcPts val="440"/>
              </a:spcBef>
              <a:buClr>
                <a:schemeClr val="accent1"/>
              </a:buClr>
              <a:buSzPct val="100000"/>
              <a:buFont typeface="Arial"/>
              <a:buNone/>
            </a:pPr>
            <a:endParaRPr sz="2200" b="0" i="0" u="none" strike="noStrike" cap="none" dirty="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Arial"/>
              <a:buNone/>
            </a:pPr>
            <a:endParaRPr sz="2200" b="0" i="0" u="none" strike="noStrike" cap="none" dirty="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Arial"/>
              <a:buNone/>
            </a:pPr>
            <a:endParaRPr sz="2200" b="0" i="0" u="none" strike="noStrike" cap="none" dirty="0">
              <a:solidFill>
                <a:schemeClr val="dk1"/>
              </a:solidFill>
              <a:latin typeface="Calibri"/>
              <a:ea typeface="Calibri"/>
              <a:cs typeface="Calibri"/>
              <a:sym typeface="Calibri"/>
            </a:endParaRPr>
          </a:p>
        </p:txBody>
      </p:sp>
      <p:sp>
        <p:nvSpPr>
          <p:cNvPr id="456" name="Shape 456"/>
          <p:cNvSpPr>
            <a:spLocks noGrp="1"/>
          </p:cNvSpPr>
          <p:nvPr>
            <p:ph type="sldNum" idx="4294967295"/>
          </p:nvPr>
        </p:nvSpPr>
        <p:spPr>
          <a:xfrm>
            <a:off x="8531788" y="5648960"/>
            <a:ext cx="548700"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22</a:t>
            </a:fld>
            <a:endParaRPr lang="en-US" sz="1800" b="0" i="0" u="none" strike="noStrike" cap="none">
              <a:solidFill>
                <a:srgbClr val="FFFFFF"/>
              </a:solidFill>
              <a:latin typeface="Calibri"/>
              <a:ea typeface="Calibri"/>
              <a:cs typeface="Calibri"/>
              <a:sym typeface="Calibri"/>
            </a:endParaRPr>
          </a:p>
        </p:txBody>
      </p:sp>
      <p:sp>
        <p:nvSpPr>
          <p:cNvPr id="457" name="Shape 457"/>
          <p:cNvSpPr txBox="1"/>
          <p:nvPr/>
        </p:nvSpPr>
        <p:spPr>
          <a:xfrm>
            <a:off x="0" y="6488667"/>
            <a:ext cx="5460900" cy="369300"/>
          </a:xfrm>
          <a:prstGeom prst="rect">
            <a:avLst/>
          </a:prstGeom>
          <a:noFill/>
          <a:ln>
            <a:noFill/>
          </a:ln>
        </p:spPr>
        <p:txBody>
          <a:bodyPr lIns="91425" tIns="45700" rIns="91425" bIns="45700" anchor="t" anchorCtr="0">
            <a:noAutofit/>
          </a:bodyPr>
          <a:lstStyle/>
          <a:p>
            <a:pPr marL="0" marR="0" lvl="0" indent="0" algn="l" rtl="0">
              <a:spcBef>
                <a:spcPts val="0"/>
              </a:spcBef>
              <a:buNone/>
            </a:pPr>
            <a:endParaRPr/>
          </a:p>
        </p:txBody>
      </p:sp>
      <p:sp>
        <p:nvSpPr>
          <p:cNvPr id="459" name="Shape 459"/>
          <p:cNvSpPr/>
          <p:nvPr/>
        </p:nvSpPr>
        <p:spPr>
          <a:xfrm rot="-5400000">
            <a:off x="5475223" y="4588305"/>
            <a:ext cx="609600" cy="1324500"/>
          </a:xfrm>
          <a:prstGeom prst="downArrow">
            <a:avLst>
              <a:gd name="adj1" fmla="val 50000"/>
              <a:gd name="adj2" fmla="val 50000"/>
            </a:avLst>
          </a:prstGeom>
          <a:solidFill>
            <a:srgbClr val="002C89"/>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460" name="Shape 460"/>
          <p:cNvSpPr txBox="1"/>
          <p:nvPr/>
        </p:nvSpPr>
        <p:spPr>
          <a:xfrm>
            <a:off x="152400" y="6096000"/>
            <a:ext cx="6096000" cy="52415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Lobo J, et al. </a:t>
            </a: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Clin</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Chest Med 2012; 22: 307-28.</a:t>
            </a:r>
          </a:p>
          <a:p>
            <a:pPr marL="0" marR="0" lvl="0" indent="0" algn="l" rtl="0">
              <a:spcBef>
                <a:spcPts val="0"/>
              </a:spcBef>
              <a:buSzPct val="25000"/>
              <a:buNone/>
            </a:pPr>
            <a:r>
              <a:rPr lang="en-US" sz="900" dirty="0" err="1">
                <a:solidFill>
                  <a:schemeClr val="dk1"/>
                </a:solidFill>
                <a:latin typeface="Arial" panose="020B0604020202020204" pitchFamily="34" charset="0"/>
                <a:ea typeface="Calibri"/>
                <a:cs typeface="Arial" panose="020B0604020202020204" pitchFamily="34" charset="0"/>
                <a:sym typeface="Calibri"/>
              </a:rPr>
              <a:t>Orkambi</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[package insert].  </a:t>
            </a:r>
            <a:r>
              <a:rPr lang="en-US" sz="900" dirty="0">
                <a:solidFill>
                  <a:schemeClr val="dk1"/>
                </a:solidFill>
                <a:latin typeface="Arial" panose="020B0604020202020204" pitchFamily="34" charset="0"/>
                <a:ea typeface="Calibri"/>
                <a:cs typeface="Arial" panose="020B0604020202020204" pitchFamily="34" charset="0"/>
                <a:sym typeface="Calibri"/>
              </a:rPr>
              <a:t>Boston</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MA: Vertex; </a:t>
            </a:r>
            <a:r>
              <a:rPr lang="en-US" sz="900" b="0" i="0" u="none" strike="noStrike" cap="none" dirty="0" smtClean="0">
                <a:solidFill>
                  <a:schemeClr val="dk1"/>
                </a:solidFill>
                <a:latin typeface="Arial" panose="020B0604020202020204" pitchFamily="34" charset="0"/>
                <a:ea typeface="Calibri"/>
                <a:cs typeface="Arial" panose="020B0604020202020204" pitchFamily="34" charset="0"/>
                <a:sym typeface="Calibri"/>
              </a:rPr>
              <a:t>201</a:t>
            </a:r>
            <a:r>
              <a:rPr lang="en-US" sz="900" dirty="0" smtClean="0">
                <a:solidFill>
                  <a:schemeClr val="dk1"/>
                </a:solidFill>
                <a:latin typeface="Arial" panose="020B0604020202020204" pitchFamily="34" charset="0"/>
                <a:ea typeface="Calibri"/>
                <a:cs typeface="Arial" panose="020B0604020202020204" pitchFamily="34" charset="0"/>
                <a:sym typeface="Calibri"/>
              </a:rPr>
              <a:t>5</a:t>
            </a:r>
          </a:p>
          <a:p>
            <a:pPr marL="0" marR="0" lvl="0" indent="0" algn="l" rtl="0">
              <a:spcBef>
                <a:spcPts val="0"/>
              </a:spcBef>
              <a:buSzPct val="25000"/>
              <a:buNone/>
            </a:pPr>
            <a:r>
              <a:rPr lang="en-US" sz="900" b="0" i="0" u="none" strike="noStrike" cap="none" dirty="0" err="1" smtClean="0">
                <a:solidFill>
                  <a:schemeClr val="dk1"/>
                </a:solidFill>
                <a:latin typeface="Arial" panose="020B0604020202020204" pitchFamily="34" charset="0"/>
                <a:ea typeface="Calibri"/>
                <a:cs typeface="Arial" panose="020B0604020202020204" pitchFamily="34" charset="0"/>
                <a:sym typeface="Calibri"/>
              </a:rPr>
              <a:t>Symdeko</a:t>
            </a:r>
            <a:r>
              <a:rPr lang="en-US" sz="900" b="0" i="0" u="none" strike="noStrike" cap="none" dirty="0" smtClean="0">
                <a:solidFill>
                  <a:schemeClr val="dk1"/>
                </a:solidFill>
                <a:latin typeface="Arial" panose="020B0604020202020204" pitchFamily="34" charset="0"/>
                <a:ea typeface="Calibri"/>
                <a:cs typeface="Arial" panose="020B0604020202020204" pitchFamily="34" charset="0"/>
                <a:sym typeface="Calibri"/>
              </a:rPr>
              <a:t> [package insert].  Boston, MA: Vertex: 2018.</a:t>
            </a:r>
            <a:endPar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pic>
        <p:nvPicPr>
          <p:cNvPr id="2" name="Picture 1"/>
          <p:cNvPicPr>
            <a:picLocks noChangeAspect="1"/>
          </p:cNvPicPr>
          <p:nvPr/>
        </p:nvPicPr>
        <p:blipFill>
          <a:blip r:embed="rId3"/>
          <a:stretch>
            <a:fillRect/>
          </a:stretch>
        </p:blipFill>
        <p:spPr>
          <a:xfrm>
            <a:off x="6629400" y="990600"/>
            <a:ext cx="1891739" cy="5260255"/>
          </a:xfrm>
          <a:prstGeom prst="rect">
            <a:avLst/>
          </a:prstGeom>
        </p:spPr>
      </p:pic>
    </p:spTree>
    <p:extLst>
      <p:ext uri="{BB962C8B-B14F-4D97-AF65-F5344CB8AC3E}">
        <p14:creationId xmlns:p14="http://schemas.microsoft.com/office/powerpoint/2010/main" val="2390289714"/>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Cambria"/>
              </a:rPr>
              <a:t>LUACAFTOR + IVACAFTOR (ORKAMBI®)</a:t>
            </a:r>
            <a:endParaRPr lang="en-US" dirty="0"/>
          </a:p>
        </p:txBody>
      </p:sp>
      <p:sp>
        <p:nvSpPr>
          <p:cNvPr id="3" name="Content Placeholder 2"/>
          <p:cNvSpPr>
            <a:spLocks noGrp="1"/>
          </p:cNvSpPr>
          <p:nvPr>
            <p:ph idx="1"/>
          </p:nvPr>
        </p:nvSpPr>
        <p:spPr/>
        <p:txBody>
          <a:bodyPr/>
          <a:lstStyle/>
          <a:p>
            <a:pPr lvl="0">
              <a:buSzPct val="100000"/>
            </a:pPr>
            <a:r>
              <a:rPr lang="en-US" dirty="0" smtClean="0">
                <a:sym typeface="Calibri"/>
              </a:rPr>
              <a:t>Each </a:t>
            </a:r>
            <a:r>
              <a:rPr lang="en-US" dirty="0">
                <a:sym typeface="Calibri"/>
              </a:rPr>
              <a:t>tablet contains </a:t>
            </a:r>
            <a:r>
              <a:rPr lang="en-US" dirty="0" err="1">
                <a:sym typeface="Calibri"/>
              </a:rPr>
              <a:t>lumacaftor</a:t>
            </a:r>
            <a:r>
              <a:rPr lang="en-US" dirty="0">
                <a:sym typeface="Calibri"/>
              </a:rPr>
              <a:t> 200 mg/</a:t>
            </a:r>
            <a:r>
              <a:rPr lang="en-US" dirty="0" err="1">
                <a:sym typeface="Calibri"/>
              </a:rPr>
              <a:t>ivacaftor</a:t>
            </a:r>
            <a:r>
              <a:rPr lang="en-US" dirty="0">
                <a:sym typeface="Calibri"/>
              </a:rPr>
              <a:t> 150 mg  </a:t>
            </a:r>
          </a:p>
          <a:p>
            <a:pPr>
              <a:buSzPct val="100000"/>
            </a:pPr>
            <a:r>
              <a:rPr lang="en-US" dirty="0">
                <a:sym typeface="Calibri"/>
              </a:rPr>
              <a:t>Dose: 2 tablets orally every 12 hours </a:t>
            </a:r>
            <a:r>
              <a:rPr lang="en-US" dirty="0" smtClean="0">
                <a:sym typeface="Calibri"/>
              </a:rPr>
              <a:t>with </a:t>
            </a:r>
            <a:r>
              <a:rPr lang="en-US" b="1" dirty="0">
                <a:sym typeface="Calibri"/>
              </a:rPr>
              <a:t>fat-containing </a:t>
            </a:r>
            <a:r>
              <a:rPr lang="en-US" b="1" dirty="0" smtClean="0">
                <a:sym typeface="Calibri"/>
              </a:rPr>
              <a:t>food</a:t>
            </a:r>
            <a:endParaRPr lang="en-US" sz="2000" dirty="0">
              <a:solidFill>
                <a:schemeClr val="dk1"/>
              </a:solidFill>
              <a:latin typeface="Calibri"/>
              <a:ea typeface="Calibri"/>
              <a:cs typeface="Calibri"/>
              <a:sym typeface="Calibri"/>
            </a:endParaRPr>
          </a:p>
          <a:p>
            <a:pPr>
              <a:buSzPct val="100000"/>
            </a:pPr>
            <a:r>
              <a:rPr lang="en-US" dirty="0">
                <a:sym typeface="Calibri"/>
              </a:rPr>
              <a:t>Adverse Effects: chest discomfort, dyspnea, respiratory discomfort </a:t>
            </a:r>
          </a:p>
          <a:p>
            <a:pPr indent="-228600">
              <a:buSzPct val="100000"/>
            </a:pPr>
            <a:r>
              <a:rPr lang="en-US" dirty="0" smtClean="0">
                <a:sym typeface="Calibri"/>
              </a:rPr>
              <a:t>Monitor for liver toxicity </a:t>
            </a:r>
            <a:endParaRPr lang="en-US" dirty="0">
              <a:sym typeface="Calibri"/>
            </a:endParaRPr>
          </a:p>
          <a:p>
            <a:pPr lvl="1" indent="-233680">
              <a:buSzPct val="100000"/>
            </a:pPr>
            <a:r>
              <a:rPr lang="en-US" sz="2000" dirty="0" smtClean="0">
                <a:solidFill>
                  <a:schemeClr val="dk1"/>
                </a:solidFill>
                <a:latin typeface="Calibri"/>
                <a:ea typeface="Calibri"/>
                <a:cs typeface="Calibri"/>
                <a:sym typeface="Calibri"/>
              </a:rPr>
              <a:t>Yellowing of skin and eyes, itching, abdominal pain, nausea, fatigue </a:t>
            </a:r>
            <a:endParaRPr lang="en-US" sz="2000" dirty="0">
              <a:solidFill>
                <a:schemeClr val="dk1"/>
              </a:solidFill>
              <a:latin typeface="Calibri"/>
              <a:ea typeface="Calibri"/>
              <a:cs typeface="Calibri"/>
              <a:sym typeface="Calibri"/>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23</a:t>
            </a:fld>
            <a:r>
              <a:rPr lang="en-US" smtClean="0"/>
              <a:t> </a:t>
            </a:r>
            <a:endParaRPr lang="en-US" dirty="0"/>
          </a:p>
        </p:txBody>
      </p:sp>
      <p:pic>
        <p:nvPicPr>
          <p:cNvPr id="5" name="Shape 471"/>
          <p:cNvPicPr preferRelativeResize="0"/>
          <p:nvPr/>
        </p:nvPicPr>
        <p:blipFill>
          <a:blip r:embed="rId3">
            <a:alphaModFix/>
          </a:blip>
          <a:stretch>
            <a:fillRect/>
          </a:stretch>
        </p:blipFill>
        <p:spPr>
          <a:xfrm>
            <a:off x="1524000" y="3810000"/>
            <a:ext cx="2743200" cy="2286000"/>
          </a:xfrm>
          <a:prstGeom prst="rect">
            <a:avLst/>
          </a:prstGeom>
          <a:noFill/>
          <a:ln>
            <a:noFill/>
          </a:ln>
        </p:spPr>
      </p:pic>
      <p:pic>
        <p:nvPicPr>
          <p:cNvPr id="6" name="Shape 470"/>
          <p:cNvPicPr preferRelativeResize="0"/>
          <p:nvPr/>
        </p:nvPicPr>
        <p:blipFill>
          <a:blip r:embed="rId4">
            <a:alphaModFix/>
          </a:blip>
          <a:stretch>
            <a:fillRect/>
          </a:stretch>
        </p:blipFill>
        <p:spPr>
          <a:xfrm>
            <a:off x="5029200" y="3681845"/>
            <a:ext cx="2560253" cy="2542309"/>
          </a:xfrm>
          <a:prstGeom prst="rect">
            <a:avLst/>
          </a:prstGeom>
          <a:noFill/>
          <a:ln>
            <a:noFill/>
          </a:ln>
        </p:spPr>
      </p:pic>
      <p:sp>
        <p:nvSpPr>
          <p:cNvPr id="7" name="Shape 472"/>
          <p:cNvSpPr txBox="1"/>
          <p:nvPr/>
        </p:nvSpPr>
        <p:spPr>
          <a:xfrm>
            <a:off x="304800" y="6224154"/>
            <a:ext cx="60960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Lobo J, et al. </a:t>
            </a:r>
            <a:r>
              <a:rPr lang="en-US" sz="900" b="0" i="0" u="none" strike="noStrike" cap="none" dirty="0" err="1">
                <a:solidFill>
                  <a:schemeClr val="dk1"/>
                </a:solidFill>
                <a:latin typeface="Arial" panose="020B0604020202020204" pitchFamily="34" charset="0"/>
                <a:ea typeface="Calibri"/>
                <a:cs typeface="Arial" panose="020B0604020202020204" pitchFamily="34" charset="0"/>
                <a:sym typeface="Calibri"/>
              </a:rPr>
              <a:t>Clin</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Chest Med 2012; 22: 307-28.</a:t>
            </a:r>
          </a:p>
          <a:p>
            <a:pPr marL="0" marR="0" lvl="0" indent="0" algn="l" rtl="0">
              <a:spcBef>
                <a:spcPts val="0"/>
              </a:spcBef>
              <a:buSzPct val="25000"/>
              <a:buNone/>
            </a:pPr>
            <a:r>
              <a:rPr lang="en-US" sz="900" dirty="0" err="1">
                <a:solidFill>
                  <a:schemeClr val="dk1"/>
                </a:solidFill>
                <a:latin typeface="Arial" panose="020B0604020202020204" pitchFamily="34" charset="0"/>
                <a:ea typeface="Calibri"/>
                <a:cs typeface="Arial" panose="020B0604020202020204" pitchFamily="34" charset="0"/>
                <a:sym typeface="Calibri"/>
              </a:rPr>
              <a:t>Orkambi</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[package insert].  </a:t>
            </a:r>
            <a:r>
              <a:rPr lang="en-US" sz="900" dirty="0">
                <a:solidFill>
                  <a:schemeClr val="dk1"/>
                </a:solidFill>
                <a:latin typeface="Arial" panose="020B0604020202020204" pitchFamily="34" charset="0"/>
                <a:ea typeface="Calibri"/>
                <a:cs typeface="Arial" panose="020B0604020202020204" pitchFamily="34" charset="0"/>
                <a:sym typeface="Calibri"/>
              </a:rPr>
              <a:t>Boston</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 MA: Vertex; 201</a:t>
            </a:r>
            <a:r>
              <a:rPr lang="en-US" sz="900" dirty="0">
                <a:solidFill>
                  <a:schemeClr val="dk1"/>
                </a:solidFill>
                <a:latin typeface="Arial" panose="020B0604020202020204" pitchFamily="34" charset="0"/>
                <a:ea typeface="Calibri"/>
                <a:cs typeface="Arial" panose="020B0604020202020204" pitchFamily="34" charset="0"/>
                <a:sym typeface="Calibri"/>
              </a:rPr>
              <a:t>5</a:t>
            </a:r>
            <a:r>
              <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rPr>
              <a:t>.</a:t>
            </a:r>
          </a:p>
        </p:txBody>
      </p:sp>
    </p:spTree>
    <p:extLst>
      <p:ext uri="{BB962C8B-B14F-4D97-AF65-F5344CB8AC3E}">
        <p14:creationId xmlns:p14="http://schemas.microsoft.com/office/powerpoint/2010/main" val="123701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0413" cy="527050"/>
          </a:xfrm>
        </p:spPr>
        <p:txBody>
          <a:bodyPr/>
          <a:lstStyle/>
          <a:p>
            <a:r>
              <a:rPr lang="en-US" dirty="0" smtClean="0"/>
              <a:t>TEZACAFTOR + IVACAFTOR (SYMDEKO</a:t>
            </a:r>
            <a:r>
              <a:rPr lang="en-US" dirty="0">
                <a:sym typeface="Cambria"/>
              </a:rPr>
              <a: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24</a:t>
            </a:fld>
            <a:r>
              <a:rPr lang="en-US" smtClean="0"/>
              <a:t> </a:t>
            </a:r>
            <a:endParaRPr lang="en-US" dirty="0"/>
          </a:p>
        </p:txBody>
      </p:sp>
      <p:sp>
        <p:nvSpPr>
          <p:cNvPr id="5" name="Content Placeholder 2"/>
          <p:cNvSpPr>
            <a:spLocks noGrp="1"/>
          </p:cNvSpPr>
          <p:nvPr>
            <p:ph idx="1"/>
          </p:nvPr>
        </p:nvSpPr>
        <p:spPr/>
        <p:txBody>
          <a:bodyPr/>
          <a:lstStyle/>
          <a:p>
            <a:pPr lvl="0">
              <a:buSzPct val="100000"/>
            </a:pPr>
            <a:r>
              <a:rPr lang="en-US" dirty="0" smtClean="0">
                <a:sym typeface="Calibri"/>
              </a:rPr>
              <a:t>Each </a:t>
            </a:r>
            <a:r>
              <a:rPr lang="en-US" dirty="0">
                <a:sym typeface="Calibri"/>
              </a:rPr>
              <a:t>tablet contains </a:t>
            </a:r>
            <a:r>
              <a:rPr lang="en-US" dirty="0" err="1" smtClean="0">
                <a:sym typeface="Calibri"/>
              </a:rPr>
              <a:t>tezacaftor</a:t>
            </a:r>
            <a:r>
              <a:rPr lang="en-US" dirty="0" smtClean="0">
                <a:sym typeface="Calibri"/>
              </a:rPr>
              <a:t> </a:t>
            </a:r>
            <a:r>
              <a:rPr lang="en-US" dirty="0">
                <a:sym typeface="Calibri"/>
              </a:rPr>
              <a:t>1</a:t>
            </a:r>
            <a:r>
              <a:rPr lang="en-US" dirty="0" smtClean="0">
                <a:sym typeface="Calibri"/>
              </a:rPr>
              <a:t>00 </a:t>
            </a:r>
            <a:r>
              <a:rPr lang="en-US" dirty="0">
                <a:sym typeface="Calibri"/>
              </a:rPr>
              <a:t>mg/</a:t>
            </a:r>
            <a:r>
              <a:rPr lang="en-US" dirty="0" err="1">
                <a:sym typeface="Calibri"/>
              </a:rPr>
              <a:t>ivacaftor</a:t>
            </a:r>
            <a:r>
              <a:rPr lang="en-US" dirty="0">
                <a:sym typeface="Calibri"/>
              </a:rPr>
              <a:t> 150 mg  </a:t>
            </a:r>
          </a:p>
          <a:p>
            <a:pPr>
              <a:buSzPct val="100000"/>
            </a:pPr>
            <a:r>
              <a:rPr lang="en-US" dirty="0">
                <a:sym typeface="Calibri"/>
              </a:rPr>
              <a:t>Dose: </a:t>
            </a:r>
            <a:r>
              <a:rPr lang="en-US" dirty="0" smtClean="0">
                <a:sym typeface="Calibri"/>
              </a:rPr>
              <a:t>1 </a:t>
            </a:r>
            <a:r>
              <a:rPr lang="en-US" dirty="0">
                <a:sym typeface="Calibri"/>
              </a:rPr>
              <a:t>tablets orally every 12 hours </a:t>
            </a:r>
            <a:r>
              <a:rPr lang="en-US" dirty="0" smtClean="0">
                <a:sym typeface="Calibri"/>
              </a:rPr>
              <a:t>with </a:t>
            </a:r>
            <a:r>
              <a:rPr lang="en-US" b="1" dirty="0">
                <a:sym typeface="Calibri"/>
              </a:rPr>
              <a:t>fat-containing </a:t>
            </a:r>
            <a:r>
              <a:rPr lang="en-US" b="1" dirty="0" smtClean="0">
                <a:sym typeface="Calibri"/>
              </a:rPr>
              <a:t>food</a:t>
            </a:r>
            <a:endParaRPr lang="en-US" sz="2000" dirty="0">
              <a:solidFill>
                <a:schemeClr val="dk1"/>
              </a:solidFill>
              <a:latin typeface="Calibri"/>
              <a:ea typeface="Calibri"/>
              <a:cs typeface="Calibri"/>
              <a:sym typeface="Calibri"/>
            </a:endParaRPr>
          </a:p>
          <a:p>
            <a:pPr>
              <a:buSzPct val="100000"/>
            </a:pPr>
            <a:r>
              <a:rPr lang="en-US" dirty="0">
                <a:sym typeface="Calibri"/>
              </a:rPr>
              <a:t>Adverse Effects: </a:t>
            </a:r>
            <a:r>
              <a:rPr lang="en-US" dirty="0" smtClean="0">
                <a:sym typeface="Calibri"/>
              </a:rPr>
              <a:t>nausea, headache, sinus congestion, DIOS</a:t>
            </a:r>
            <a:endParaRPr lang="en-US" dirty="0">
              <a:sym typeface="Calibri"/>
            </a:endParaRPr>
          </a:p>
          <a:p>
            <a:pPr>
              <a:buSzPct val="100000"/>
            </a:pPr>
            <a:r>
              <a:rPr lang="en-US" dirty="0">
                <a:sym typeface="Calibri"/>
              </a:rPr>
              <a:t>Monitor for liver toxicity </a:t>
            </a:r>
          </a:p>
          <a:p>
            <a:pPr lvl="1" indent="-233680">
              <a:buSzPct val="100000"/>
            </a:pPr>
            <a:r>
              <a:rPr lang="en-US" sz="2000" dirty="0" smtClean="0">
                <a:solidFill>
                  <a:schemeClr val="dk1"/>
                </a:solidFill>
                <a:latin typeface="Calibri"/>
                <a:ea typeface="Calibri"/>
                <a:cs typeface="Calibri"/>
                <a:sym typeface="Calibri"/>
              </a:rPr>
              <a:t>Yellowing of skin and eyes, itching, abdominal pain, nausea, fatigue </a:t>
            </a:r>
          </a:p>
          <a:p>
            <a:pPr>
              <a:buSzPct val="100000"/>
            </a:pPr>
            <a:r>
              <a:rPr lang="en-US" dirty="0">
                <a:sym typeface="Calibri"/>
              </a:rPr>
              <a:t>Monitor for blurred vision </a:t>
            </a:r>
            <a:r>
              <a:rPr lang="en-US" dirty="0" smtClean="0">
                <a:sym typeface="Calibri"/>
              </a:rPr>
              <a:t>(cataracts)</a:t>
            </a:r>
            <a:endParaRPr lang="en-US" dirty="0">
              <a:sym typeface="Calibri"/>
            </a:endParaRPr>
          </a:p>
          <a:p>
            <a:endParaRPr lang="en-US" dirty="0" smtClean="0"/>
          </a:p>
          <a:p>
            <a:endParaRPr lang="en-US" dirty="0"/>
          </a:p>
        </p:txBody>
      </p:sp>
      <p:sp>
        <p:nvSpPr>
          <p:cNvPr id="6" name="Shape 460"/>
          <p:cNvSpPr txBox="1"/>
          <p:nvPr/>
        </p:nvSpPr>
        <p:spPr>
          <a:xfrm>
            <a:off x="304800" y="6358075"/>
            <a:ext cx="6096000" cy="26207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dirty="0" err="1" smtClean="0">
                <a:solidFill>
                  <a:schemeClr val="dk1"/>
                </a:solidFill>
                <a:latin typeface="Arial" panose="020B0604020202020204" pitchFamily="34" charset="0"/>
                <a:ea typeface="Calibri"/>
                <a:cs typeface="Arial" panose="020B0604020202020204" pitchFamily="34" charset="0"/>
                <a:sym typeface="Calibri"/>
              </a:rPr>
              <a:t>Symdeko</a:t>
            </a:r>
            <a:r>
              <a:rPr lang="en-US" sz="900" b="0" i="0" u="none" strike="noStrike" cap="none" dirty="0" smtClean="0">
                <a:solidFill>
                  <a:schemeClr val="dk1"/>
                </a:solidFill>
                <a:latin typeface="Arial" panose="020B0604020202020204" pitchFamily="34" charset="0"/>
                <a:ea typeface="Calibri"/>
                <a:cs typeface="Arial" panose="020B0604020202020204" pitchFamily="34" charset="0"/>
                <a:sym typeface="Calibri"/>
              </a:rPr>
              <a:t> [package insert].  Boston, MA: Vertex: 2018.</a:t>
            </a:r>
            <a:endParaRPr lang="en-US" sz="9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290265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Shape 519"/>
          <p:cNvSpPr txBox="1">
            <a:spLocks noGrp="1"/>
          </p:cNvSpPr>
          <p:nvPr>
            <p:ph type="body" idx="1"/>
          </p:nvPr>
        </p:nvSpPr>
        <p:spPr>
          <a:xfrm>
            <a:off x="457200" y="1477962"/>
            <a:ext cx="7619999" cy="48006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p:txBody>
      </p:sp>
      <p:sp>
        <p:nvSpPr>
          <p:cNvPr id="520" name="Shape 520"/>
          <p:cNvSpPr>
            <a:spLocks noGrp="1"/>
          </p:cNvSpPr>
          <p:nvPr>
            <p:ph type="sldNum" idx="4294967295"/>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25</a:t>
            </a:fld>
            <a:endParaRPr lang="en-US" sz="1800" b="0" i="0" u="none" strike="noStrike" cap="none">
              <a:solidFill>
                <a:srgbClr val="FFFFFF"/>
              </a:solidFill>
              <a:latin typeface="Calibri"/>
              <a:ea typeface="Calibri"/>
              <a:cs typeface="Calibri"/>
              <a:sym typeface="Calibri"/>
            </a:endParaRPr>
          </a:p>
        </p:txBody>
      </p:sp>
      <p:pic>
        <p:nvPicPr>
          <p:cNvPr id="521" name="Shape 521"/>
          <p:cNvPicPr preferRelativeResize="0"/>
          <p:nvPr/>
        </p:nvPicPr>
        <p:blipFill rotWithShape="1">
          <a:blip r:embed="rId3">
            <a:alphaModFix/>
          </a:blip>
          <a:srcRect b="6688"/>
          <a:stretch/>
        </p:blipFill>
        <p:spPr>
          <a:xfrm>
            <a:off x="2438942" y="2133600"/>
            <a:ext cx="3580314" cy="3276600"/>
          </a:xfrm>
          <a:prstGeom prst="rect">
            <a:avLst/>
          </a:prstGeom>
          <a:noFill/>
          <a:ln>
            <a:noFill/>
          </a:ln>
        </p:spPr>
      </p:pic>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169426185"/>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EXACERBATIONS</a:t>
            </a:r>
            <a:endParaRPr lang="en-US" dirty="0"/>
          </a:p>
        </p:txBody>
      </p:sp>
      <p:sp>
        <p:nvSpPr>
          <p:cNvPr id="3" name="Content Placeholder 2"/>
          <p:cNvSpPr>
            <a:spLocks noGrp="1"/>
          </p:cNvSpPr>
          <p:nvPr>
            <p:ph idx="1"/>
          </p:nvPr>
        </p:nvSpPr>
        <p:spPr/>
        <p:txBody>
          <a:bodyPr/>
          <a:lstStyle/>
          <a:p>
            <a:r>
              <a:rPr lang="en-US" dirty="0" smtClean="0"/>
              <a:t>Characterized by: </a:t>
            </a:r>
          </a:p>
          <a:p>
            <a:pPr lvl="1"/>
            <a:r>
              <a:rPr lang="en-US" dirty="0" smtClean="0"/>
              <a:t>↓ Lung function by 10%</a:t>
            </a:r>
          </a:p>
          <a:p>
            <a:pPr lvl="1"/>
            <a:r>
              <a:rPr lang="en-US" dirty="0" smtClean="0"/>
              <a:t>Upper respiratory tract infection symptoms:</a:t>
            </a:r>
          </a:p>
          <a:p>
            <a:pPr lvl="2"/>
            <a:r>
              <a:rPr lang="en-US" dirty="0" smtClean="0"/>
              <a:t>↑ cough, ↑ purulent sputum, shortness of breath, difficulty breathing</a:t>
            </a:r>
          </a:p>
          <a:p>
            <a:pPr lvl="2"/>
            <a:r>
              <a:rPr lang="en-US" dirty="0" smtClean="0"/>
              <a:t>↓ exercise tolerance</a:t>
            </a:r>
          </a:p>
          <a:p>
            <a:pPr lvl="2"/>
            <a:r>
              <a:rPr lang="en-US" dirty="0" smtClean="0"/>
              <a:t>↓ appetite and/or weight loss</a:t>
            </a:r>
          </a:p>
          <a:p>
            <a:r>
              <a:rPr lang="en-US" dirty="0" smtClean="0"/>
              <a:t>Caused by:</a:t>
            </a:r>
          </a:p>
          <a:p>
            <a:pPr lvl="1"/>
            <a:r>
              <a:rPr lang="en-US" dirty="0" smtClean="0"/>
              <a:t>Inflammation</a:t>
            </a:r>
          </a:p>
          <a:p>
            <a:pPr lvl="1"/>
            <a:r>
              <a:rPr lang="en-US" dirty="0" smtClean="0"/>
              <a:t>Infection</a:t>
            </a:r>
          </a:p>
          <a:p>
            <a:r>
              <a:rPr lang="en-US" dirty="0" smtClean="0"/>
              <a:t>Goal of treatment:</a:t>
            </a:r>
          </a:p>
          <a:p>
            <a:pPr lvl="1"/>
            <a:r>
              <a:rPr lang="en-US" dirty="0" smtClean="0"/>
              <a:t>Return to previous pulmonary and functional status</a:t>
            </a:r>
          </a:p>
          <a:p>
            <a:pPr lvl="1"/>
            <a:r>
              <a:rPr lang="en-US" dirty="0" smtClean="0"/>
              <a:t>Prolong time period to next pulmonary exacerbation</a:t>
            </a:r>
          </a:p>
          <a:p>
            <a:pPr lvl="2"/>
            <a:r>
              <a:rPr lang="en-US" dirty="0" smtClean="0"/>
              <a:t>Repeat exacerbations have a NEGATIVE impact on lung function and lifespan</a:t>
            </a:r>
          </a:p>
          <a:p>
            <a:pPr lvl="1"/>
            <a:endParaRPr lang="en-US" dirty="0" smtClean="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3</a:t>
            </a:fld>
            <a:r>
              <a:rPr lang="en-US" smtClean="0"/>
              <a:t> </a:t>
            </a:r>
            <a:endParaRPr lang="en-US" dirty="0"/>
          </a:p>
        </p:txBody>
      </p:sp>
      <p:sp>
        <p:nvSpPr>
          <p:cNvPr id="5" name="Shape 125"/>
          <p:cNvSpPr txBox="1"/>
          <p:nvPr/>
        </p:nvSpPr>
        <p:spPr>
          <a:xfrm>
            <a:off x="304800" y="5943600"/>
            <a:ext cx="83058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Budev</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MM, Mehta AC.  Cystic Fibrosis. Cleveland Clinic: current Clinical Medicine. 2</a:t>
            </a:r>
            <a:r>
              <a:rPr lang="en-US" sz="900" b="0" i="0" u="none" strike="noStrike" cap="none" baseline="30000" dirty="0">
                <a:solidFill>
                  <a:schemeClr val="dk1"/>
                </a:solidFill>
                <a:latin typeface="Arial" panose="020B0604020202020204" pitchFamily="34" charset="0"/>
                <a:ea typeface="Calibri"/>
                <a:cs typeface="Arial" panose="020B0604020202020204" pitchFamily="34" charset="0"/>
                <a:sym typeface="Calibri"/>
              </a:rPr>
              <a:t>nd</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ed.  Philadelphia: Elsevier; 2010. p. 1037-44.</a:t>
            </a:r>
          </a:p>
          <a:p>
            <a:pPr marL="0" marR="0" lvl="0" indent="0" algn="l" rtl="0">
              <a:spcBef>
                <a:spcPts val="0"/>
              </a:spcBef>
              <a:buSzPct val="25000"/>
              <a:buNone/>
            </a:pP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Gibson RL, et al. Am J </a:t>
            </a: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Respir</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a:t>
            </a: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Crit</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Care Med 2003; 168: 918-51.</a:t>
            </a:r>
          </a:p>
          <a:p>
            <a:pPr marL="0" marR="0" lvl="0" indent="0" algn="l" rtl="0">
              <a:spcBef>
                <a:spcPts val="0"/>
              </a:spcBef>
              <a:buSzPct val="25000"/>
              <a:buNone/>
            </a:pP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Giusti</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R.  Cystic Fibrosis.  Conn’s Current Therapy. 1</a:t>
            </a:r>
            <a:r>
              <a:rPr lang="en-US" sz="900" b="0" i="0" u="none" strike="noStrike" cap="none" baseline="30000" dirty="0">
                <a:solidFill>
                  <a:schemeClr val="dk1"/>
                </a:solidFill>
                <a:latin typeface="Arial" panose="020B0604020202020204" pitchFamily="34" charset="0"/>
                <a:ea typeface="Calibri"/>
                <a:cs typeface="Arial" panose="020B0604020202020204" pitchFamily="34" charset="0"/>
                <a:sym typeface="Calibri"/>
              </a:rPr>
              <a:t>st</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ed. Philadelphia: Elsevier; 2012. p. 350-353.</a:t>
            </a:r>
          </a:p>
          <a:p>
            <a:pPr marL="0" marR="0" lvl="0" indent="0" algn="l" rtl="0">
              <a:spcBef>
                <a:spcPts val="0"/>
              </a:spcBef>
              <a:buSzPct val="25000"/>
              <a:buNone/>
            </a:pP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Goss CH, Burns JL.  Thorax 2007; 62: 360-67.</a:t>
            </a:r>
          </a:p>
        </p:txBody>
      </p:sp>
    </p:spTree>
    <p:extLst>
      <p:ext uri="{BB962C8B-B14F-4D97-AF65-F5344CB8AC3E}">
        <p14:creationId xmlns:p14="http://schemas.microsoft.com/office/powerpoint/2010/main" val="295494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MICROBIOLOGY IN CYSTIC FIBROSIS</a:t>
            </a:r>
            <a:endParaRPr lang="en-US" dirty="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4</a:t>
            </a:fld>
            <a:r>
              <a:rPr lang="en-US"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150052"/>
            <a:ext cx="8886683" cy="448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135"/>
          <p:cNvSpPr txBox="1"/>
          <p:nvPr/>
        </p:nvSpPr>
        <p:spPr>
          <a:xfrm>
            <a:off x="339437" y="6019800"/>
            <a:ext cx="6828743" cy="5078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Cystic Fibrosis Foundation Patient Registry.  </a:t>
            </a:r>
            <a:r>
              <a:rPr lang="en-US" sz="900" b="0" i="0" u="none" strike="noStrike" cap="none" baseline="0" dirty="0" smtClean="0">
                <a:solidFill>
                  <a:schemeClr val="dk1"/>
                </a:solidFill>
                <a:latin typeface="Arial" panose="020B0604020202020204" pitchFamily="34" charset="0"/>
                <a:ea typeface="Calibri"/>
                <a:cs typeface="Arial" panose="020B0604020202020204" pitchFamily="34" charset="0"/>
                <a:sym typeface="Calibri"/>
              </a:rPr>
              <a:t>201</a:t>
            </a:r>
            <a:r>
              <a:rPr lang="en-US" sz="900" dirty="0">
                <a:solidFill>
                  <a:schemeClr val="dk1"/>
                </a:solidFill>
                <a:latin typeface="Arial" panose="020B0604020202020204" pitchFamily="34" charset="0"/>
                <a:ea typeface="Calibri"/>
                <a:cs typeface="Arial" panose="020B0604020202020204" pitchFamily="34" charset="0"/>
                <a:sym typeface="Calibri"/>
              </a:rPr>
              <a:t>6</a:t>
            </a:r>
            <a:r>
              <a:rPr lang="en-US" sz="900" dirty="0" smtClean="0">
                <a:solidFill>
                  <a:schemeClr val="dk1"/>
                </a:solidFill>
                <a:latin typeface="Arial" panose="020B0604020202020204" pitchFamily="34" charset="0"/>
                <a:ea typeface="Calibri"/>
                <a:cs typeface="Arial" panose="020B0604020202020204" pitchFamily="34" charset="0"/>
                <a:sym typeface="Calibri"/>
              </a:rPr>
              <a:t> </a:t>
            </a:r>
            <a:r>
              <a:rPr lang="en-US" sz="900" b="0" i="0" u="none" strike="noStrike" cap="none" baseline="0" dirty="0" smtClean="0">
                <a:solidFill>
                  <a:schemeClr val="dk1"/>
                </a:solidFill>
                <a:latin typeface="Arial" panose="020B0604020202020204" pitchFamily="34" charset="0"/>
                <a:ea typeface="Calibri"/>
                <a:cs typeface="Arial" panose="020B0604020202020204" pitchFamily="34" charset="0"/>
                <a:sym typeface="Calibri"/>
              </a:rPr>
              <a:t> </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Annual Data Report.  Bethesda, Maryland.</a:t>
            </a:r>
          </a:p>
          <a:p>
            <a:pPr marL="0" marR="0" lvl="0" indent="0" algn="l" rtl="0">
              <a:spcBef>
                <a:spcPts val="0"/>
              </a:spcBef>
              <a:buSzPct val="25000"/>
              <a:buNone/>
            </a:pP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Doring</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G, et al. Journal of Cystic Fibrosis 2012; 11: 461-79.</a:t>
            </a:r>
          </a:p>
          <a:p>
            <a:pPr marL="0" marR="0" lvl="0" indent="0" algn="l" rtl="0">
              <a:spcBef>
                <a:spcPts val="0"/>
              </a:spcBef>
              <a:buSzPct val="25000"/>
              <a:buNone/>
            </a:pP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Giusti</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R.  Cystic Fibrosis.  Conn’s Current Therapy. 1</a:t>
            </a:r>
            <a:r>
              <a:rPr lang="en-US" sz="900" b="0" i="0" u="none" strike="noStrike" cap="none" baseline="30000" dirty="0">
                <a:solidFill>
                  <a:schemeClr val="dk1"/>
                </a:solidFill>
                <a:latin typeface="Arial" panose="020B0604020202020204" pitchFamily="34" charset="0"/>
                <a:ea typeface="Calibri"/>
                <a:cs typeface="Arial" panose="020B0604020202020204" pitchFamily="34" charset="0"/>
                <a:sym typeface="Calibri"/>
              </a:rPr>
              <a:t>st</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ed. Philadelphia: Elsevier; 2012. p. 350-353.</a:t>
            </a:r>
          </a:p>
        </p:txBody>
      </p:sp>
    </p:spTree>
    <p:extLst>
      <p:ext uri="{BB962C8B-B14F-4D97-AF65-F5344CB8AC3E}">
        <p14:creationId xmlns:p14="http://schemas.microsoft.com/office/powerpoint/2010/main" val="1905826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MICROBIOLOGY IN CYSTIC FIBROSIS</a:t>
            </a:r>
            <a:endParaRPr lang="en-US" dirty="0"/>
          </a:p>
        </p:txBody>
      </p:sp>
      <p:sp>
        <p:nvSpPr>
          <p:cNvPr id="4" name="Slide Number Placeholder 3"/>
          <p:cNvSpPr>
            <a:spLocks noGrp="1"/>
          </p:cNvSpPr>
          <p:nvPr>
            <p:ph type="sldNum" sz="quarter" idx="10"/>
          </p:nvPr>
        </p:nvSpPr>
        <p:spPr>
          <a:xfrm>
            <a:off x="4089758" y="6416992"/>
            <a:ext cx="1033463" cy="177800"/>
          </a:xfrm>
        </p:spPr>
        <p:txBody>
          <a:bodyPr/>
          <a:lstStyle/>
          <a:p>
            <a:pPr>
              <a:defRPr/>
            </a:pPr>
            <a:fld id="{6FCE3B76-DE70-4E9B-AB48-ED362D1CB3E6}" type="slidenum">
              <a:rPr lang="en-US" smtClean="0"/>
              <a:pPr>
                <a:defRPr/>
              </a:pPr>
              <a:t>5</a:t>
            </a:fld>
            <a:r>
              <a:rPr lang="en-US" smtClean="0"/>
              <a:t> </a:t>
            </a:r>
            <a:endParaRPr lang="en-US" dirty="0"/>
          </a:p>
        </p:txBody>
      </p:sp>
      <p:sp>
        <p:nvSpPr>
          <p:cNvPr id="6" name="Shape 135"/>
          <p:cNvSpPr txBox="1"/>
          <p:nvPr/>
        </p:nvSpPr>
        <p:spPr>
          <a:xfrm>
            <a:off x="304800" y="5840293"/>
            <a:ext cx="6828743" cy="71331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baseline="0" dirty="0" smtClean="0">
                <a:solidFill>
                  <a:schemeClr val="dk1"/>
                </a:solidFill>
                <a:latin typeface="Arial" panose="020B0604020202020204" pitchFamily="34" charset="0"/>
                <a:ea typeface="Calibri"/>
                <a:cs typeface="Arial" panose="020B0604020202020204" pitchFamily="34" charset="0"/>
                <a:sym typeface="Calibri"/>
              </a:rPr>
              <a:t>Lewis Carole: Through</a:t>
            </a:r>
            <a:r>
              <a:rPr lang="en-US" sz="900" b="0" i="0" u="none" strike="noStrike" cap="none" dirty="0" smtClean="0">
                <a:solidFill>
                  <a:schemeClr val="dk1"/>
                </a:solidFill>
                <a:latin typeface="Arial" panose="020B0604020202020204" pitchFamily="34" charset="0"/>
                <a:ea typeface="Calibri"/>
                <a:cs typeface="Arial" panose="020B0604020202020204" pitchFamily="34" charset="0"/>
                <a:sym typeface="Calibri"/>
              </a:rPr>
              <a:t> the Looking Glass and What Alice Found There, Chapter 2, Image as depicted by John Tenniel</a:t>
            </a:r>
            <a:endParaRPr lang="en-US" sz="900" b="0" i="0" u="none" strike="noStrike" cap="none" baseline="0" dirty="0" smtClean="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buSzPct val="25000"/>
              <a:buNone/>
            </a:pPr>
            <a:r>
              <a:rPr lang="en-US" sz="900" b="0" i="0" u="none" strike="noStrike" cap="none" baseline="0" dirty="0" smtClean="0">
                <a:solidFill>
                  <a:schemeClr val="dk1"/>
                </a:solidFill>
                <a:latin typeface="Arial" panose="020B0604020202020204" pitchFamily="34" charset="0"/>
                <a:ea typeface="Calibri"/>
                <a:cs typeface="Arial" panose="020B0604020202020204" pitchFamily="34" charset="0"/>
                <a:sym typeface="Calibri"/>
              </a:rPr>
              <a:t>Cystic </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Fibrosis Foundation Patient Registry.  </a:t>
            </a:r>
            <a:r>
              <a:rPr lang="en-US" sz="900" b="0" i="0" u="none" strike="noStrike" cap="none" baseline="0" dirty="0" smtClean="0">
                <a:solidFill>
                  <a:schemeClr val="dk1"/>
                </a:solidFill>
                <a:latin typeface="Arial" panose="020B0604020202020204" pitchFamily="34" charset="0"/>
                <a:ea typeface="Calibri"/>
                <a:cs typeface="Arial" panose="020B0604020202020204" pitchFamily="34" charset="0"/>
                <a:sym typeface="Calibri"/>
              </a:rPr>
              <a:t>201</a:t>
            </a:r>
            <a:r>
              <a:rPr lang="en-US" sz="900" dirty="0" smtClean="0">
                <a:solidFill>
                  <a:schemeClr val="dk1"/>
                </a:solidFill>
                <a:latin typeface="Arial" panose="020B0604020202020204" pitchFamily="34" charset="0"/>
                <a:ea typeface="Calibri"/>
                <a:cs typeface="Arial" panose="020B0604020202020204" pitchFamily="34" charset="0"/>
                <a:sym typeface="Calibri"/>
              </a:rPr>
              <a:t>6 </a:t>
            </a:r>
            <a:r>
              <a:rPr lang="en-US" sz="900" b="0" i="0" u="none" strike="noStrike" cap="none" baseline="0" dirty="0" smtClean="0">
                <a:solidFill>
                  <a:schemeClr val="dk1"/>
                </a:solidFill>
                <a:latin typeface="Arial" panose="020B0604020202020204" pitchFamily="34" charset="0"/>
                <a:ea typeface="Calibri"/>
                <a:cs typeface="Arial" panose="020B0604020202020204" pitchFamily="34" charset="0"/>
                <a:sym typeface="Calibri"/>
              </a:rPr>
              <a:t> </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Annual Data Report.  Bethesda, Maryland.</a:t>
            </a:r>
          </a:p>
          <a:p>
            <a:pPr marL="0" marR="0" lvl="0" indent="0" algn="l" rtl="0">
              <a:spcBef>
                <a:spcPts val="0"/>
              </a:spcBef>
              <a:buSzPct val="25000"/>
              <a:buNone/>
            </a:pP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Doring</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G, et al. Journal of Cystic Fibrosis 2012; 11: 461-79.</a:t>
            </a:r>
          </a:p>
          <a:p>
            <a:pPr marL="0" marR="0" lvl="0" indent="0" algn="l" rtl="0">
              <a:spcBef>
                <a:spcPts val="0"/>
              </a:spcBef>
              <a:buSzPct val="25000"/>
              <a:buNone/>
            </a:pP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Giusti</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R.  Cystic Fibrosis.  Conn’s Current Therapy. 1</a:t>
            </a:r>
            <a:r>
              <a:rPr lang="en-US" sz="900" b="0" i="0" u="none" strike="noStrike" cap="none" baseline="30000" dirty="0">
                <a:solidFill>
                  <a:schemeClr val="dk1"/>
                </a:solidFill>
                <a:latin typeface="Arial" panose="020B0604020202020204" pitchFamily="34" charset="0"/>
                <a:ea typeface="Calibri"/>
                <a:cs typeface="Arial" panose="020B0604020202020204" pitchFamily="34" charset="0"/>
                <a:sym typeface="Calibri"/>
              </a:rPr>
              <a:t>st</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ed. Philadelphia: Elsevier; 2012. p. 350-353.</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067" y="2590800"/>
            <a:ext cx="7214846" cy="322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5397" y="1096651"/>
            <a:ext cx="3118971" cy="197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417514" y="1009650"/>
            <a:ext cx="5517884" cy="1692791"/>
          </a:xfrm>
        </p:spPr>
        <p:txBody>
          <a:bodyPr/>
          <a:lstStyle/>
          <a:p>
            <a:r>
              <a:rPr lang="en-US" dirty="0" smtClean="0"/>
              <a:t>The Red Queen’s Race</a:t>
            </a:r>
          </a:p>
          <a:p>
            <a:pPr lvl="1"/>
            <a:r>
              <a:rPr lang="en-US" dirty="0" smtClean="0"/>
              <a:t>“It takes all the running you can do, to keep in the same place” – Lewis Carole</a:t>
            </a:r>
            <a:endParaRPr lang="en-US" dirty="0"/>
          </a:p>
        </p:txBody>
      </p:sp>
    </p:spTree>
    <p:extLst>
      <p:ext uri="{BB962C8B-B14F-4D97-AF65-F5344CB8AC3E}">
        <p14:creationId xmlns:p14="http://schemas.microsoft.com/office/powerpoint/2010/main" val="2785266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PSEUDOMONAS AERUGINOSA </a:t>
            </a:r>
            <a:r>
              <a:rPr lang="en-US" dirty="0" smtClean="0"/>
              <a:t>(PA)</a:t>
            </a:r>
            <a:endParaRPr lang="en-US" dirty="0"/>
          </a:p>
        </p:txBody>
      </p:sp>
      <p:sp>
        <p:nvSpPr>
          <p:cNvPr id="3" name="Content Placeholder 2"/>
          <p:cNvSpPr>
            <a:spLocks noGrp="1"/>
          </p:cNvSpPr>
          <p:nvPr>
            <p:ph idx="1"/>
          </p:nvPr>
        </p:nvSpPr>
        <p:spPr/>
        <p:txBody>
          <a:bodyPr/>
          <a:lstStyle/>
          <a:p>
            <a:r>
              <a:rPr lang="en-US" dirty="0" smtClean="0"/>
              <a:t>Gram negative bacteria</a:t>
            </a:r>
          </a:p>
          <a:p>
            <a:r>
              <a:rPr lang="en-US" dirty="0" smtClean="0"/>
              <a:t>Opportunistic pathogen</a:t>
            </a:r>
          </a:p>
          <a:p>
            <a:r>
              <a:rPr lang="en-US" dirty="0" smtClean="0"/>
              <a:t>Mucoid form generates biofilm protecting bacteria from antibiotics </a:t>
            </a:r>
          </a:p>
          <a:p>
            <a:r>
              <a:rPr lang="en-US" dirty="0" smtClean="0"/>
              <a:t>Pseudomonas correlated with:  </a:t>
            </a:r>
          </a:p>
          <a:p>
            <a:pPr lvl="1"/>
            <a:r>
              <a:rPr lang="en-US" dirty="0" smtClean="0"/>
              <a:t>Rapid decline in  lung function</a:t>
            </a:r>
          </a:p>
          <a:p>
            <a:pPr lvl="1"/>
            <a:r>
              <a:rPr lang="en-US" dirty="0" smtClean="0"/>
              <a:t>Decreased survival</a:t>
            </a:r>
          </a:p>
          <a:p>
            <a:r>
              <a:rPr lang="en-US" dirty="0" smtClean="0"/>
              <a:t>May be colonized with multiple types of colonies</a:t>
            </a:r>
          </a:p>
          <a:p>
            <a:r>
              <a:rPr lang="en-US" dirty="0" smtClean="0"/>
              <a:t>Surveillance monitoring every 3 months</a:t>
            </a:r>
          </a:p>
          <a:p>
            <a:endParaRPr lang="en-US" dirty="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6</a:t>
            </a:fld>
            <a:r>
              <a:rPr lang="en-US" smtClean="0"/>
              <a:t> </a:t>
            </a:r>
            <a:endParaRPr lang="en-US" dirty="0"/>
          </a:p>
        </p:txBody>
      </p:sp>
      <p:sp>
        <p:nvSpPr>
          <p:cNvPr id="5" name="Shape 145"/>
          <p:cNvSpPr txBox="1"/>
          <p:nvPr/>
        </p:nvSpPr>
        <p:spPr>
          <a:xfrm>
            <a:off x="304800" y="6019800"/>
            <a:ext cx="8839200" cy="5120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Egan M.  Chapter 395: Cystic Fibrosis.  Nelson Textbook of Pediatrics. 19</a:t>
            </a:r>
            <a:r>
              <a:rPr lang="en-US" sz="900" b="0" i="0" u="none" strike="noStrike" cap="none" baseline="30000" dirty="0">
                <a:solidFill>
                  <a:schemeClr val="dk1"/>
                </a:solidFill>
                <a:latin typeface="Arial" panose="020B0604020202020204" pitchFamily="34" charset="0"/>
                <a:ea typeface="Calibri"/>
                <a:cs typeface="Arial" panose="020B0604020202020204" pitchFamily="34" charset="0"/>
                <a:sym typeface="Calibri"/>
              </a:rPr>
              <a:t>th</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ed.  Philadelphia: Elsevier; 2011. p. 1481-97.</a:t>
            </a:r>
          </a:p>
          <a:p>
            <a:pPr marL="0" marR="0" lvl="0" indent="0" algn="l" rtl="0">
              <a:spcBef>
                <a:spcPts val="0"/>
              </a:spcBef>
              <a:buSzPct val="25000"/>
              <a:buNone/>
            </a:pP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Giusti</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R.  Cystic Fibrosis.  Conn’s Current Therapy. 1</a:t>
            </a:r>
            <a:r>
              <a:rPr lang="en-US" sz="900" b="0" i="0" u="none" strike="noStrike" cap="none" baseline="30000" dirty="0">
                <a:solidFill>
                  <a:schemeClr val="dk1"/>
                </a:solidFill>
                <a:latin typeface="Arial" panose="020B0604020202020204" pitchFamily="34" charset="0"/>
                <a:ea typeface="Calibri"/>
                <a:cs typeface="Arial" panose="020B0604020202020204" pitchFamily="34" charset="0"/>
                <a:sym typeface="Calibri"/>
              </a:rPr>
              <a:t>st</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ed. Philadelphia: Elsevier; 2012. p. 350-353</a:t>
            </a:r>
            <a:r>
              <a:rPr lang="en-US" sz="900" b="0" i="0" u="none" strike="noStrike" cap="none" baseline="0" dirty="0" smtClean="0">
                <a:solidFill>
                  <a:schemeClr val="dk1"/>
                </a:solidFill>
                <a:latin typeface="Arial" panose="020B0604020202020204" pitchFamily="34" charset="0"/>
                <a:ea typeface="Calibri"/>
                <a:cs typeface="Arial" panose="020B0604020202020204" pitchFamily="34" charset="0"/>
                <a:sym typeface="Calibri"/>
              </a:rPr>
              <a:t>.</a:t>
            </a:r>
          </a:p>
          <a:p>
            <a:pPr marL="0" marR="0" lvl="0" indent="0" algn="l" rtl="0">
              <a:spcBef>
                <a:spcPts val="0"/>
              </a:spcBef>
              <a:buSzPct val="25000"/>
              <a:buNone/>
            </a:pPr>
            <a:r>
              <a:rPr lang="en-US" sz="900" dirty="0" smtClean="0">
                <a:solidFill>
                  <a:schemeClr val="dk1"/>
                </a:solidFill>
                <a:latin typeface="Arial" panose="020B0604020202020204" pitchFamily="34" charset="0"/>
                <a:ea typeface="Calibri"/>
                <a:cs typeface="Arial" panose="020B0604020202020204" pitchFamily="34" charset="0"/>
                <a:sym typeface="Calibri"/>
              </a:rPr>
              <a:t>Moser, C. Novel experimental Pseudomonas aeruginosa lung infection model mimicking long-term host-pathogen interaction in cystic fibrosis.  APMIS; 2009, Fig 3</a:t>
            </a:r>
            <a:endPar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2590800"/>
            <a:ext cx="3133725" cy="288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686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 SELECTION</a:t>
            </a:r>
            <a:endParaRPr lang="en-US" dirty="0"/>
          </a:p>
        </p:txBody>
      </p:sp>
      <p:sp>
        <p:nvSpPr>
          <p:cNvPr id="3" name="Content Placeholder 2"/>
          <p:cNvSpPr>
            <a:spLocks noGrp="1"/>
          </p:cNvSpPr>
          <p:nvPr>
            <p:ph idx="1"/>
          </p:nvPr>
        </p:nvSpPr>
        <p:spPr/>
        <p:txBody>
          <a:bodyPr/>
          <a:lstStyle/>
          <a:p>
            <a:r>
              <a:rPr lang="en-US" dirty="0" smtClean="0"/>
              <a:t>2009 Cystic Fibrosis Guidelines for Treatment of Pulmonary Exacerbations</a:t>
            </a:r>
          </a:p>
          <a:p>
            <a:pPr lvl="1"/>
            <a:r>
              <a:rPr lang="en-US" dirty="0" smtClean="0">
                <a:solidFill>
                  <a:schemeClr val="dk1"/>
                </a:solidFill>
                <a:ea typeface="Calibri"/>
                <a:sym typeface="Calibri"/>
              </a:rPr>
              <a:t>“The</a:t>
            </a:r>
            <a:r>
              <a:rPr lang="en-US" dirty="0" smtClean="0">
                <a:ea typeface="+mn-ea"/>
                <a:sym typeface="Calibri"/>
              </a:rPr>
              <a:t>re </a:t>
            </a:r>
            <a:r>
              <a:rPr lang="en-US" dirty="0">
                <a:ea typeface="+mn-ea"/>
                <a:sym typeface="Calibri"/>
              </a:rPr>
              <a:t>is </a:t>
            </a:r>
            <a:r>
              <a:rPr lang="en-US" u="sng" dirty="0">
                <a:ea typeface="+mn-ea"/>
                <a:sym typeface="Calibri"/>
              </a:rPr>
              <a:t>insufficient evidence </a:t>
            </a:r>
            <a:r>
              <a:rPr lang="en-US" dirty="0">
                <a:ea typeface="+mn-ea"/>
                <a:sym typeface="Calibri"/>
              </a:rPr>
              <a:t>to recommend the use of a single antibiotic as being equivalent to the use of more than one antibiotic class for treatment of Pseudomonas infection during an acute pulmonary </a:t>
            </a:r>
            <a:r>
              <a:rPr lang="en-US" dirty="0" smtClean="0">
                <a:ea typeface="+mn-ea"/>
                <a:sym typeface="Calibri"/>
              </a:rPr>
              <a:t>exacerbation”</a:t>
            </a:r>
          </a:p>
          <a:p>
            <a:r>
              <a:rPr lang="en-US" dirty="0" smtClean="0">
                <a:ea typeface="+mn-ea"/>
              </a:rPr>
              <a:t>In practice we use 2 antibiotics to cover </a:t>
            </a:r>
            <a:r>
              <a:rPr lang="en-US" i="1" dirty="0" smtClean="0">
                <a:ea typeface="+mn-ea"/>
              </a:rPr>
              <a:t>Pseudomonas aeruginosa</a:t>
            </a:r>
          </a:p>
          <a:p>
            <a:pPr lvl="1"/>
            <a:r>
              <a:rPr lang="en-US" i="1" dirty="0" smtClean="0">
                <a:ea typeface="+mn-ea"/>
              </a:rPr>
              <a:t> ** </a:t>
            </a:r>
            <a:r>
              <a:rPr lang="en-US" dirty="0" smtClean="0">
                <a:ea typeface="+mn-ea"/>
              </a:rPr>
              <a:t>Regimen based on recent culture sensitivities**</a:t>
            </a:r>
          </a:p>
          <a:p>
            <a:pPr lvl="1"/>
            <a:r>
              <a:rPr lang="en-US" dirty="0" smtClean="0">
                <a:ea typeface="+mn-ea"/>
              </a:rPr>
              <a:t>Try to pick different drug classes for different mechanisms of action</a:t>
            </a:r>
          </a:p>
          <a:p>
            <a:r>
              <a:rPr lang="en-US" dirty="0" smtClean="0"/>
              <a:t>Intravenous (IV) antibiotics +/- Inhaled antibiotics </a:t>
            </a:r>
            <a:endParaRPr lang="en-US" dirty="0" smtClean="0">
              <a:ea typeface="+mn-ea"/>
            </a:endParaRPr>
          </a:p>
          <a:p>
            <a:pPr lvl="1"/>
            <a:endParaRPr lang="en-US" dirty="0">
              <a:ea typeface="+mn-ea"/>
            </a:endParaRPr>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7</a:t>
            </a:fld>
            <a:r>
              <a:rPr lang="en-US" smtClean="0"/>
              <a:t> </a:t>
            </a:r>
            <a:endParaRPr lang="en-US" dirty="0"/>
          </a:p>
        </p:txBody>
      </p:sp>
      <p:sp>
        <p:nvSpPr>
          <p:cNvPr id="5" name="Shape 154"/>
          <p:cNvSpPr txBox="1"/>
          <p:nvPr/>
        </p:nvSpPr>
        <p:spPr>
          <a:xfrm>
            <a:off x="374072" y="6040582"/>
            <a:ext cx="8236527" cy="5078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Doring</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G, et al. Journal of Cystic Fibrosis 2012; 11: 461-79.</a:t>
            </a:r>
          </a:p>
          <a:p>
            <a:pPr marL="0" marR="0" lvl="0" indent="0" algn="l" rtl="0">
              <a:spcBef>
                <a:spcPts val="0"/>
              </a:spcBef>
              <a:buSzPct val="25000"/>
              <a:buNone/>
            </a:pP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Flume PA, et al. Am J </a:t>
            </a: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Respir</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a:t>
            </a: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Crit</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Care Med 2009; 180: 802-8. </a:t>
            </a: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Giusti</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R.  Cystic Fibrosis.  Conn’s Current Therapy. 1</a:t>
            </a:r>
            <a:r>
              <a:rPr lang="en-US" sz="900" b="0" i="0" u="none" strike="noStrike" cap="none" baseline="30000" dirty="0">
                <a:solidFill>
                  <a:schemeClr val="dk1"/>
                </a:solidFill>
                <a:latin typeface="Arial" panose="020B0604020202020204" pitchFamily="34" charset="0"/>
                <a:ea typeface="Calibri"/>
                <a:cs typeface="Arial" panose="020B0604020202020204" pitchFamily="34" charset="0"/>
                <a:sym typeface="Calibri"/>
              </a:rPr>
              <a:t>st</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ed. Philadelphia: Elsevier; 2012. p. 350-353.</a:t>
            </a:r>
          </a:p>
        </p:txBody>
      </p:sp>
    </p:spTree>
    <p:extLst>
      <p:ext uri="{BB962C8B-B14F-4D97-AF65-F5344CB8AC3E}">
        <p14:creationId xmlns:p14="http://schemas.microsoft.com/office/powerpoint/2010/main" val="3492862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ANTIBIOTICS EFFECTIVE AGAINST </a:t>
            </a:r>
            <a:r>
              <a:rPr lang="en-US" i="1" dirty="0" smtClean="0"/>
              <a:t>PSEUDOMONAS </a:t>
            </a:r>
            <a:endParaRPr lang="en-US" i="1" dirty="0"/>
          </a:p>
        </p:txBody>
      </p:sp>
      <p:sp>
        <p:nvSpPr>
          <p:cNvPr id="3" name="Content Placeholder 2"/>
          <p:cNvSpPr>
            <a:spLocks noGrp="1"/>
          </p:cNvSpPr>
          <p:nvPr>
            <p:ph idx="1"/>
          </p:nvPr>
        </p:nvSpPr>
        <p:spPr>
          <a:xfrm>
            <a:off x="381001" y="1066800"/>
            <a:ext cx="4191000" cy="5162550"/>
          </a:xfrm>
        </p:spPr>
        <p:txBody>
          <a:bodyPr/>
          <a:lstStyle/>
          <a:p>
            <a:pPr lvl="0">
              <a:lnSpc>
                <a:spcPct val="80000"/>
              </a:lnSpc>
              <a:buSzPct val="100000"/>
            </a:pPr>
            <a:r>
              <a:rPr lang="el-GR" b="1" dirty="0" smtClean="0">
                <a:sym typeface="Calibri"/>
              </a:rPr>
              <a:t>β-</a:t>
            </a:r>
            <a:r>
              <a:rPr lang="en-US" b="1" dirty="0">
                <a:sym typeface="Calibri"/>
              </a:rPr>
              <a:t>lactams</a:t>
            </a:r>
          </a:p>
          <a:p>
            <a:pPr lvl="1">
              <a:lnSpc>
                <a:spcPct val="80000"/>
              </a:lnSpc>
              <a:buSzPct val="100000"/>
            </a:pPr>
            <a:r>
              <a:rPr lang="en-US" dirty="0">
                <a:sym typeface="Calibri"/>
              </a:rPr>
              <a:t>Piperacillin/</a:t>
            </a:r>
            <a:r>
              <a:rPr lang="en-US" dirty="0" err="1">
                <a:sym typeface="Calibri"/>
              </a:rPr>
              <a:t>Tazobactam</a:t>
            </a:r>
            <a:r>
              <a:rPr lang="en-US" dirty="0">
                <a:sym typeface="Calibri"/>
              </a:rPr>
              <a:t> (</a:t>
            </a:r>
            <a:r>
              <a:rPr lang="en-US" dirty="0" err="1">
                <a:sym typeface="Calibri"/>
              </a:rPr>
              <a:t>Zosyn</a:t>
            </a:r>
            <a:r>
              <a:rPr lang="en-US" dirty="0">
                <a:sym typeface="Calibri"/>
              </a:rPr>
              <a:t>™)</a:t>
            </a:r>
          </a:p>
          <a:p>
            <a:pPr lvl="1">
              <a:lnSpc>
                <a:spcPct val="80000"/>
              </a:lnSpc>
              <a:buSzPct val="100000"/>
            </a:pPr>
            <a:r>
              <a:rPr lang="en-US" dirty="0">
                <a:sym typeface="Calibri"/>
              </a:rPr>
              <a:t>Ceftazidime (</a:t>
            </a:r>
            <a:r>
              <a:rPr lang="en-US" dirty="0" err="1">
                <a:sym typeface="Calibri"/>
              </a:rPr>
              <a:t>Fortaz</a:t>
            </a:r>
            <a:r>
              <a:rPr lang="en-US" dirty="0">
                <a:sym typeface="Calibri"/>
              </a:rPr>
              <a:t>™)</a:t>
            </a:r>
          </a:p>
          <a:p>
            <a:pPr lvl="1">
              <a:lnSpc>
                <a:spcPct val="80000"/>
              </a:lnSpc>
              <a:buSzPct val="100000"/>
            </a:pPr>
            <a:r>
              <a:rPr lang="en-US" dirty="0">
                <a:sym typeface="Calibri"/>
              </a:rPr>
              <a:t>Ceftazidime/</a:t>
            </a:r>
            <a:r>
              <a:rPr lang="en-US" dirty="0" err="1">
                <a:sym typeface="Calibri"/>
              </a:rPr>
              <a:t>Tazobactam</a:t>
            </a:r>
            <a:r>
              <a:rPr lang="en-US" dirty="0">
                <a:sym typeface="Calibri"/>
              </a:rPr>
              <a:t> (</a:t>
            </a:r>
            <a:r>
              <a:rPr lang="en-US" dirty="0" err="1">
                <a:sym typeface="Calibri"/>
              </a:rPr>
              <a:t>Avycaz</a:t>
            </a:r>
            <a:r>
              <a:rPr lang="en-US" dirty="0">
                <a:sym typeface="Calibri"/>
              </a:rPr>
              <a:t>™)</a:t>
            </a:r>
          </a:p>
          <a:p>
            <a:pPr lvl="1">
              <a:lnSpc>
                <a:spcPct val="80000"/>
              </a:lnSpc>
              <a:buSzPct val="100000"/>
            </a:pPr>
            <a:r>
              <a:rPr lang="en-US" dirty="0" err="1">
                <a:sym typeface="Calibri"/>
              </a:rPr>
              <a:t>Cefepime</a:t>
            </a:r>
            <a:r>
              <a:rPr lang="en-US" dirty="0">
                <a:sym typeface="Calibri"/>
              </a:rPr>
              <a:t> (</a:t>
            </a:r>
            <a:r>
              <a:rPr lang="en-US" dirty="0" err="1">
                <a:sym typeface="Calibri"/>
              </a:rPr>
              <a:t>Maxipime</a:t>
            </a:r>
            <a:r>
              <a:rPr lang="en-US" dirty="0">
                <a:sym typeface="Calibri"/>
              </a:rPr>
              <a:t>™) </a:t>
            </a:r>
          </a:p>
          <a:p>
            <a:pPr lvl="1">
              <a:lnSpc>
                <a:spcPct val="80000"/>
              </a:lnSpc>
              <a:buSzPct val="100000"/>
            </a:pPr>
            <a:r>
              <a:rPr lang="en-US" dirty="0" err="1">
                <a:sym typeface="Calibri"/>
              </a:rPr>
              <a:t>Ceftolozane</a:t>
            </a:r>
            <a:r>
              <a:rPr lang="en-US" dirty="0">
                <a:sym typeface="Calibri"/>
              </a:rPr>
              <a:t>/</a:t>
            </a:r>
            <a:r>
              <a:rPr lang="en-US" dirty="0" err="1">
                <a:sym typeface="Calibri"/>
              </a:rPr>
              <a:t>Tazobactam</a:t>
            </a:r>
            <a:r>
              <a:rPr lang="en-US" dirty="0">
                <a:sym typeface="Calibri"/>
              </a:rPr>
              <a:t> (</a:t>
            </a:r>
            <a:r>
              <a:rPr lang="en-US" dirty="0" err="1">
                <a:sym typeface="Calibri"/>
              </a:rPr>
              <a:t>Zerbaxa</a:t>
            </a:r>
            <a:r>
              <a:rPr lang="en-US" dirty="0">
                <a:sym typeface="Calibri"/>
              </a:rPr>
              <a:t>™)</a:t>
            </a:r>
          </a:p>
          <a:p>
            <a:pPr lvl="1">
              <a:lnSpc>
                <a:spcPct val="80000"/>
              </a:lnSpc>
              <a:buSzPct val="100000"/>
            </a:pPr>
            <a:r>
              <a:rPr lang="en-US" dirty="0">
                <a:sym typeface="Calibri"/>
              </a:rPr>
              <a:t>Imipenem/</a:t>
            </a:r>
            <a:r>
              <a:rPr lang="en-US" dirty="0" err="1">
                <a:sym typeface="Calibri"/>
              </a:rPr>
              <a:t>cilastatin</a:t>
            </a:r>
            <a:r>
              <a:rPr lang="en-US" dirty="0">
                <a:sym typeface="Calibri"/>
              </a:rPr>
              <a:t> (</a:t>
            </a:r>
            <a:r>
              <a:rPr lang="en-US" dirty="0" err="1">
                <a:sym typeface="Calibri"/>
              </a:rPr>
              <a:t>Primaxin</a:t>
            </a:r>
            <a:r>
              <a:rPr lang="en-US" dirty="0">
                <a:sym typeface="Calibri"/>
              </a:rPr>
              <a:t>™)</a:t>
            </a:r>
          </a:p>
          <a:p>
            <a:pPr lvl="1">
              <a:lnSpc>
                <a:spcPct val="80000"/>
              </a:lnSpc>
              <a:buSzPct val="100000"/>
            </a:pPr>
            <a:r>
              <a:rPr lang="en-US" dirty="0" err="1">
                <a:sym typeface="Calibri"/>
              </a:rPr>
              <a:t>Meropenem</a:t>
            </a:r>
            <a:r>
              <a:rPr lang="en-US" dirty="0">
                <a:sym typeface="Calibri"/>
              </a:rPr>
              <a:t> (</a:t>
            </a:r>
            <a:r>
              <a:rPr lang="en-US" dirty="0" err="1">
                <a:sym typeface="Calibri"/>
              </a:rPr>
              <a:t>Merrem</a:t>
            </a:r>
            <a:r>
              <a:rPr lang="en-US" dirty="0">
                <a:sym typeface="Calibri"/>
              </a:rPr>
              <a:t>™)</a:t>
            </a:r>
          </a:p>
          <a:p>
            <a:pPr lvl="1">
              <a:lnSpc>
                <a:spcPct val="80000"/>
              </a:lnSpc>
              <a:buSzPct val="100000"/>
            </a:pPr>
            <a:r>
              <a:rPr lang="en-US" dirty="0" err="1">
                <a:sym typeface="Calibri"/>
              </a:rPr>
              <a:t>Doripenem</a:t>
            </a:r>
            <a:r>
              <a:rPr lang="en-US" dirty="0">
                <a:sym typeface="Calibri"/>
              </a:rPr>
              <a:t> (</a:t>
            </a:r>
            <a:r>
              <a:rPr lang="en-US" dirty="0" err="1">
                <a:sym typeface="Calibri"/>
              </a:rPr>
              <a:t>Doribax</a:t>
            </a:r>
            <a:r>
              <a:rPr lang="en-US" dirty="0">
                <a:sym typeface="Calibri"/>
              </a:rPr>
              <a:t>™)</a:t>
            </a:r>
          </a:p>
          <a:p>
            <a:pPr lvl="1">
              <a:lnSpc>
                <a:spcPct val="80000"/>
              </a:lnSpc>
              <a:buSzPct val="100000"/>
            </a:pPr>
            <a:r>
              <a:rPr lang="en-US" dirty="0" err="1">
                <a:sym typeface="Calibri"/>
              </a:rPr>
              <a:t>Aztreonam</a:t>
            </a:r>
            <a:r>
              <a:rPr lang="en-US" dirty="0">
                <a:sym typeface="Calibri"/>
              </a:rPr>
              <a:t> (</a:t>
            </a:r>
            <a:r>
              <a:rPr lang="en-US" dirty="0" err="1">
                <a:sym typeface="Calibri"/>
              </a:rPr>
              <a:t>Azactam</a:t>
            </a:r>
            <a:r>
              <a:rPr lang="en-US" dirty="0">
                <a:sym typeface="Calibri"/>
              </a:rPr>
              <a:t>™)</a:t>
            </a:r>
          </a:p>
          <a:p>
            <a:pPr marL="640080" lvl="1" indent="-233680">
              <a:lnSpc>
                <a:spcPct val="80000"/>
              </a:lnSpc>
              <a:spcBef>
                <a:spcPts val="372"/>
              </a:spcBef>
              <a:buClr>
                <a:schemeClr val="accent2"/>
              </a:buClr>
              <a:buSzPct val="310000"/>
              <a:buNone/>
            </a:pPr>
            <a:endParaRPr lang="en-US" sz="600" dirty="0">
              <a:solidFill>
                <a:schemeClr val="dk1"/>
              </a:solidFill>
              <a:latin typeface="Calibri"/>
              <a:ea typeface="Calibri"/>
              <a:cs typeface="Calibri"/>
              <a:sym typeface="Calibri"/>
            </a:endParaRPr>
          </a:p>
          <a:p>
            <a:pPr>
              <a:lnSpc>
                <a:spcPct val="80000"/>
              </a:lnSpc>
              <a:buSzPct val="100000"/>
            </a:pPr>
            <a:r>
              <a:rPr lang="en-US" b="1" dirty="0" err="1">
                <a:sym typeface="Calibri"/>
              </a:rPr>
              <a:t>Polymixins</a:t>
            </a:r>
            <a:endParaRPr lang="en-US" b="1" dirty="0">
              <a:sym typeface="Calibri"/>
            </a:endParaRPr>
          </a:p>
          <a:p>
            <a:pPr lvl="1">
              <a:lnSpc>
                <a:spcPct val="80000"/>
              </a:lnSpc>
              <a:buSzPct val="100000"/>
            </a:pPr>
            <a:r>
              <a:rPr lang="en-US" dirty="0" err="1">
                <a:sym typeface="Calibri"/>
              </a:rPr>
              <a:t>Polymixin</a:t>
            </a:r>
            <a:r>
              <a:rPr lang="en-US" dirty="0">
                <a:sym typeface="Calibri"/>
              </a:rPr>
              <a:t> b (</a:t>
            </a:r>
            <a:r>
              <a:rPr lang="en-US" dirty="0" err="1">
                <a:sym typeface="Calibri"/>
              </a:rPr>
              <a:t>Aerosporin</a:t>
            </a:r>
            <a:r>
              <a:rPr lang="en-US" dirty="0">
                <a:sym typeface="Calibri"/>
              </a:rPr>
              <a:t>™)</a:t>
            </a:r>
          </a:p>
          <a:p>
            <a:pPr lvl="1">
              <a:lnSpc>
                <a:spcPct val="80000"/>
              </a:lnSpc>
              <a:buSzPct val="100000"/>
            </a:pPr>
            <a:r>
              <a:rPr lang="en-US" dirty="0" err="1">
                <a:sym typeface="Calibri"/>
              </a:rPr>
              <a:t>Colistin</a:t>
            </a:r>
            <a:r>
              <a:rPr lang="en-US" dirty="0">
                <a:sym typeface="Calibri"/>
              </a:rPr>
              <a:t> (Coly-</a:t>
            </a:r>
            <a:r>
              <a:rPr lang="en-US" dirty="0" err="1">
                <a:sym typeface="Calibri"/>
              </a:rPr>
              <a:t>Mycin</a:t>
            </a:r>
            <a:r>
              <a:rPr lang="en-US" dirty="0">
                <a:sym typeface="Calibri"/>
              </a:rPr>
              <a:t> M™)</a:t>
            </a:r>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8</a:t>
            </a:fld>
            <a:r>
              <a:rPr lang="en-US" smtClean="0"/>
              <a:t> </a:t>
            </a:r>
            <a:endParaRPr lang="en-US" dirty="0"/>
          </a:p>
        </p:txBody>
      </p:sp>
      <p:sp>
        <p:nvSpPr>
          <p:cNvPr id="6" name="Shape 176"/>
          <p:cNvSpPr txBox="1">
            <a:spLocks/>
          </p:cNvSpPr>
          <p:nvPr/>
        </p:nvSpPr>
        <p:spPr>
          <a:xfrm>
            <a:off x="4648200" y="1066800"/>
            <a:ext cx="3962399" cy="5259899"/>
          </a:xfrm>
          <a:prstGeom prst="rect">
            <a:avLst/>
          </a:prstGeom>
          <a:noFill/>
          <a:ln>
            <a:noFill/>
          </a:ln>
        </p:spPr>
        <p:txBody>
          <a:bodyPr lIns="91425" tIns="45700" rIns="91425" bIns="45700" anchor="t" anchorCtr="0">
            <a:noAutofit/>
          </a:bodyPr>
          <a:lstStyle>
            <a:lvl1pPr marL="284163" indent="-284163" algn="l" rtl="0" eaLnBrk="1" fontAlgn="base" hangingPunct="1">
              <a:spcBef>
                <a:spcPct val="35000"/>
              </a:spcBef>
              <a:spcAft>
                <a:spcPct val="50000"/>
              </a:spcAft>
              <a:buClr>
                <a:srgbClr val="8C1515"/>
              </a:buClr>
              <a:buFont typeface="Wingdings 3" pitchFamily="18" charset="2"/>
              <a:buChar char="}"/>
              <a:defRPr>
                <a:solidFill>
                  <a:schemeClr val="tx1"/>
                </a:solidFill>
                <a:latin typeface="Arial" pitchFamily="34" charset="0"/>
                <a:ea typeface="+mn-ea"/>
                <a:cs typeface="Arial" pitchFamily="34" charset="0"/>
              </a:defRPr>
            </a:lvl1pPr>
            <a:lvl2pPr marL="690563" indent="-292100"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2pPr>
            <a:lvl3pPr marL="1087438" indent="-282575"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3pPr>
            <a:lvl4pPr marL="1482725" indent="-280988"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4pPr>
            <a:lvl5pPr marL="1887538" indent="-290513"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5pPr>
            <a:lvl6pPr marL="23447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6pPr>
            <a:lvl7pPr marL="28019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7pPr>
            <a:lvl8pPr marL="32591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8pPr>
            <a:lvl9pPr marL="37163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9pPr>
          </a:lstStyle>
          <a:p>
            <a:pPr>
              <a:lnSpc>
                <a:spcPct val="80000"/>
              </a:lnSpc>
              <a:buSzPct val="100000"/>
            </a:pPr>
            <a:r>
              <a:rPr lang="en-US" b="1" dirty="0">
                <a:sym typeface="Calibri"/>
              </a:rPr>
              <a:t>Aminoglycosides</a:t>
            </a:r>
          </a:p>
          <a:p>
            <a:pPr lvl="1">
              <a:lnSpc>
                <a:spcPct val="80000"/>
              </a:lnSpc>
              <a:buSzPct val="100000"/>
            </a:pPr>
            <a:r>
              <a:rPr lang="en-US" dirty="0">
                <a:sym typeface="Calibri"/>
              </a:rPr>
              <a:t>Gentamicin </a:t>
            </a:r>
          </a:p>
          <a:p>
            <a:pPr lvl="1">
              <a:lnSpc>
                <a:spcPct val="80000"/>
              </a:lnSpc>
              <a:buSzPct val="100000"/>
            </a:pPr>
            <a:r>
              <a:rPr lang="en-US" dirty="0">
                <a:sym typeface="Calibri"/>
              </a:rPr>
              <a:t>Tobramycin</a:t>
            </a:r>
          </a:p>
          <a:p>
            <a:pPr lvl="1">
              <a:lnSpc>
                <a:spcPct val="80000"/>
              </a:lnSpc>
              <a:buSzPct val="100000"/>
            </a:pPr>
            <a:r>
              <a:rPr lang="en-US" dirty="0">
                <a:sym typeface="Calibri"/>
              </a:rPr>
              <a:t>Amikacin</a:t>
            </a:r>
          </a:p>
          <a:p>
            <a:pPr marL="0" indent="0">
              <a:lnSpc>
                <a:spcPct val="80000"/>
              </a:lnSpc>
              <a:spcBef>
                <a:spcPts val="0"/>
              </a:spcBef>
              <a:buFont typeface="Wingdings 3" pitchFamily="18" charset="2"/>
              <a:buNone/>
            </a:pPr>
            <a:endParaRPr lang="en-US" sz="600" b="1" kern="0" dirty="0" smtClean="0">
              <a:solidFill>
                <a:schemeClr val="dk1"/>
              </a:solidFill>
              <a:latin typeface="Calibri"/>
              <a:ea typeface="Calibri"/>
              <a:cs typeface="Calibri"/>
              <a:sym typeface="Calibri"/>
            </a:endParaRPr>
          </a:p>
          <a:p>
            <a:pPr>
              <a:lnSpc>
                <a:spcPct val="80000"/>
              </a:lnSpc>
              <a:buSzPct val="100000"/>
            </a:pPr>
            <a:r>
              <a:rPr lang="en-US" b="1" dirty="0">
                <a:sym typeface="Calibri"/>
              </a:rPr>
              <a:t>Fluoroquinolones</a:t>
            </a:r>
          </a:p>
          <a:p>
            <a:pPr lvl="1">
              <a:lnSpc>
                <a:spcPct val="80000"/>
              </a:lnSpc>
              <a:buSzPct val="100000"/>
            </a:pPr>
            <a:r>
              <a:rPr lang="en-US" dirty="0">
                <a:sym typeface="Calibri"/>
              </a:rPr>
              <a:t>Ciprofloxacin (Cipro™)</a:t>
            </a:r>
          </a:p>
          <a:p>
            <a:pPr lvl="1">
              <a:lnSpc>
                <a:spcPct val="80000"/>
              </a:lnSpc>
              <a:buSzPct val="100000"/>
            </a:pPr>
            <a:r>
              <a:rPr lang="en-US" dirty="0">
                <a:sym typeface="Calibri"/>
              </a:rPr>
              <a:t>Levofloxacin (Levaquin™)</a:t>
            </a:r>
          </a:p>
          <a:p>
            <a:pPr marL="252095" indent="-137795">
              <a:lnSpc>
                <a:spcPct val="80000"/>
              </a:lnSpc>
              <a:spcBef>
                <a:spcPts val="434"/>
              </a:spcBef>
              <a:buClr>
                <a:schemeClr val="accent1"/>
              </a:buClr>
              <a:buSzPct val="361666"/>
              <a:buFont typeface="Arial"/>
              <a:buNone/>
            </a:pPr>
            <a:endParaRPr lang="en-US" sz="600" kern="0" dirty="0" smtClean="0">
              <a:solidFill>
                <a:schemeClr val="dk1"/>
              </a:solidFill>
              <a:latin typeface="Calibri"/>
              <a:ea typeface="Calibri"/>
              <a:cs typeface="Calibri"/>
              <a:sym typeface="Calibri"/>
            </a:endParaRPr>
          </a:p>
          <a:p>
            <a:pPr marL="114300" indent="0">
              <a:lnSpc>
                <a:spcPct val="80000"/>
              </a:lnSpc>
              <a:spcBef>
                <a:spcPts val="430"/>
              </a:spcBef>
              <a:buClr>
                <a:schemeClr val="accent1"/>
              </a:buClr>
              <a:buSzPct val="25000"/>
              <a:buFont typeface="Arial"/>
              <a:buNone/>
            </a:pPr>
            <a:r>
              <a:rPr lang="en-US" b="1" u="sng" kern="0" dirty="0" smtClean="0">
                <a:solidFill>
                  <a:schemeClr val="dk1"/>
                </a:solidFill>
                <a:ea typeface="Calibri"/>
                <a:sym typeface="Calibri"/>
              </a:rPr>
              <a:t>Double coverage combinations:</a:t>
            </a:r>
          </a:p>
          <a:p>
            <a:pPr>
              <a:lnSpc>
                <a:spcPct val="80000"/>
              </a:lnSpc>
              <a:buSzPct val="100000"/>
            </a:pPr>
            <a:r>
              <a:rPr lang="en-US" dirty="0">
                <a:sym typeface="Calibri"/>
              </a:rPr>
              <a:t>Two IV antibiotics with different MOA</a:t>
            </a:r>
          </a:p>
          <a:p>
            <a:pPr marL="114300" indent="0">
              <a:lnSpc>
                <a:spcPct val="80000"/>
              </a:lnSpc>
              <a:spcBef>
                <a:spcPts val="387"/>
              </a:spcBef>
              <a:buClr>
                <a:schemeClr val="accent1"/>
              </a:buClr>
              <a:buSzPct val="25000"/>
              <a:buFont typeface="Arial"/>
              <a:buNone/>
            </a:pPr>
            <a:endParaRPr lang="en-US" sz="600" kern="0" dirty="0" smtClean="0">
              <a:solidFill>
                <a:schemeClr val="dk1"/>
              </a:solidFill>
              <a:latin typeface="Calibri"/>
              <a:ea typeface="Calibri"/>
              <a:cs typeface="Calibri"/>
              <a:sym typeface="Calibri"/>
            </a:endParaRPr>
          </a:p>
          <a:p>
            <a:pPr lvl="1">
              <a:lnSpc>
                <a:spcPct val="80000"/>
              </a:lnSpc>
              <a:buSzPct val="100000"/>
            </a:pPr>
            <a:r>
              <a:rPr lang="el-GR" dirty="0">
                <a:sym typeface="Calibri"/>
              </a:rPr>
              <a:t>β-</a:t>
            </a:r>
            <a:r>
              <a:rPr lang="en-US" dirty="0">
                <a:sym typeface="Calibri"/>
              </a:rPr>
              <a:t>lactam + Aminoglycoside</a:t>
            </a:r>
          </a:p>
          <a:p>
            <a:pPr lvl="1">
              <a:lnSpc>
                <a:spcPct val="80000"/>
              </a:lnSpc>
              <a:buSzPct val="100000"/>
            </a:pPr>
            <a:r>
              <a:rPr lang="el-GR" dirty="0">
                <a:sym typeface="Calibri"/>
              </a:rPr>
              <a:t>β-</a:t>
            </a:r>
            <a:r>
              <a:rPr lang="en-US" dirty="0">
                <a:sym typeface="Calibri"/>
              </a:rPr>
              <a:t>lactam + </a:t>
            </a:r>
            <a:r>
              <a:rPr lang="en-US" dirty="0" err="1">
                <a:sym typeface="Calibri"/>
              </a:rPr>
              <a:t>Colistin</a:t>
            </a:r>
            <a:endParaRPr lang="en-US" dirty="0">
              <a:sym typeface="Calibri"/>
            </a:endParaRPr>
          </a:p>
          <a:p>
            <a:pPr lvl="1">
              <a:lnSpc>
                <a:spcPct val="80000"/>
              </a:lnSpc>
              <a:buSzPct val="100000"/>
            </a:pPr>
            <a:r>
              <a:rPr lang="el-GR" dirty="0">
                <a:sym typeface="Calibri"/>
              </a:rPr>
              <a:t>β-</a:t>
            </a:r>
            <a:r>
              <a:rPr lang="en-US" dirty="0">
                <a:sym typeface="Calibri"/>
              </a:rPr>
              <a:t>lactam + Fluoroquinolone</a:t>
            </a:r>
          </a:p>
          <a:p>
            <a:pPr marL="640080" lvl="1" indent="-233680">
              <a:lnSpc>
                <a:spcPct val="80000"/>
              </a:lnSpc>
              <a:spcBef>
                <a:spcPts val="372"/>
              </a:spcBef>
              <a:buClr>
                <a:schemeClr val="accent2"/>
              </a:buClr>
              <a:buSzPct val="97894"/>
              <a:buFont typeface="Arial"/>
              <a:buNone/>
            </a:pPr>
            <a:endParaRPr lang="en-US" sz="1850" kern="0" dirty="0" smtClean="0">
              <a:solidFill>
                <a:schemeClr val="dk1"/>
              </a:solidFill>
              <a:latin typeface="Calibri"/>
              <a:ea typeface="Calibri"/>
              <a:cs typeface="Calibri"/>
              <a:sym typeface="Calibri"/>
            </a:endParaRPr>
          </a:p>
          <a:p>
            <a:pPr marL="640080" lvl="1" indent="-233680">
              <a:lnSpc>
                <a:spcPct val="80000"/>
              </a:lnSpc>
              <a:spcBef>
                <a:spcPts val="372"/>
              </a:spcBef>
              <a:buClr>
                <a:schemeClr val="accent2"/>
              </a:buClr>
              <a:buSzPct val="97894"/>
              <a:buFont typeface="Arial"/>
              <a:buNone/>
            </a:pPr>
            <a:endParaRPr lang="en-US" sz="1850" kern="0" dirty="0" smtClean="0">
              <a:solidFill>
                <a:schemeClr val="dk1"/>
              </a:solidFill>
              <a:latin typeface="Calibri"/>
              <a:ea typeface="Calibri"/>
              <a:cs typeface="Calibri"/>
              <a:sym typeface="Calibri"/>
            </a:endParaRPr>
          </a:p>
          <a:p>
            <a:pPr marL="640080" lvl="1" indent="-233680">
              <a:lnSpc>
                <a:spcPct val="80000"/>
              </a:lnSpc>
              <a:spcBef>
                <a:spcPts val="372"/>
              </a:spcBef>
              <a:buClr>
                <a:schemeClr val="accent2"/>
              </a:buClr>
              <a:buSzPct val="97894"/>
              <a:buFont typeface="Arial"/>
              <a:buNone/>
            </a:pPr>
            <a:endParaRPr lang="en-US" sz="1850" kern="0" dirty="0" smtClean="0">
              <a:solidFill>
                <a:schemeClr val="dk1"/>
              </a:solidFill>
              <a:latin typeface="Calibri"/>
              <a:ea typeface="Calibri"/>
              <a:cs typeface="Calibri"/>
              <a:sym typeface="Calibri"/>
            </a:endParaRPr>
          </a:p>
          <a:p>
            <a:pPr marL="342900" indent="-228600">
              <a:lnSpc>
                <a:spcPct val="80000"/>
              </a:lnSpc>
              <a:spcBef>
                <a:spcPts val="434"/>
              </a:spcBef>
              <a:buClr>
                <a:schemeClr val="accent1"/>
              </a:buClr>
              <a:buSzPct val="98636"/>
              <a:buFont typeface="Arial"/>
              <a:buNone/>
            </a:pPr>
            <a:endParaRPr lang="en-US" sz="2150" kern="0" dirty="0">
              <a:solidFill>
                <a:schemeClr val="dk1"/>
              </a:solidFill>
              <a:latin typeface="Calibri"/>
              <a:ea typeface="Calibri"/>
              <a:cs typeface="Calibri"/>
              <a:sym typeface="Calibri"/>
            </a:endParaRPr>
          </a:p>
        </p:txBody>
      </p:sp>
      <p:sp>
        <p:nvSpPr>
          <p:cNvPr id="7" name="Shape 178"/>
          <p:cNvSpPr txBox="1"/>
          <p:nvPr/>
        </p:nvSpPr>
        <p:spPr>
          <a:xfrm>
            <a:off x="304800" y="6326699"/>
            <a:ext cx="8077200" cy="230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a:solidFill>
                  <a:schemeClr val="dk1"/>
                </a:solidFill>
                <a:latin typeface="Arial" panose="020B0604020202020204" pitchFamily="34" charset="0"/>
                <a:ea typeface="Calibri"/>
                <a:cs typeface="Arial" panose="020B0604020202020204" pitchFamily="34" charset="0"/>
                <a:sym typeface="Calibri"/>
              </a:rPr>
              <a:t>Simon RH. Cystic fibrosis: Antibiotic therapy for lung disease. In:  UpToDate, Hoppin, AG (Ed), UpToDate, Wellesley, MA, 2012.</a:t>
            </a:r>
          </a:p>
        </p:txBody>
      </p:sp>
    </p:spTree>
    <p:extLst>
      <p:ext uri="{BB962C8B-B14F-4D97-AF65-F5344CB8AC3E}">
        <p14:creationId xmlns:p14="http://schemas.microsoft.com/office/powerpoint/2010/main" val="2763347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TO TREAT?</a:t>
            </a:r>
            <a:endParaRPr lang="en-US" dirty="0"/>
          </a:p>
        </p:txBody>
      </p:sp>
      <p:sp>
        <p:nvSpPr>
          <p:cNvPr id="3" name="Content Placeholder 2"/>
          <p:cNvSpPr>
            <a:spLocks noGrp="1"/>
          </p:cNvSpPr>
          <p:nvPr>
            <p:ph idx="1"/>
          </p:nvPr>
        </p:nvSpPr>
        <p:spPr/>
        <p:txBody>
          <a:bodyPr/>
          <a:lstStyle/>
          <a:p>
            <a:r>
              <a:rPr lang="en-US" dirty="0" smtClean="0"/>
              <a:t>Treat exacerbations until symptoms resolve and lung function recovers</a:t>
            </a:r>
          </a:p>
          <a:p>
            <a:r>
              <a:rPr lang="en-US" dirty="0"/>
              <a:t>Standard therapy: </a:t>
            </a:r>
          </a:p>
          <a:p>
            <a:pPr lvl="1"/>
            <a:r>
              <a:rPr lang="en-US" dirty="0"/>
              <a:t>Combination of two IV antibiotics for 14 – 21 days</a:t>
            </a:r>
          </a:p>
          <a:p>
            <a:r>
              <a:rPr lang="en-US" dirty="0" smtClean="0"/>
              <a:t>Multi-drug resistant </a:t>
            </a:r>
            <a:r>
              <a:rPr lang="en-US" i="1" dirty="0"/>
              <a:t>Pseudomonas </a:t>
            </a:r>
            <a:r>
              <a:rPr lang="en-US" i="1" dirty="0" smtClean="0"/>
              <a:t>aeruginosa</a:t>
            </a:r>
            <a:r>
              <a:rPr lang="en-US" dirty="0" smtClean="0"/>
              <a:t> may require longer therapy</a:t>
            </a:r>
            <a:endParaRPr lang="en-US" i="1" dirty="0"/>
          </a:p>
          <a:p>
            <a:endParaRPr lang="en-US" dirty="0"/>
          </a:p>
        </p:txBody>
      </p:sp>
      <p:sp>
        <p:nvSpPr>
          <p:cNvPr id="4" name="Slide Number Placeholder 3"/>
          <p:cNvSpPr>
            <a:spLocks noGrp="1"/>
          </p:cNvSpPr>
          <p:nvPr>
            <p:ph type="sldNum" sz="quarter" idx="10"/>
          </p:nvPr>
        </p:nvSpPr>
        <p:spPr/>
        <p:txBody>
          <a:bodyPr/>
          <a:lstStyle/>
          <a:p>
            <a:pPr>
              <a:defRPr/>
            </a:pPr>
            <a:fld id="{6FCE3B76-DE70-4E9B-AB48-ED362D1CB3E6}" type="slidenum">
              <a:rPr lang="en-US" smtClean="0"/>
              <a:pPr>
                <a:defRPr/>
              </a:pPr>
              <a:t>9</a:t>
            </a:fld>
            <a:r>
              <a:rPr lang="en-US" smtClean="0"/>
              <a:t> </a:t>
            </a:r>
            <a:endParaRPr lang="en-US" dirty="0"/>
          </a:p>
        </p:txBody>
      </p:sp>
      <p:sp>
        <p:nvSpPr>
          <p:cNvPr id="5" name="Shape 219"/>
          <p:cNvSpPr txBox="1"/>
          <p:nvPr/>
        </p:nvSpPr>
        <p:spPr>
          <a:xfrm>
            <a:off x="304800" y="6152879"/>
            <a:ext cx="63753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Doring</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G, et al. Journal of Cystic Fibrosis 2012; 11: 461-79.</a:t>
            </a:r>
          </a:p>
          <a:p>
            <a:pPr marL="0" marR="0" lvl="0" indent="0" algn="l" rtl="0">
              <a:spcBef>
                <a:spcPts val="0"/>
              </a:spcBef>
              <a:buSzPct val="25000"/>
              <a:buNone/>
            </a:pP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Gibson RL, et al. Am J </a:t>
            </a: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Respir</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a:t>
            </a:r>
            <a:r>
              <a:rPr lang="en-US" sz="900" b="0" i="0" u="none" strike="noStrike" cap="none" baseline="0" dirty="0" err="1">
                <a:solidFill>
                  <a:schemeClr val="dk1"/>
                </a:solidFill>
                <a:latin typeface="Arial" panose="020B0604020202020204" pitchFamily="34" charset="0"/>
                <a:ea typeface="Calibri"/>
                <a:cs typeface="Arial" panose="020B0604020202020204" pitchFamily="34" charset="0"/>
                <a:sym typeface="Calibri"/>
              </a:rPr>
              <a:t>Crit</a:t>
            </a:r>
            <a:r>
              <a:rPr lang="en-US" sz="900" b="0" i="0" u="none" strike="noStrike" cap="none" baseline="0" dirty="0">
                <a:solidFill>
                  <a:schemeClr val="dk1"/>
                </a:solidFill>
                <a:latin typeface="Arial" panose="020B0604020202020204" pitchFamily="34" charset="0"/>
                <a:ea typeface="Calibri"/>
                <a:cs typeface="Arial" panose="020B0604020202020204" pitchFamily="34" charset="0"/>
                <a:sym typeface="Calibri"/>
              </a:rPr>
              <a:t> Care Med 2003; 168: 918-51.</a:t>
            </a:r>
          </a:p>
        </p:txBody>
      </p:sp>
    </p:spTree>
    <p:extLst>
      <p:ext uri="{BB962C8B-B14F-4D97-AF65-F5344CB8AC3E}">
        <p14:creationId xmlns:p14="http://schemas.microsoft.com/office/powerpoint/2010/main" val="342254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Care_Medicine_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FFFFFF"/>
        </a:dk2>
        <a:lt2>
          <a:srgbClr val="4D4D4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0000"/>
        </a:dk2>
        <a:lt2>
          <a:srgbClr val="4D4D4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E4E3D8"/>
        </a:lt1>
        <a:dk2>
          <a:srgbClr val="FFFFFF"/>
        </a:dk2>
        <a:lt2>
          <a:srgbClr val="B4B192"/>
        </a:lt2>
        <a:accent1>
          <a:srgbClr val="BBE0E3"/>
        </a:accent1>
        <a:accent2>
          <a:srgbClr val="333399"/>
        </a:accent2>
        <a:accent3>
          <a:srgbClr val="EFEFE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6">
        <a:dk1>
          <a:srgbClr val="000000"/>
        </a:dk1>
        <a:lt1>
          <a:srgbClr val="B4B192"/>
        </a:lt1>
        <a:dk2>
          <a:srgbClr val="FFFFFF"/>
        </a:dk2>
        <a:lt2>
          <a:srgbClr val="E4E3D8"/>
        </a:lt2>
        <a:accent1>
          <a:srgbClr val="FBF191"/>
        </a:accent1>
        <a:accent2>
          <a:srgbClr val="85DFD4"/>
        </a:accent2>
        <a:accent3>
          <a:srgbClr val="D6D5C7"/>
        </a:accent3>
        <a:accent4>
          <a:srgbClr val="000000"/>
        </a:accent4>
        <a:accent5>
          <a:srgbClr val="FDF7C7"/>
        </a:accent5>
        <a:accent6>
          <a:srgbClr val="78CAC0"/>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451BF9EBEF1E48B0C5DD0EEDE608BB" ma:contentTypeVersion="2" ma:contentTypeDescription="Create a new document." ma:contentTypeScope="" ma:versionID="3c8b59afa6aaa46bcc60d8330c79bcd6">
  <xsd:schema xmlns:xsd="http://www.w3.org/2001/XMLSchema" xmlns:xs="http://www.w3.org/2001/XMLSchema" xmlns:p="http://schemas.microsoft.com/office/2006/metadata/properties" xmlns:ns1="http://schemas.microsoft.com/sharepoint/v3" targetNamespace="http://schemas.microsoft.com/office/2006/metadata/properties" ma:root="true" ma:fieldsID="05a2e30d6b8956c4a33f9e60f359a25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152E90-9964-49A9-8F58-B01C8DCB9369}">
  <ds:schemaRefs>
    <ds:schemaRef ds:uri="http://schemas.microsoft.com/sharepoint/v3"/>
    <ds:schemaRef ds:uri="http://schemas.microsoft.com/office/2006/documentManagement/types"/>
    <ds:schemaRef ds:uri="http://schemas.microsoft.com/office/infopath/2007/PartnerControls"/>
    <ds:schemaRef ds:uri="http://purl.org/dc/terms/"/>
    <ds:schemaRef ds:uri="http://purl.org/dc/elements/1.1/"/>
    <ds:schemaRef ds:uri="http://www.w3.org/XML/1998/namespace"/>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4BCCE3E-3048-4696-966A-52FCDCBB4C9D}">
  <ds:schemaRefs>
    <ds:schemaRef ds:uri="http://schemas.microsoft.com/sharepoint/v3/contenttype/forms"/>
  </ds:schemaRefs>
</ds:datastoreItem>
</file>

<file path=customXml/itemProps3.xml><?xml version="1.0" encoding="utf-8"?>
<ds:datastoreItem xmlns:ds="http://schemas.openxmlformats.org/officeDocument/2006/customXml" ds:itemID="{BA80685F-129E-4F2C-A6DC-90620E8603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HealthCare_Medicine_PP</Template>
  <TotalTime>519</TotalTime>
  <Words>3881</Words>
  <Application>Microsoft Office PowerPoint</Application>
  <PresentationFormat>On-screen Show (4:3)</PresentationFormat>
  <Paragraphs>526</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HealthCare_Medicine_PP</vt:lpstr>
      <vt:lpstr>Pharmacology in Cystic Fibrosis</vt:lpstr>
      <vt:lpstr>OBJECTIVES</vt:lpstr>
      <vt:lpstr>PULMONARY EXACERBATIONS</vt:lpstr>
      <vt:lpstr>MICROBIOLOGY IN CYSTIC FIBROSIS</vt:lpstr>
      <vt:lpstr>MICROBIOLOGY IN CYSTIC FIBROSIS</vt:lpstr>
      <vt:lpstr>PSEUDOMONAS AERUGINOSA (PA)</vt:lpstr>
      <vt:lpstr>ANTIBIOTIC SELECTION</vt:lpstr>
      <vt:lpstr>ANTIBIOTICS EFFECTIVE AGAINST PSEUDOMONAS </vt:lpstr>
      <vt:lpstr>HOW LONG TO TREAT?</vt:lpstr>
      <vt:lpstr>TIME VS CONCENTRATION DEPENDENT ANTIBIOTICS</vt:lpstr>
      <vt:lpstr>ANTIBIOTIC DOSING AND MONITORING</vt:lpstr>
      <vt:lpstr>CHRONIC USE OF AZITHROMYCIN TO REDUCE EXACERBATIONS</vt:lpstr>
      <vt:lpstr>NO EVIDENCE FOR ANTI-INFLAMMATORY AGENTS IN ADULTS</vt:lpstr>
      <vt:lpstr>RESPIRATORY THERAPIES</vt:lpstr>
      <vt:lpstr>BRONCHODILATORS – B2 ADRENERGIC RECEPTOR AGONISTS</vt:lpstr>
      <vt:lpstr>HYDRATION OF AIRWAY SURFACE FLUID</vt:lpstr>
      <vt:lpstr>MUCOLYTICS</vt:lpstr>
      <vt:lpstr>INHALED ANTIBIOTICS</vt:lpstr>
      <vt:lpstr>CFTR GENE MUTATION CLASSES </vt:lpstr>
      <vt:lpstr>PowerPoint Presentation</vt:lpstr>
      <vt:lpstr>CFTR POTENTIATOR</vt:lpstr>
      <vt:lpstr>CFTR MODULATOR</vt:lpstr>
      <vt:lpstr>LUACAFTOR + IVACAFTOR (ORKAMBI®)</vt:lpstr>
      <vt:lpstr>TEZACAFTOR + IVACAFTOR (SYMDEKO®)</vt:lpstr>
      <vt:lpstr>QUESTIONS?</vt:lpstr>
    </vt:vector>
  </TitlesOfParts>
  <Company>SHC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Kwong</dc:creator>
  <cp:lastModifiedBy>Pediatrics</cp:lastModifiedBy>
  <cp:revision>44</cp:revision>
  <cp:lastPrinted>2018-02-26T14:43:28Z</cp:lastPrinted>
  <dcterms:created xsi:type="dcterms:W3CDTF">2018-02-15T21:41:56Z</dcterms:created>
  <dcterms:modified xsi:type="dcterms:W3CDTF">2018-03-12T18:36:57Z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0x0101005A451BF9EBEF1E48B0C5DD0EEDE608BB</vt:lpwstr>
  </property>
  <property fmtid="{D5CDD505-2E9C-101B-9397-08002B2CF9AE}" pid="3" name="Description0">
    <vt:lpwstr>Presentation for senior leaders to explain changes to outreach model</vt:lpwstr>
  </property>
</Properties>
</file>