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5" r:id="rId1"/>
  </p:sldMasterIdLst>
  <p:sldIdLst>
    <p:sldId id="256" r:id="rId2"/>
    <p:sldId id="268" r:id="rId3"/>
    <p:sldId id="257" r:id="rId4"/>
    <p:sldId id="258" r:id="rId5"/>
    <p:sldId id="259" r:id="rId6"/>
    <p:sldId id="262" r:id="rId7"/>
    <p:sldId id="264" r:id="rId8"/>
    <p:sldId id="263" r:id="rId9"/>
    <p:sldId id="267" r:id="rId10"/>
    <p:sldId id="266" r:id="rId11"/>
    <p:sldId id="265" r:id="rId12"/>
    <p:sldId id="271" r:id="rId13"/>
    <p:sldId id="260" r:id="rId14"/>
    <p:sldId id="261" r:id="rId15"/>
    <p:sldId id="270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16" autoAdjust="0"/>
    <p:restoredTop sz="94660"/>
  </p:normalViewPr>
  <p:slideViewPr>
    <p:cSldViewPr snapToGrid="0">
      <p:cViewPr>
        <p:scale>
          <a:sx n="103" d="100"/>
          <a:sy n="103" d="100"/>
        </p:scale>
        <p:origin x="-90" y="-11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17E5-94C4-430D-9201-AE95DB62EB4E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3BFB-AAF4-4478-8FD4-9B2AF0D81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36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17E5-94C4-430D-9201-AE95DB62EB4E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3BFB-AAF4-4478-8FD4-9B2AF0D81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63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17E5-94C4-430D-9201-AE95DB62EB4E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3BFB-AAF4-4478-8FD4-9B2AF0D81A7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166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17E5-94C4-430D-9201-AE95DB62EB4E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3BFB-AAF4-4478-8FD4-9B2AF0D81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98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17E5-94C4-430D-9201-AE95DB62EB4E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3BFB-AAF4-4478-8FD4-9B2AF0D81A7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1267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17E5-94C4-430D-9201-AE95DB62EB4E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3BFB-AAF4-4478-8FD4-9B2AF0D81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67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17E5-94C4-430D-9201-AE95DB62EB4E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3BFB-AAF4-4478-8FD4-9B2AF0D81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55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17E5-94C4-430D-9201-AE95DB62EB4E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3BFB-AAF4-4478-8FD4-9B2AF0D81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59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17E5-94C4-430D-9201-AE95DB62EB4E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3BFB-AAF4-4478-8FD4-9B2AF0D81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47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17E5-94C4-430D-9201-AE95DB62EB4E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3BFB-AAF4-4478-8FD4-9B2AF0D81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63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17E5-94C4-430D-9201-AE95DB62EB4E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3BFB-AAF4-4478-8FD4-9B2AF0D81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8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17E5-94C4-430D-9201-AE95DB62EB4E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3BFB-AAF4-4478-8FD4-9B2AF0D81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08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17E5-94C4-430D-9201-AE95DB62EB4E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3BFB-AAF4-4478-8FD4-9B2AF0D81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3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17E5-94C4-430D-9201-AE95DB62EB4E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3BFB-AAF4-4478-8FD4-9B2AF0D81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59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17E5-94C4-430D-9201-AE95DB62EB4E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3BFB-AAF4-4478-8FD4-9B2AF0D81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8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3BFB-AAF4-4478-8FD4-9B2AF0D81A7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17E5-94C4-430D-9201-AE95DB62EB4E}" type="datetimeFigureOut">
              <a:rPr lang="en-US" smtClean="0"/>
              <a:t>3/9/2018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4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C17E5-94C4-430D-9201-AE95DB62EB4E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CDE3BFB-AAF4-4478-8FD4-9B2AF0D81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1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  <p:sldLayoutId id="2147484117" r:id="rId12"/>
    <p:sldLayoutId id="2147484118" r:id="rId13"/>
    <p:sldLayoutId id="2147484119" r:id="rId14"/>
    <p:sldLayoutId id="2147484120" r:id="rId15"/>
    <p:sldLayoutId id="214748412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cfroundtable.com/2016/09/19/breaking-news-an-analysis-of-the-new-social-security-rules-for-cystic-fibrosi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mailto:compass@cff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mfaa.uscbinc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hcs.ca.gov/" TargetMode="External"/><Relationship Id="rId2" Type="http://schemas.openxmlformats.org/officeDocument/2006/relationships/hyperlink" Target="http://www.dhcs.ca.gov/services/ghpp/Pages/Apply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socialsecurity.gov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sabilityrightsca.org/" TargetMode="External"/><Relationship Id="rId2" Type="http://schemas.openxmlformats.org/officeDocument/2006/relationships/hyperlink" Target="http://www.coveredca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stanfordhealthcare.org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4817" y="1315845"/>
            <a:ext cx="7307739" cy="2096428"/>
          </a:xfrm>
        </p:spPr>
        <p:txBody>
          <a:bodyPr>
            <a:normAutofit fontScale="90000"/>
          </a:bodyPr>
          <a:lstStyle/>
          <a:p>
            <a:r>
              <a:rPr lang="en-US" dirty="0"/>
              <a:t>Navigating the World of Insurance</a:t>
            </a:r>
            <a:br>
              <a:rPr lang="en-US" dirty="0"/>
            </a:br>
            <a:r>
              <a:rPr lang="en-US" sz="3600" dirty="0"/>
              <a:t>Removing the Barriers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5218" y="3677958"/>
            <a:ext cx="7766936" cy="976219"/>
          </a:xfrm>
        </p:spPr>
        <p:txBody>
          <a:bodyPr>
            <a:normAutofit/>
          </a:bodyPr>
          <a:lstStyle/>
          <a:p>
            <a:r>
              <a:rPr lang="en-US" dirty="0"/>
              <a:t>Anastasia Kaiser, MSW</a:t>
            </a:r>
          </a:p>
          <a:p>
            <a:r>
              <a:rPr lang="en-US" dirty="0"/>
              <a:t>Social Work Clinician for Adult Cystic Fibrosis Center</a:t>
            </a:r>
          </a:p>
        </p:txBody>
      </p:sp>
      <p:pic>
        <p:nvPicPr>
          <p:cNvPr id="2052" name="Picture 4" descr="http://mms.businesswire.com/media/20150626005795/en/474527/5/SHC-SM_logo_high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58" y="4868711"/>
            <a:ext cx="3948604" cy="174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cdn.pixabay.com/photo/2015/04/26/18/58/track-740862_960_7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663" y="0"/>
            <a:ext cx="2925337" cy="438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224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SSI and SSDI:</a:t>
            </a:r>
            <a:br>
              <a:rPr lang="en-US" dirty="0"/>
            </a:br>
            <a:r>
              <a:rPr lang="en-US" dirty="0"/>
              <a:t>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SSI</a:t>
            </a:r>
          </a:p>
          <a:p>
            <a:pPr marL="0" indent="0">
              <a:buNone/>
            </a:pPr>
            <a:r>
              <a:rPr lang="en-US" dirty="0"/>
              <a:t>“Supplemental Security Income”</a:t>
            </a:r>
          </a:p>
          <a:p>
            <a:r>
              <a:rPr lang="en-US" sz="2000" dirty="0"/>
              <a:t>Financial need based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To Qualify:</a:t>
            </a:r>
          </a:p>
          <a:p>
            <a:r>
              <a:rPr lang="en-US" sz="2000" dirty="0"/>
              <a:t>Making no or low income</a:t>
            </a:r>
          </a:p>
          <a:p>
            <a:r>
              <a:rPr lang="en-US" sz="2000" dirty="0"/>
              <a:t>Less than 2k in assets</a:t>
            </a:r>
          </a:p>
          <a:p>
            <a:pPr marL="0" indent="0">
              <a:buNone/>
            </a:pPr>
            <a:r>
              <a:rPr lang="en-US" sz="2000" dirty="0"/>
              <a:t>(less than 3k if married)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SSDI</a:t>
            </a:r>
          </a:p>
          <a:p>
            <a:pPr marL="0" indent="0">
              <a:buNone/>
            </a:pPr>
            <a:r>
              <a:rPr lang="en-US" dirty="0"/>
              <a:t>“Social Security Disability Insurance”</a:t>
            </a:r>
          </a:p>
          <a:p>
            <a:r>
              <a:rPr lang="en-US" sz="2000" dirty="0"/>
              <a:t>Dependent on how many </a:t>
            </a:r>
            <a:r>
              <a:rPr lang="en-US" sz="2000" i="1" dirty="0"/>
              <a:t>taxable work credits </a:t>
            </a:r>
            <a:r>
              <a:rPr lang="en-US" sz="2000" dirty="0"/>
              <a:t>made from working</a:t>
            </a:r>
          </a:p>
          <a:p>
            <a:r>
              <a:rPr lang="en-US" sz="2000" dirty="0"/>
              <a:t>Ex: worked full time in minimum wage job for 5 of the last 10 years will likely qualify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545" y="157326"/>
            <a:ext cx="3718448" cy="222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61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02004"/>
            <a:ext cx="8596668" cy="1628396"/>
          </a:xfrm>
        </p:spPr>
        <p:txBody>
          <a:bodyPr/>
          <a:lstStyle/>
          <a:p>
            <a:r>
              <a:rPr lang="en-US" dirty="0"/>
              <a:t>Update: SSI/SSDI </a:t>
            </a:r>
            <a:br>
              <a:rPr lang="en-US" dirty="0"/>
            </a:br>
            <a:r>
              <a:rPr lang="en-US" dirty="0"/>
              <a:t>2017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7049"/>
            <a:ext cx="8596668" cy="4514314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SSI and SSDI- both use same medical criteria</a:t>
            </a:r>
          </a:p>
          <a:p>
            <a:pPr fontAlgn="base"/>
            <a:r>
              <a:rPr lang="en-US" dirty="0"/>
              <a:t>Social Security looks at medical records within the twelve months prior to the filing of an application. Under the new rules a person may be eligible in six other ways:</a:t>
            </a:r>
          </a:p>
          <a:p>
            <a:pPr lvl="1" fontAlgn="base"/>
            <a:r>
              <a:rPr lang="en-US" dirty="0"/>
              <a:t>1. Three hospital stays in the year prior to applying for benefits, at least 30 days apart; OR</a:t>
            </a:r>
          </a:p>
          <a:p>
            <a:pPr lvl="1" fontAlgn="base"/>
            <a:r>
              <a:rPr lang="en-US" dirty="0"/>
              <a:t>2. Treatment for a spontaneous collapsed lung requiring chest tube placement; OR</a:t>
            </a:r>
          </a:p>
          <a:p>
            <a:pPr lvl="1" fontAlgn="base"/>
            <a:r>
              <a:rPr lang="en-US" dirty="0"/>
              <a:t>3. Respiratory failure requiring ventilation or noninvasive ventilation with </a:t>
            </a:r>
            <a:r>
              <a:rPr lang="en-US" dirty="0" err="1"/>
              <a:t>BiPAP</a:t>
            </a:r>
            <a:r>
              <a:rPr lang="en-US" dirty="0"/>
              <a:t> or a combination, for a continuous period of at least 48 hours or a continuous period of a least 72 hours if following  surgery; OR</a:t>
            </a:r>
          </a:p>
          <a:p>
            <a:pPr lvl="1" fontAlgn="base"/>
            <a:r>
              <a:rPr lang="en-US" dirty="0"/>
              <a:t>4. Embolization for hemoptysis; OR</a:t>
            </a:r>
          </a:p>
          <a:p>
            <a:pPr lvl="1" fontAlgn="base"/>
            <a:r>
              <a:rPr lang="en-US" dirty="0"/>
              <a:t>5. FEV1 &lt;50% twice in last year, 30 days apart (approximate)</a:t>
            </a:r>
          </a:p>
          <a:p>
            <a:pPr lvl="2" fontAlgn="base"/>
            <a:r>
              <a:rPr lang="en-US" dirty="0"/>
              <a:t>The SSA is also taking into consideration altitude of living, height and weight for this. This is a recent change, coming into effect in October 2016.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311900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1200" dirty="0"/>
              <a:t>Source: </a:t>
            </a:r>
            <a:r>
              <a:rPr lang="en-US" sz="1200" dirty="0">
                <a:hlinkClick r:id="rId2"/>
              </a:rPr>
              <a:t>http://www.cfroundtable.com/2016/09/19/breaking-news-an-analysis-of-the-new-social-security-rules-for-cystic-fibrosis/</a:t>
            </a:r>
            <a:endParaRPr lang="en-US" sz="1200" dirty="0"/>
          </a:p>
        </p:txBody>
      </p:sp>
      <p:pic>
        <p:nvPicPr>
          <p:cNvPr id="9218" name="Picture 2" descr="http://sacemploymentlawyer.com/wp-content/uploads/2015/02/ssdi-benefits-applic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962" y="0"/>
            <a:ext cx="2975038" cy="198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466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 Legal Information Hotline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free confidential information to individuals with CF and caregivers</a:t>
            </a:r>
          </a:p>
          <a:p>
            <a:pPr lvl="1"/>
            <a:r>
              <a:rPr lang="en-US" dirty="0"/>
              <a:t>SSI eligibility and benefits</a:t>
            </a:r>
          </a:p>
          <a:p>
            <a:pPr lvl="2"/>
            <a:r>
              <a:rPr lang="en-US" dirty="0"/>
              <a:t>CF Social Security Project</a:t>
            </a:r>
          </a:p>
          <a:p>
            <a:pPr lvl="1"/>
            <a:r>
              <a:rPr lang="en-US" dirty="0" err="1"/>
              <a:t>MediCal</a:t>
            </a:r>
            <a:r>
              <a:rPr lang="en-US" dirty="0"/>
              <a:t>/Medicare/Private Health Insurance</a:t>
            </a:r>
          </a:p>
          <a:p>
            <a:pPr lvl="1"/>
            <a:r>
              <a:rPr lang="en-US" dirty="0"/>
              <a:t>Education</a:t>
            </a:r>
          </a:p>
          <a:p>
            <a:pPr lvl="1"/>
            <a:r>
              <a:rPr lang="en-US" dirty="0"/>
              <a:t>Employment</a:t>
            </a:r>
          </a:p>
          <a:p>
            <a:r>
              <a:rPr lang="en-US" dirty="0"/>
              <a:t>Sponsored by the CF Foundation</a:t>
            </a:r>
          </a:p>
          <a:p>
            <a:r>
              <a:rPr lang="en-US" dirty="0"/>
              <a:t>1-800-622-0385</a:t>
            </a:r>
          </a:p>
          <a:p>
            <a:r>
              <a:rPr lang="en-US" dirty="0"/>
              <a:t>CFLegal@sufianpassamano.com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1" t="13366" r="3999" b="9233"/>
          <a:stretch/>
        </p:blipFill>
        <p:spPr>
          <a:xfrm>
            <a:off x="8046721" y="2770632"/>
            <a:ext cx="3356132" cy="3831336"/>
          </a:xfrm>
          <a:prstGeom prst="rect">
            <a:avLst/>
          </a:prstGeom>
        </p:spPr>
      </p:pic>
      <p:pic>
        <p:nvPicPr>
          <p:cNvPr id="2050" name="Picture 2" descr="http://www.termcoord.eu/wp-content/uploads/2015/05/legal-glossari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202" y="199387"/>
            <a:ext cx="2787403" cy="184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880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Financial assistance to eligible individuals to cover coinsurance, copayments, health care premiums and deductibles for certain medications and therapies</a:t>
            </a:r>
          </a:p>
          <a:p>
            <a:r>
              <a:rPr lang="en-US" dirty="0"/>
              <a:t>Specific to CF: vitamins, supplements, hypertonic saline solution, nebulizers paired with treatments, and certain handsets</a:t>
            </a:r>
          </a:p>
          <a:p>
            <a:pPr lvl="1"/>
            <a:r>
              <a:rPr lang="en-US" dirty="0"/>
              <a:t>Money is loaded onto a Visa card for your convenience</a:t>
            </a:r>
          </a:p>
          <a:p>
            <a:pPr lvl="1"/>
            <a:r>
              <a:rPr lang="en-US" dirty="0"/>
              <a:t>Maximum award is $15,000</a:t>
            </a:r>
          </a:p>
          <a:p>
            <a:r>
              <a:rPr lang="en-US" dirty="0"/>
              <a:t>How to apply: </a:t>
            </a:r>
          </a:p>
          <a:p>
            <a:pPr lvl="1"/>
            <a:r>
              <a:rPr lang="en-US" dirty="0"/>
              <a:t>Apply online: https://www.healthwellfoundation.org/patients/apply/</a:t>
            </a:r>
          </a:p>
          <a:p>
            <a:pPr lvl="1"/>
            <a:r>
              <a:rPr lang="en-US" dirty="0"/>
              <a:t>Call hotline: 1-800-675-8416. Monday–Friday 9 a.m. – 5 p.m. EASTERN STANDARD TIME.</a:t>
            </a:r>
          </a:p>
        </p:txBody>
      </p:sp>
      <p:pic>
        <p:nvPicPr>
          <p:cNvPr id="1026" name="Picture 2" descr="https://www.healthwellfoundation.org/wp-content/uploads/legacy/files/HWF_Logo_wTag_Col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52338"/>
            <a:ext cx="4216741" cy="141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045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365695"/>
            <a:ext cx="8596668" cy="3825380"/>
          </a:xfrm>
        </p:spPr>
        <p:txBody>
          <a:bodyPr>
            <a:normAutofit/>
          </a:bodyPr>
          <a:lstStyle/>
          <a:p>
            <a:r>
              <a:rPr lang="en-US" dirty="0"/>
              <a:t>Personalized service to help you with insurance, financial, legal and other issues you are facing</a:t>
            </a:r>
          </a:p>
          <a:p>
            <a:r>
              <a:rPr lang="en-US" dirty="0"/>
              <a:t>One-on-one work with a dedicated CF Foundation case manager </a:t>
            </a:r>
          </a:p>
          <a:p>
            <a:r>
              <a:rPr lang="en-US" i="1" dirty="0"/>
              <a:t>Compass</a:t>
            </a:r>
            <a:r>
              <a:rPr lang="en-US" dirty="0"/>
              <a:t> is available to anyone with CF, their family and their care team, regardless of income or insurance status.</a:t>
            </a:r>
          </a:p>
          <a:p>
            <a:r>
              <a:rPr lang="en-US" dirty="0"/>
              <a:t>Free and confidential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r>
              <a:rPr lang="en-US" b="1" dirty="0"/>
              <a:t>1-844-COMPASS</a:t>
            </a:r>
            <a:r>
              <a:rPr lang="en-US" dirty="0"/>
              <a:t> (844-266-7277) </a:t>
            </a:r>
          </a:p>
          <a:p>
            <a:r>
              <a:rPr lang="en-US" dirty="0"/>
              <a:t>Monday - Friday, 8:30 a.m. - 5:30 p.m. EST</a:t>
            </a:r>
          </a:p>
          <a:p>
            <a:r>
              <a:rPr lang="en-US" dirty="0"/>
              <a:t>Email: </a:t>
            </a:r>
            <a:r>
              <a:rPr lang="en-US" dirty="0">
                <a:hlinkClick r:id="rId2" tooltip="compass@cff.org"/>
              </a:rPr>
              <a:t>compass@cff.org</a:t>
            </a:r>
            <a:endParaRPr lang="en-US" dirty="0"/>
          </a:p>
          <a:p>
            <a:endParaRPr lang="en-US" dirty="0"/>
          </a:p>
        </p:txBody>
      </p:sp>
      <p:pic>
        <p:nvPicPr>
          <p:cNvPr id="7170" name="Picture 2" descr="https://i.ytimg.com/vi/8V6b925uCDE/maxresdefaul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8" t="16222" r="13611" b="14564"/>
          <a:stretch/>
        </p:blipFill>
        <p:spPr bwMode="auto">
          <a:xfrm>
            <a:off x="176923" y="152847"/>
            <a:ext cx="4268125" cy="221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fightcf.cff.org/gs13/image/national/cystic-fibrosis-foundation-2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402" y="4690980"/>
            <a:ext cx="3573863" cy="202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562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Stanford’s Financial Assistance and Financial Counseling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all else fails…</a:t>
            </a:r>
          </a:p>
          <a:p>
            <a:pPr lvl="1"/>
            <a:r>
              <a:rPr lang="en-US" dirty="0"/>
              <a:t>Feel free to consult with Financial Counseling Department</a:t>
            </a:r>
          </a:p>
          <a:p>
            <a:pPr lvl="2"/>
            <a:r>
              <a:rPr lang="en-US" dirty="0"/>
              <a:t>Insurance questions specifically related to getting care at SHC</a:t>
            </a:r>
          </a:p>
          <a:p>
            <a:pPr lvl="2"/>
            <a:r>
              <a:rPr lang="en-US" dirty="0"/>
              <a:t>Billing related concerns or questions</a:t>
            </a:r>
          </a:p>
          <a:p>
            <a:pPr lvl="2"/>
            <a:r>
              <a:rPr lang="en-US" dirty="0"/>
              <a:t>650-498-2900, Option 2 to speak with a counselor</a:t>
            </a:r>
          </a:p>
          <a:p>
            <a:pPr lvl="1"/>
            <a:r>
              <a:rPr lang="en-US" dirty="0"/>
              <a:t>Financial Assistance Application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Evaluation to see if SHC can help with payment plan or bill forgiveness</a:t>
            </a:r>
          </a:p>
          <a:p>
            <a:pPr lvl="3"/>
            <a:r>
              <a:rPr lang="en-US" dirty="0">
                <a:solidFill>
                  <a:schemeClr val="tx1"/>
                </a:solidFill>
              </a:rPr>
              <a:t>Proof of income </a:t>
            </a:r>
          </a:p>
          <a:p>
            <a:pPr lvl="3"/>
            <a:r>
              <a:rPr lang="en-US" dirty="0">
                <a:solidFill>
                  <a:schemeClr val="tx1"/>
                </a:solidFill>
              </a:rPr>
              <a:t>Completed application</a:t>
            </a:r>
          </a:p>
          <a:p>
            <a:pPr lvl="4"/>
            <a:r>
              <a:rPr lang="en-US" dirty="0">
                <a:solidFill>
                  <a:schemeClr val="tx1"/>
                </a:solidFill>
                <a:hlinkClick r:id="rId2"/>
              </a:rPr>
              <a:t>https://mfaa.uscbinc.com/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8194" name="Picture 2" descr="http://usaluckylottery.com/wp-content/uploads/2014/12/cash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186" y="1847850"/>
            <a:ext cx="3619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208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uzzkenya.com/wp-content/uploads/2014/02/question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369" y="445549"/>
            <a:ext cx="5170343" cy="300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rchromo.files.wordpress.com/2014/03/q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" y="3701034"/>
            <a:ext cx="4399026" cy="287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-media-cache-ak0.pinimg.com/originals/dd/f3/a1/ddf3a131291f954c7af7c56e84c988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030" y="3729873"/>
            <a:ext cx="4229743" cy="281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004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Insurance Options:</a:t>
            </a:r>
          </a:p>
          <a:p>
            <a:pPr lvl="1"/>
            <a:r>
              <a:rPr lang="en-US" dirty="0"/>
              <a:t>Private</a:t>
            </a:r>
          </a:p>
          <a:p>
            <a:pPr lvl="1"/>
            <a:r>
              <a:rPr lang="en-US" dirty="0"/>
              <a:t>GHPP</a:t>
            </a:r>
          </a:p>
          <a:p>
            <a:pPr lvl="1"/>
            <a:r>
              <a:rPr lang="en-US" dirty="0" err="1"/>
              <a:t>MediCal</a:t>
            </a:r>
            <a:r>
              <a:rPr lang="en-US" dirty="0"/>
              <a:t>/Medicare </a:t>
            </a:r>
          </a:p>
          <a:p>
            <a:pPr lvl="1"/>
            <a:r>
              <a:rPr lang="en-US" dirty="0"/>
              <a:t>Covered California</a:t>
            </a:r>
          </a:p>
          <a:p>
            <a:pPr lvl="1"/>
            <a:r>
              <a:rPr lang="en-US" dirty="0"/>
              <a:t>SSI/SSDI</a:t>
            </a:r>
          </a:p>
          <a:p>
            <a:pPr lvl="2"/>
            <a:r>
              <a:rPr lang="en-US" dirty="0"/>
              <a:t>Updates</a:t>
            </a:r>
          </a:p>
          <a:p>
            <a:pPr lvl="1"/>
            <a:r>
              <a:rPr lang="en-US" dirty="0"/>
              <a:t>Helpful CF Specific Resources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919" y="1825625"/>
            <a:ext cx="6030686" cy="456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3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Insurance Options:</a:t>
            </a:r>
            <a:br>
              <a:rPr lang="en-US" dirty="0"/>
            </a:br>
            <a:r>
              <a:rPr lang="en-US" dirty="0"/>
              <a:t>Private Insurance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Private insurance through employer’s health plan</a:t>
            </a:r>
          </a:p>
          <a:p>
            <a:pPr lvl="1"/>
            <a:r>
              <a:rPr lang="en-US" dirty="0"/>
              <a:t>Available through self, spouse, or parent (until age 26)</a:t>
            </a:r>
          </a:p>
          <a:p>
            <a:pPr lvl="1"/>
            <a:r>
              <a:rPr lang="en-US" dirty="0"/>
              <a:t>At age 26, steps can be taken to stay on parents insurance plan</a:t>
            </a:r>
          </a:p>
          <a:p>
            <a:pPr lvl="2"/>
            <a:r>
              <a:rPr lang="en-US" dirty="0"/>
              <a:t>Meet with HR</a:t>
            </a:r>
          </a:p>
          <a:p>
            <a:pPr lvl="2"/>
            <a:r>
              <a:rPr lang="en-US" dirty="0"/>
              <a:t>CF TT on forms stating disability and need</a:t>
            </a:r>
          </a:p>
          <a:p>
            <a:pPr lvl="3"/>
            <a:r>
              <a:rPr lang="en-US" dirty="0"/>
              <a:t>Disability criteria can vary</a:t>
            </a:r>
          </a:p>
          <a:p>
            <a:pPr lvl="3"/>
            <a:r>
              <a:rPr lang="en-US" dirty="0"/>
              <a:t>Definition of disability subject to review by treatment team</a:t>
            </a:r>
          </a:p>
          <a:p>
            <a:pPr lvl="1"/>
            <a:r>
              <a:rPr lang="en-US" dirty="0"/>
              <a:t>Many Options!</a:t>
            </a:r>
          </a:p>
          <a:p>
            <a:pPr lvl="2"/>
            <a:r>
              <a:rPr lang="en-US" dirty="0"/>
              <a:t>HMO, PPO, POS, EPO</a:t>
            </a:r>
          </a:p>
        </p:txBody>
      </p:sp>
      <p:pic>
        <p:nvPicPr>
          <p:cNvPr id="3078" name="Picture 6" descr="http://cdn.business2community.com/wp-content/uploads/2013/02/Health-Insur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478" y="492633"/>
            <a:ext cx="26289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4autoinsurancequote.com/images/insurance/insurance-policy-confus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853" y="3803142"/>
            <a:ext cx="196215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667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Insurance Options:</a:t>
            </a:r>
            <a:br>
              <a:rPr lang="en-US" dirty="0"/>
            </a:br>
            <a:r>
              <a:rPr lang="en-US" dirty="0"/>
              <a:t>Genetically Handicapped Persons Program (GHPP)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California based health care program to help people with specific genetic diseases</a:t>
            </a:r>
          </a:p>
          <a:p>
            <a:r>
              <a:rPr lang="en-US" dirty="0"/>
              <a:t>Covers: Clinic visits, hospital stays, prescriptions, medical equipment, and lung transplant surgery</a:t>
            </a:r>
          </a:p>
          <a:p>
            <a:r>
              <a:rPr lang="en-US" dirty="0"/>
              <a:t>Application requirements:</a:t>
            </a:r>
          </a:p>
          <a:p>
            <a:pPr lvl="1"/>
            <a:r>
              <a:rPr lang="en-US" dirty="0"/>
              <a:t>CF genotype</a:t>
            </a:r>
          </a:p>
          <a:p>
            <a:pPr lvl="1"/>
            <a:r>
              <a:rPr lang="en-US" dirty="0"/>
              <a:t>Social Security Number</a:t>
            </a:r>
          </a:p>
          <a:p>
            <a:pPr lvl="1"/>
            <a:r>
              <a:rPr lang="en-US" dirty="0"/>
              <a:t>Proof of CA residency (utility bill, proof of registration to vote in CA…)</a:t>
            </a:r>
          </a:p>
          <a:p>
            <a:pPr lvl="1"/>
            <a:r>
              <a:rPr lang="en-US" dirty="0"/>
              <a:t>Income verification, tax statements from previous year</a:t>
            </a:r>
          </a:p>
          <a:p>
            <a:pPr lvl="1"/>
            <a:r>
              <a:rPr lang="en-US" dirty="0"/>
              <a:t>Follow this link: </a:t>
            </a:r>
            <a:r>
              <a:rPr lang="en-US" dirty="0">
                <a:hlinkClick r:id="rId2"/>
              </a:rPr>
              <a:t>http://www.dhcs.ca.gov/services/ghpp/Pages/Apply.aspx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311900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www.dhcs.ca.gov</a:t>
            </a:r>
            <a:endParaRPr lang="en-US" sz="1200" dirty="0"/>
          </a:p>
        </p:txBody>
      </p:sp>
      <p:pic>
        <p:nvPicPr>
          <p:cNvPr id="5124" name="Picture 4" descr="http://www.drodd.com/images14/california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866" y="3419856"/>
            <a:ext cx="3511296" cy="343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790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Insurance Options:</a:t>
            </a:r>
            <a:br>
              <a:rPr lang="en-US" dirty="0"/>
            </a:br>
            <a:r>
              <a:rPr lang="en-US" dirty="0" err="1"/>
              <a:t>MediCal</a:t>
            </a:r>
            <a:r>
              <a:rPr lang="en-US" dirty="0"/>
              <a:t> and/or Medicare with Disability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Becomes an option after applying for, and receiving, Social Security Disability Insurance (SSDI)</a:t>
            </a:r>
          </a:p>
          <a:p>
            <a:pPr lvl="1"/>
            <a:r>
              <a:rPr lang="en-US" dirty="0"/>
              <a:t>Benefits to people who can’t work because they have a medical condition that’s expected to last at least one year or result in death</a:t>
            </a:r>
          </a:p>
          <a:p>
            <a:pPr lvl="1"/>
            <a:r>
              <a:rPr lang="en-US" dirty="0"/>
              <a:t>After 24 consecutive months getting SSDI benefits you will be enrolled automatically into Medicare or </a:t>
            </a:r>
            <a:r>
              <a:rPr lang="en-US" dirty="0" err="1"/>
              <a:t>MediCal</a:t>
            </a:r>
            <a:endParaRPr lang="en-US" dirty="0"/>
          </a:p>
          <a:p>
            <a:pPr lvl="2"/>
            <a:r>
              <a:rPr lang="en-US" dirty="0"/>
              <a:t>This can be in addition to existing insurance plan</a:t>
            </a:r>
          </a:p>
          <a:p>
            <a:pPr lvl="1"/>
            <a:r>
              <a:rPr lang="en-US" dirty="0"/>
              <a:t>5 month waiting period for benefits to begin (30 months out from becoming disabled)</a:t>
            </a:r>
          </a:p>
          <a:p>
            <a:pPr lvl="2"/>
            <a:r>
              <a:rPr lang="en-US" dirty="0"/>
              <a:t>Income determines which insurance plan you are assigned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311900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1200" dirty="0"/>
              <a:t>Source: </a:t>
            </a:r>
            <a:r>
              <a:rPr lang="en-US" sz="1200" dirty="0">
                <a:hlinkClick r:id="rId2"/>
              </a:rPr>
              <a:t>www.socialsecurity.gov</a:t>
            </a:r>
            <a:endParaRPr lang="en-US" sz="1200" dirty="0"/>
          </a:p>
        </p:txBody>
      </p:sp>
      <p:pic>
        <p:nvPicPr>
          <p:cNvPr id="5" name="Picture 4" descr="C:\Users\s0039208\AppData\Local\Microsoft\Windows\Temporary Internet Files\Content.IE5\ISRC0FFT\78px-US-SocialSecurityAdmin-Seal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45" y="5030125"/>
            <a:ext cx="935736" cy="93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680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Insurance Options:</a:t>
            </a:r>
            <a:br>
              <a:rPr lang="en-US" dirty="0"/>
            </a:br>
            <a:r>
              <a:rPr lang="en-US" dirty="0" err="1"/>
              <a:t>MediCal</a:t>
            </a:r>
            <a:r>
              <a:rPr lang="en-US" dirty="0"/>
              <a:t> (through income)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MediCal</a:t>
            </a:r>
            <a:r>
              <a:rPr lang="en-US" dirty="0"/>
              <a:t> (State level program for Medicaid)</a:t>
            </a:r>
          </a:p>
          <a:p>
            <a:pPr lvl="1"/>
            <a:r>
              <a:rPr lang="en-US" dirty="0"/>
              <a:t>Free or low-cost health coverage for children and adults with limited income and resources</a:t>
            </a:r>
          </a:p>
          <a:p>
            <a:pPr lvl="1"/>
            <a:r>
              <a:rPr lang="en-US" dirty="0"/>
              <a:t>Provides essential health benefits</a:t>
            </a:r>
          </a:p>
          <a:p>
            <a:pPr lvl="1"/>
            <a:r>
              <a:rPr lang="en-US" dirty="0" err="1"/>
              <a:t>MediCal</a:t>
            </a:r>
            <a:r>
              <a:rPr lang="en-US" dirty="0"/>
              <a:t> is offered at free or lowest cost, as opposed to Covered CA plans</a:t>
            </a:r>
          </a:p>
          <a:p>
            <a:r>
              <a:rPr lang="en-US" dirty="0"/>
              <a:t>Managed </a:t>
            </a:r>
            <a:r>
              <a:rPr lang="en-US" dirty="0" err="1"/>
              <a:t>MediCal</a:t>
            </a:r>
            <a:r>
              <a:rPr lang="en-US" dirty="0"/>
              <a:t> Plan vs. “Straight” </a:t>
            </a:r>
            <a:r>
              <a:rPr lang="en-US" dirty="0" err="1"/>
              <a:t>MediCal</a:t>
            </a:r>
            <a:endParaRPr lang="en-US" dirty="0"/>
          </a:p>
          <a:p>
            <a:pPr lvl="1"/>
            <a:r>
              <a:rPr lang="en-US" dirty="0"/>
              <a:t>Managed (ex: Health Plan of San Mateo, Santa Clara Family Health Plan) </a:t>
            </a:r>
          </a:p>
          <a:p>
            <a:pPr lvl="2"/>
            <a:r>
              <a:rPr lang="en-US" dirty="0"/>
              <a:t>Keeps networks of health providers specific to county</a:t>
            </a:r>
          </a:p>
          <a:p>
            <a:pPr lvl="1"/>
            <a:r>
              <a:rPr lang="en-US" dirty="0"/>
              <a:t>“Straight” </a:t>
            </a:r>
            <a:r>
              <a:rPr lang="en-US" dirty="0" err="1"/>
              <a:t>MediCal</a:t>
            </a:r>
            <a:endParaRPr lang="en-US" dirty="0"/>
          </a:p>
          <a:p>
            <a:pPr lvl="2"/>
            <a:r>
              <a:rPr lang="en-US" dirty="0"/>
              <a:t>Allows you to be seen by any provider who accepts </a:t>
            </a:r>
            <a:r>
              <a:rPr lang="en-US" dirty="0" err="1"/>
              <a:t>MediCal</a:t>
            </a:r>
            <a:endParaRPr lang="en-US" dirty="0"/>
          </a:p>
          <a:p>
            <a:pPr lvl="1"/>
            <a:r>
              <a:rPr lang="en-US" dirty="0"/>
              <a:t>Being on </a:t>
            </a:r>
            <a:r>
              <a:rPr lang="en-US" dirty="0" err="1"/>
              <a:t>MediCal</a:t>
            </a:r>
            <a:r>
              <a:rPr lang="en-US" dirty="0"/>
              <a:t> or getting a Managed Plan is determined by your county of residence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311900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1200" dirty="0"/>
              <a:t>Source: </a:t>
            </a:r>
            <a:r>
              <a:rPr lang="en-US" sz="1200" dirty="0">
                <a:hlinkClick r:id="rId2"/>
              </a:rPr>
              <a:t>www.coveredca.com</a:t>
            </a:r>
            <a:r>
              <a:rPr lang="en-US" sz="1200" dirty="0"/>
              <a:t>, </a:t>
            </a:r>
            <a:r>
              <a:rPr lang="en-US" sz="1200" dirty="0">
                <a:hlinkClick r:id="rId3"/>
              </a:rPr>
              <a:t>www.disabilityrightsca.org</a:t>
            </a:r>
            <a:endParaRPr lang="en-US" sz="1200" dirty="0"/>
          </a:p>
        </p:txBody>
      </p:sp>
      <p:pic>
        <p:nvPicPr>
          <p:cNvPr id="4100" name="Picture 4" descr="http://asianjournal.com/news/files/2014/11/medi-cal-300x30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688" y="256667"/>
            <a:ext cx="1810512" cy="178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031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Insurance Options:</a:t>
            </a:r>
            <a:br>
              <a:rPr lang="en-US" dirty="0"/>
            </a:br>
            <a:r>
              <a:rPr lang="en-US" dirty="0"/>
              <a:t>Covered California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Created by the Affordable Care Act (ACA)</a:t>
            </a:r>
          </a:p>
          <a:p>
            <a:pPr marL="457200" lvl="1" indent="0">
              <a:buNone/>
            </a:pPr>
            <a:r>
              <a:rPr lang="en-US" i="1" dirty="0" err="1"/>
              <a:t>ObamaCare</a:t>
            </a:r>
            <a:endParaRPr lang="en-US" i="1" dirty="0"/>
          </a:p>
          <a:p>
            <a:r>
              <a:rPr lang="en-US" dirty="0"/>
              <a:t>The California version of healthcare.gov</a:t>
            </a:r>
          </a:p>
          <a:p>
            <a:r>
              <a:rPr lang="en-US" dirty="0"/>
              <a:t>Not an individual insurance plan, but instead an</a:t>
            </a:r>
          </a:p>
          <a:p>
            <a:pPr marL="457200" lvl="1" indent="0">
              <a:buNone/>
            </a:pPr>
            <a:r>
              <a:rPr lang="en-US" i="1" dirty="0"/>
              <a:t>Insurance plan store (marketplace)</a:t>
            </a:r>
          </a:p>
          <a:p>
            <a:r>
              <a:rPr lang="en-US" dirty="0"/>
              <a:t>Provides insurance options for individuals who are ineligible for </a:t>
            </a:r>
            <a:r>
              <a:rPr lang="en-US" dirty="0" err="1"/>
              <a:t>MediCal</a:t>
            </a:r>
            <a:r>
              <a:rPr lang="en-US" dirty="0"/>
              <a:t>/Medicaid and do not have an employer insurance option</a:t>
            </a:r>
          </a:p>
          <a:p>
            <a:pPr marL="457200" lvl="1" indent="0">
              <a:buNone/>
            </a:pPr>
            <a:endParaRPr lang="en-US" i="1" dirty="0"/>
          </a:p>
          <a:p>
            <a:pPr marL="457200" lvl="1" indent="0">
              <a:buNone/>
            </a:pPr>
            <a:r>
              <a:rPr lang="en-US" dirty="0"/>
              <a:t>To apply:</a:t>
            </a:r>
          </a:p>
          <a:p>
            <a:pPr marL="457200" lvl="1" indent="0">
              <a:buNone/>
            </a:pPr>
            <a:r>
              <a:rPr lang="en-US" dirty="0"/>
              <a:t>http://www.coveredca.com/faqs/ or call a representative at </a:t>
            </a:r>
            <a:r>
              <a:rPr lang="en-US" dirty="0">
                <a:solidFill>
                  <a:srgbClr val="FF0000"/>
                </a:solidFill>
              </a:rPr>
              <a:t>1-800-300-1506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(Stanford contact </a:t>
            </a:r>
            <a:r>
              <a:rPr lang="en-US" i="1" dirty="0">
                <a:solidFill>
                  <a:srgbClr val="FF0000"/>
                </a:solidFill>
              </a:rPr>
              <a:t>Kevin Woods</a:t>
            </a:r>
            <a:r>
              <a:rPr lang="en-US" dirty="0">
                <a:solidFill>
                  <a:srgbClr val="FF0000"/>
                </a:solidFill>
              </a:rPr>
              <a:t>—650-724-5750)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6146" name="Picture 2" descr="https://d197n5kam3wa4q.cloudfront.net/files/2016/09/12-770x4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939" y="301752"/>
            <a:ext cx="5100125" cy="309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879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68448"/>
            <a:ext cx="8596668" cy="1661952"/>
          </a:xfrm>
        </p:spPr>
        <p:txBody>
          <a:bodyPr>
            <a:normAutofit/>
          </a:bodyPr>
          <a:lstStyle/>
          <a:p>
            <a:r>
              <a:rPr lang="en-US" dirty="0"/>
              <a:t>Insurance Options:</a:t>
            </a:r>
            <a:br>
              <a:rPr lang="en-US" dirty="0"/>
            </a:br>
            <a:r>
              <a:rPr lang="en-US" dirty="0"/>
              <a:t>Covered California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dirty="0"/>
              <a:t>For Hospital Coverage:</a:t>
            </a:r>
          </a:p>
          <a:p>
            <a:r>
              <a:rPr lang="en-US" sz="2000" b="1" dirty="0" err="1"/>
              <a:t>HealthNet</a:t>
            </a:r>
            <a:r>
              <a:rPr lang="en-US" sz="2000" b="1" dirty="0"/>
              <a:t> EPO/HMO/HSP</a:t>
            </a:r>
          </a:p>
          <a:p>
            <a:r>
              <a:rPr lang="en-US" sz="2000" b="1" dirty="0" err="1"/>
              <a:t>HealthNet</a:t>
            </a:r>
            <a:r>
              <a:rPr lang="en-US" sz="2000" b="1" dirty="0"/>
              <a:t> PPO- </a:t>
            </a:r>
            <a:r>
              <a:rPr lang="en-US" sz="2000" dirty="0"/>
              <a:t>must be purchased via </a:t>
            </a:r>
            <a:r>
              <a:rPr lang="en-US" sz="2000" dirty="0" err="1"/>
              <a:t>HealthNet</a:t>
            </a:r>
            <a:r>
              <a:rPr lang="en-US" sz="2000" dirty="0"/>
              <a:t> or with a licensed insurance agent</a:t>
            </a:r>
          </a:p>
          <a:p>
            <a:r>
              <a:rPr lang="en-US" sz="2000" b="1" dirty="0"/>
              <a:t>Valley Health Plan HMO</a:t>
            </a: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All other plans are considered “Out of Network” </a:t>
            </a: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For Physician Coverage:</a:t>
            </a:r>
            <a:endParaRPr lang="en-US" sz="2000" dirty="0"/>
          </a:p>
          <a:p>
            <a:r>
              <a:rPr lang="en-US" sz="2000" b="1" dirty="0" err="1"/>
              <a:t>HealthNet</a:t>
            </a:r>
            <a:r>
              <a:rPr lang="en-US" sz="2000" b="1" dirty="0"/>
              <a:t> EPO/HMO/HSP : </a:t>
            </a:r>
            <a:r>
              <a:rPr lang="en-US" sz="2000" dirty="0"/>
              <a:t>(HMO/HSP: PCP selection is limited to physicians in Santa Clara County)</a:t>
            </a:r>
          </a:p>
          <a:p>
            <a:r>
              <a:rPr lang="en-US" sz="2000" b="1" dirty="0"/>
              <a:t>Valley Health Plan HMO </a:t>
            </a:r>
            <a:r>
              <a:rPr lang="en-US" sz="2000" dirty="0"/>
              <a:t>(specialist services only)</a:t>
            </a:r>
          </a:p>
          <a:p>
            <a:r>
              <a:rPr lang="en-US" sz="2000" b="1" dirty="0" err="1"/>
              <a:t>HealthNet</a:t>
            </a:r>
            <a:r>
              <a:rPr lang="en-US" sz="2000" b="1" dirty="0"/>
              <a:t> PPO- </a:t>
            </a:r>
            <a:r>
              <a:rPr lang="en-US" sz="2000" dirty="0"/>
              <a:t>must be purchased via </a:t>
            </a:r>
            <a:r>
              <a:rPr lang="en-US" sz="2000" dirty="0" err="1"/>
              <a:t>HealthNet</a:t>
            </a:r>
            <a:r>
              <a:rPr lang="en-US" sz="2000" dirty="0"/>
              <a:t> or with a licensed insurance agent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311900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1200" dirty="0"/>
              <a:t>Source: </a:t>
            </a:r>
            <a:r>
              <a:rPr lang="en-US" sz="1200" dirty="0">
                <a:hlinkClick r:id="rId2"/>
              </a:rPr>
              <a:t>www.stanfordhealthcare.org</a:t>
            </a:r>
            <a:endParaRPr lang="en-US" sz="1200" dirty="0"/>
          </a:p>
        </p:txBody>
      </p:sp>
      <p:pic>
        <p:nvPicPr>
          <p:cNvPr id="10244" name="Picture 4" descr="http://serrabenefits.com/wp-content/uploads/2015/10/Covered-California-logo-wid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09" y="4977079"/>
            <a:ext cx="3651557" cy="161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590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information is not meant to be legal advice </a:t>
            </a:r>
          </a:p>
          <a:p>
            <a:r>
              <a:rPr lang="en-US" dirty="0"/>
              <a:t>Meeting one of the medical criteria is not a guarantee of benefits</a:t>
            </a:r>
          </a:p>
          <a:p>
            <a:r>
              <a:rPr lang="en-US" dirty="0"/>
              <a:t>Might still be eligible if you can show condition is medical equivalent to one of the listed criteria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90" y="169624"/>
            <a:ext cx="6294056" cy="304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8808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2771</TotalTime>
  <Words>976</Words>
  <Application>Microsoft Office PowerPoint</Application>
  <PresentationFormat>Custom</PresentationFormat>
  <Paragraphs>143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Facet</vt:lpstr>
      <vt:lpstr>Navigating the World of Insurance Removing the Barriers</vt:lpstr>
      <vt:lpstr>Outline</vt:lpstr>
      <vt:lpstr>Insurance Options: Private Insurance</vt:lpstr>
      <vt:lpstr>Insurance Options: Genetically Handicapped Persons Program (GHPP)</vt:lpstr>
      <vt:lpstr>Insurance Options: MediCal and/or Medicare with Disability</vt:lpstr>
      <vt:lpstr>Insurance Options: MediCal (through income)</vt:lpstr>
      <vt:lpstr>Insurance Options: Covered California</vt:lpstr>
      <vt:lpstr>Insurance Options: Covered California</vt:lpstr>
      <vt:lpstr>PowerPoint Presentation</vt:lpstr>
      <vt:lpstr>SSI and SSDI: Comparison</vt:lpstr>
      <vt:lpstr>Update: SSI/SSDI  2017 Criteria</vt:lpstr>
      <vt:lpstr>CF Legal Information Hotline </vt:lpstr>
      <vt:lpstr>PowerPoint Presentation</vt:lpstr>
      <vt:lpstr>PowerPoint Presentation</vt:lpstr>
      <vt:lpstr>Stanford’s Financial Assistance and Financial Counseling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the World of Insurance</dc:title>
  <dc:creator>Kaiser, Anastasia</dc:creator>
  <cp:lastModifiedBy>Pediatrics</cp:lastModifiedBy>
  <cp:revision>47</cp:revision>
  <dcterms:created xsi:type="dcterms:W3CDTF">2017-02-14T19:04:51Z</dcterms:created>
  <dcterms:modified xsi:type="dcterms:W3CDTF">2018-03-09T18:39:58Z</dcterms:modified>
</cp:coreProperties>
</file>