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7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9" r:id="rId4"/>
    <p:sldId id="260" r:id="rId5"/>
    <p:sldId id="324" r:id="rId6"/>
    <p:sldId id="263" r:id="rId7"/>
    <p:sldId id="266" r:id="rId8"/>
    <p:sldId id="340" r:id="rId9"/>
    <p:sldId id="343" r:id="rId10"/>
    <p:sldId id="325" r:id="rId11"/>
    <p:sldId id="277" r:id="rId12"/>
    <p:sldId id="278" r:id="rId13"/>
    <p:sldId id="272" r:id="rId14"/>
    <p:sldId id="275" r:id="rId15"/>
    <p:sldId id="276" r:id="rId16"/>
    <p:sldId id="320" r:id="rId17"/>
    <p:sldId id="332" r:id="rId18"/>
    <p:sldId id="330" r:id="rId19"/>
    <p:sldId id="291" r:id="rId20"/>
    <p:sldId id="360" r:id="rId21"/>
    <p:sldId id="294" r:id="rId22"/>
    <p:sldId id="361" r:id="rId23"/>
    <p:sldId id="362" r:id="rId24"/>
    <p:sldId id="365" r:id="rId25"/>
    <p:sldId id="354" r:id="rId26"/>
    <p:sldId id="367" r:id="rId27"/>
    <p:sldId id="372" r:id="rId28"/>
    <p:sldId id="371" r:id="rId29"/>
    <p:sldId id="368" r:id="rId30"/>
    <p:sldId id="369" r:id="rId31"/>
    <p:sldId id="307" r:id="rId32"/>
    <p:sldId id="308" r:id="rId33"/>
    <p:sldId id="349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Phillips" initials="" lastIdx="1" clrIdx="0"/>
  <p:cmAuthor id="1" name="lulu" initials="l" lastIdx="5" clrIdx="1">
    <p:extLst/>
  </p:cmAuthor>
  <p:cmAuthor id="2" name="Lise Troyer" initials="LT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94" autoAdjust="0"/>
    <p:restoredTop sz="99660" autoAdjust="0"/>
  </p:normalViewPr>
  <p:slideViewPr>
    <p:cSldViewPr snapToGrid="0" snapToObjects="1">
      <p:cViewPr>
        <p:scale>
          <a:sx n="147" d="100"/>
          <a:sy n="147" d="100"/>
        </p:scale>
        <p:origin x="-366" y="-192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018" y="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801732748004E-2"/>
          <c:y val="9.8073955401804205E-2"/>
          <c:w val="0.89328049148723598"/>
          <c:h val="0.769965745500107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≥5% improvement</c:v>
                </c:pt>
                <c:pt idx="1">
                  <c:v>≥10% improvement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LUM 600 mg qd/IVA 250 mg q 12h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≥5% improvement</c:v>
                </c:pt>
                <c:pt idx="1">
                  <c:v>≥10% improvement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46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LUM 400 mg q12h/IVA 250 mg q 12h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≥5% improvement</c:v>
                </c:pt>
                <c:pt idx="1">
                  <c:v>≥10% improvement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39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5907456"/>
        <c:axId val="105216768"/>
      </c:barChart>
      <c:catAx>
        <c:axId val="459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5216768"/>
        <c:crosses val="autoZero"/>
        <c:auto val="1"/>
        <c:lblAlgn val="ctr"/>
        <c:lblOffset val="100"/>
        <c:noMultiLvlLbl val="0"/>
      </c:catAx>
      <c:valAx>
        <c:axId val="105216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CA" sz="1400" b="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400" b="0" dirty="0" smtClean="0">
                    <a:effectLst/>
                  </a:rPr>
                  <a:t>Percentage of Patients</a:t>
                </a:r>
                <a:endParaRPr lang="en-US" sz="11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0912152547197E-2"/>
              <c:y val="0.1068698072295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4590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72884451190604"/>
          <c:y val="8.1907033063430001E-2"/>
          <c:w val="0.32563300445878002"/>
          <c:h val="0.2028450878815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801732748004E-2"/>
          <c:y val="9.8073955401804205E-2"/>
          <c:w val="0.89328049148723598"/>
          <c:h val="0.769965745500107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0.44</c:v>
                </c:pt>
                <c:pt idx="1">
                  <c:v>0.58499999999999996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LUM 600 mg qd 12h/Ivacaftor 250mg q12h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0.28000000000000003</c:v>
                </c:pt>
                <c:pt idx="1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LUM 400 mg q12h/Ivacaftor 250mg q12h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0.17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46511616"/>
        <c:axId val="99979776"/>
      </c:barChart>
      <c:catAx>
        <c:axId val="4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tx1"/>
          </a:solidFill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9979776"/>
        <c:crosses val="autoZero"/>
        <c:auto val="1"/>
        <c:lblAlgn val="ctr"/>
        <c:lblOffset val="100"/>
        <c:noMultiLvlLbl val="0"/>
      </c:catAx>
      <c:valAx>
        <c:axId val="99979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CA" sz="1400" b="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400" b="0" dirty="0" smtClean="0">
                    <a:effectLst/>
                  </a:rPr>
                  <a:t>Event</a:t>
                </a:r>
                <a:r>
                  <a:rPr lang="en-US" sz="1400" b="0" baseline="0" dirty="0" smtClean="0">
                    <a:effectLst/>
                  </a:rPr>
                  <a:t> Rate/48 Weeks</a:t>
                </a:r>
                <a:endParaRPr lang="en-US" sz="11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0912152547197E-2"/>
              <c:y val="0.1068698072295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4651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637950330322"/>
          <c:y val="6.0764974621261097E-2"/>
          <c:w val="0.440610318487893"/>
          <c:h val="0.1535137636722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69777541633799E-2"/>
          <c:y val="5.2506301544381101E-2"/>
          <c:w val="0.99980560705547505"/>
          <c:h val="0.90755555125633902"/>
        </c:manualLayout>
      </c:layout>
      <c:scatterChart>
        <c:scatterStyle val="lineMarker"/>
        <c:varyColors val="0"/>
        <c:ser>
          <c:idx val="0"/>
          <c:order val="0"/>
          <c:tx>
            <c:strRef>
              <c:f>ppFEV1!$C$4</c:f>
              <c:strCache>
                <c:ptCount val="1"/>
                <c:pt idx="0">
                  <c:v>LUM 400 mg q12h/IVA (n=369)</c:v>
                </c:pt>
              </c:strCache>
            </c:strRef>
          </c:tx>
          <c:spPr>
            <a:ln w="19050" cap="rnd">
              <a:solidFill>
                <a:srgbClr val="00629B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629B"/>
              </a:solidFill>
              <a:ln w="9525">
                <a:solidFill>
                  <a:srgbClr val="00629B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ppFEV1!$H$5:$H$20</c:f>
                <c:numCache>
                  <c:formatCode>General</c:formatCode>
                  <c:ptCount val="16"/>
                  <c:pt idx="1">
                    <c:v>0.8</c:v>
                  </c:pt>
                  <c:pt idx="2">
                    <c:v>0.8</c:v>
                  </c:pt>
                  <c:pt idx="3">
                    <c:v>0.7</c:v>
                  </c:pt>
                  <c:pt idx="4">
                    <c:v>0.8</c:v>
                  </c:pt>
                  <c:pt idx="5">
                    <c:v>0.7</c:v>
                  </c:pt>
                  <c:pt idx="6">
                    <c:v>0.9</c:v>
                  </c:pt>
                  <c:pt idx="7">
                    <c:v>0.9</c:v>
                  </c:pt>
                  <c:pt idx="8">
                    <c:v>0.9</c:v>
                  </c:pt>
                  <c:pt idx="9">
                    <c:v>0.9</c:v>
                  </c:pt>
                  <c:pt idx="10">
                    <c:v>1</c:v>
                  </c:pt>
                  <c:pt idx="11">
                    <c:v>1</c:v>
                  </c:pt>
                  <c:pt idx="12">
                    <c:v>0.9</c:v>
                  </c:pt>
                  <c:pt idx="13">
                    <c:v>1</c:v>
                  </c:pt>
                  <c:pt idx="14">
                    <c:v>1</c:v>
                  </c:pt>
                  <c:pt idx="15">
                    <c:v>1.1000000000000001</c:v>
                  </c:pt>
                </c:numCache>
              </c:numRef>
            </c:plus>
            <c:minus>
              <c:numRef>
                <c:f>ppFEV1!$I$5:$I$20</c:f>
                <c:numCache>
                  <c:formatCode>General</c:formatCode>
                  <c:ptCount val="16"/>
                  <c:pt idx="1">
                    <c:v>0.7</c:v>
                  </c:pt>
                  <c:pt idx="2">
                    <c:v>0.7</c:v>
                  </c:pt>
                  <c:pt idx="3">
                    <c:v>0.8</c:v>
                  </c:pt>
                  <c:pt idx="4">
                    <c:v>0.7</c:v>
                  </c:pt>
                  <c:pt idx="5">
                    <c:v>0.8</c:v>
                  </c:pt>
                  <c:pt idx="6">
                    <c:v>0.9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1.2</c:v>
                  </c:pt>
                </c:numCache>
              </c:numRef>
            </c:minus>
            <c:spPr>
              <a:noFill/>
              <a:ln w="1905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ppFEV1!$B$5:$B$20</c:f>
              <c:numCache>
                <c:formatCode>General</c:formatCode>
                <c:ptCount val="16"/>
                <c:pt idx="0">
                  <c:v>0</c:v>
                </c:pt>
                <c:pt idx="1">
                  <c:v>2.142856999999998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26.148569999999999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  <c:pt idx="14">
                  <c:v>108</c:v>
                </c:pt>
                <c:pt idx="15">
                  <c:v>120</c:v>
                </c:pt>
              </c:numCache>
            </c:numRef>
          </c:xVal>
          <c:yVal>
            <c:numRef>
              <c:f>ppFEV1!$C$5:$C$20</c:f>
              <c:numCache>
                <c:formatCode>General</c:formatCode>
                <c:ptCount val="16"/>
                <c:pt idx="0">
                  <c:v>0</c:v>
                </c:pt>
                <c:pt idx="1">
                  <c:v>2.2000000000000002</c:v>
                </c:pt>
                <c:pt idx="2">
                  <c:v>2.6</c:v>
                </c:pt>
                <c:pt idx="3">
                  <c:v>3.2</c:v>
                </c:pt>
                <c:pt idx="4">
                  <c:v>2.8</c:v>
                </c:pt>
                <c:pt idx="5">
                  <c:v>2.2000000000000002</c:v>
                </c:pt>
                <c:pt idx="6">
                  <c:v>2.8</c:v>
                </c:pt>
                <c:pt idx="7">
                  <c:v>3.4</c:v>
                </c:pt>
                <c:pt idx="8">
                  <c:v>2.5</c:v>
                </c:pt>
                <c:pt idx="9">
                  <c:v>2.7</c:v>
                </c:pt>
                <c:pt idx="10">
                  <c:v>1.9</c:v>
                </c:pt>
                <c:pt idx="11">
                  <c:v>1.4</c:v>
                </c:pt>
                <c:pt idx="12">
                  <c:v>1.6</c:v>
                </c:pt>
                <c:pt idx="13">
                  <c:v>0.5</c:v>
                </c:pt>
                <c:pt idx="14">
                  <c:v>0.6</c:v>
                </c:pt>
                <c:pt idx="15">
                  <c:v>0.5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ppFEV1!$D$4</c:f>
              <c:strCache>
                <c:ptCount val="1"/>
                <c:pt idx="0">
                  <c:v>Placebo (n=371)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>
                  <a:lumMod val="50000"/>
                </a:sys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ppFEV1!$L$5:$L$10</c:f>
                <c:numCache>
                  <c:formatCode>General</c:formatCode>
                  <c:ptCount val="6"/>
                  <c:pt idx="1">
                    <c:v>0.7</c:v>
                  </c:pt>
                  <c:pt idx="2">
                    <c:v>0.8</c:v>
                  </c:pt>
                  <c:pt idx="3">
                    <c:v>0.8</c:v>
                  </c:pt>
                  <c:pt idx="4">
                    <c:v>0.8</c:v>
                  </c:pt>
                  <c:pt idx="5">
                    <c:v>0.8</c:v>
                  </c:pt>
                </c:numCache>
              </c:numRef>
            </c:plus>
            <c:minus>
              <c:numRef>
                <c:f>ppFEV1!$M$5:$M$10</c:f>
                <c:numCache>
                  <c:formatCode>General</c:formatCode>
                  <c:ptCount val="6"/>
                  <c:pt idx="1">
                    <c:v>0.8</c:v>
                  </c:pt>
                  <c:pt idx="2">
                    <c:v>0.7</c:v>
                  </c:pt>
                  <c:pt idx="3">
                    <c:v>0.8</c:v>
                  </c:pt>
                  <c:pt idx="4">
                    <c:v>0.7</c:v>
                  </c:pt>
                  <c:pt idx="5">
                    <c:v>0.7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ppFEV1!$B$5:$B$20</c:f>
              <c:numCache>
                <c:formatCode>General</c:formatCode>
                <c:ptCount val="16"/>
                <c:pt idx="0">
                  <c:v>0</c:v>
                </c:pt>
                <c:pt idx="1">
                  <c:v>2.142856999999998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26.148569999999999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  <c:pt idx="14">
                  <c:v>108</c:v>
                </c:pt>
                <c:pt idx="15">
                  <c:v>120</c:v>
                </c:pt>
              </c:numCache>
            </c:numRef>
          </c:xVal>
          <c:yVal>
            <c:numRef>
              <c:f>ppFEV1!$D$5:$D$20</c:f>
              <c:numCache>
                <c:formatCode>General</c:formatCode>
                <c:ptCount val="16"/>
                <c:pt idx="0">
                  <c:v>0</c:v>
                </c:pt>
                <c:pt idx="1">
                  <c:v>-0.3</c:v>
                </c:pt>
                <c:pt idx="2">
                  <c:v>0.1</c:v>
                </c:pt>
                <c:pt idx="3">
                  <c:v>-0.1</c:v>
                </c:pt>
                <c:pt idx="4">
                  <c:v>-0.3</c:v>
                </c:pt>
                <c:pt idx="5">
                  <c:v>-0.4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ppFEV1!$E$4</c:f>
              <c:strCache>
                <c:ptCount val="1"/>
                <c:pt idx="0">
                  <c:v>Placebo --&gt; LUM 400 mg q12h/IVA (n=176)</c:v>
                </c:pt>
              </c:strCache>
            </c:strRef>
          </c:tx>
          <c:spPr>
            <a:ln w="19050" cap="rnd">
              <a:solidFill>
                <a:srgbClr val="00629B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rgbClr val="00629B"/>
              </a:solidFill>
              <a:ln w="9525">
                <a:noFill/>
              </a:ln>
              <a:effectLst/>
            </c:spPr>
          </c:marker>
          <c:dPt>
            <c:idx val="15"/>
            <c:bubble3D val="0"/>
            <c:spPr>
              <a:ln w="19050" cap="rnd">
                <a:solidFill>
                  <a:srgbClr val="00629B"/>
                </a:solidFill>
                <a:prstDash val="dash"/>
                <a:round/>
                <a:headEnd type="oval"/>
              </a:ln>
              <a:effectLst/>
            </c:spPr>
          </c:dPt>
          <c:errBars>
            <c:errDir val="y"/>
            <c:errBarType val="both"/>
            <c:errValType val="cust"/>
            <c:noEndCap val="0"/>
            <c:plus>
              <c:numRef>
                <c:f>ppFEV1!$P$5:$P$20</c:f>
                <c:numCache>
                  <c:formatCode>General</c:formatCode>
                  <c:ptCount val="16"/>
                  <c:pt idx="5">
                    <c:v>0</c:v>
                  </c:pt>
                  <c:pt idx="6">
                    <c:v>1.3</c:v>
                  </c:pt>
                  <c:pt idx="7">
                    <c:v>1.3000000000000009</c:v>
                  </c:pt>
                  <c:pt idx="8">
                    <c:v>1.3</c:v>
                  </c:pt>
                  <c:pt idx="9">
                    <c:v>1.3</c:v>
                  </c:pt>
                  <c:pt idx="10">
                    <c:v>1.3</c:v>
                  </c:pt>
                  <c:pt idx="11">
                    <c:v>1.3</c:v>
                  </c:pt>
                  <c:pt idx="12">
                    <c:v>1.3</c:v>
                  </c:pt>
                  <c:pt idx="13">
                    <c:v>1.4</c:v>
                  </c:pt>
                  <c:pt idx="14">
                    <c:v>1.4</c:v>
                  </c:pt>
                  <c:pt idx="15">
                    <c:v>1.5</c:v>
                  </c:pt>
                </c:numCache>
              </c:numRef>
            </c:plus>
            <c:minus>
              <c:numRef>
                <c:f>ppFEV1!$Q$5:$Q$20</c:f>
                <c:numCache>
                  <c:formatCode>General</c:formatCode>
                  <c:ptCount val="16"/>
                  <c:pt idx="6">
                    <c:v>1.3</c:v>
                  </c:pt>
                  <c:pt idx="7">
                    <c:v>1.3</c:v>
                  </c:pt>
                  <c:pt idx="8">
                    <c:v>1.3</c:v>
                  </c:pt>
                  <c:pt idx="9">
                    <c:v>1.3</c:v>
                  </c:pt>
                  <c:pt idx="10">
                    <c:v>1.3</c:v>
                  </c:pt>
                  <c:pt idx="11">
                    <c:v>1.3</c:v>
                  </c:pt>
                  <c:pt idx="12">
                    <c:v>1.3</c:v>
                  </c:pt>
                  <c:pt idx="13">
                    <c:v>1.3</c:v>
                  </c:pt>
                  <c:pt idx="14">
                    <c:v>1.4</c:v>
                  </c:pt>
                  <c:pt idx="15">
                    <c:v>1.6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ppFEV1!$B$5:$B$20</c:f>
              <c:numCache>
                <c:formatCode>General</c:formatCode>
                <c:ptCount val="16"/>
                <c:pt idx="0">
                  <c:v>0</c:v>
                </c:pt>
                <c:pt idx="1">
                  <c:v>2.142856999999998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26.148569999999999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  <c:pt idx="14">
                  <c:v>108</c:v>
                </c:pt>
                <c:pt idx="15">
                  <c:v>120</c:v>
                </c:pt>
              </c:numCache>
            </c:numRef>
          </c:xVal>
          <c:yVal>
            <c:numRef>
              <c:f>ppFEV1!$E$5:$E$20</c:f>
              <c:numCache>
                <c:formatCode>General</c:formatCode>
                <c:ptCount val="16"/>
                <c:pt idx="5">
                  <c:v>0</c:v>
                </c:pt>
                <c:pt idx="6">
                  <c:v>3</c:v>
                </c:pt>
                <c:pt idx="7">
                  <c:v>4.0999999999999996</c:v>
                </c:pt>
                <c:pt idx="8">
                  <c:v>3.6</c:v>
                </c:pt>
                <c:pt idx="9">
                  <c:v>3.4</c:v>
                </c:pt>
                <c:pt idx="10">
                  <c:v>3.1</c:v>
                </c:pt>
                <c:pt idx="11">
                  <c:v>2.1</c:v>
                </c:pt>
                <c:pt idx="12">
                  <c:v>1.4</c:v>
                </c:pt>
                <c:pt idx="13">
                  <c:v>1.5</c:v>
                </c:pt>
                <c:pt idx="14">
                  <c:v>1.5</c:v>
                </c:pt>
                <c:pt idx="15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64544"/>
        <c:axId val="42765120"/>
      </c:scatterChart>
      <c:valAx>
        <c:axId val="4276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765120"/>
        <c:crosses val="autoZero"/>
        <c:crossBetween val="midCat"/>
      </c:valAx>
      <c:valAx>
        <c:axId val="42765120"/>
        <c:scaling>
          <c:orientation val="minMax"/>
          <c:max val="6"/>
          <c:min val="-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764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4051805853414E-4"/>
          <c:y val="6.8766011136575794E-2"/>
          <c:w val="0.99980560705547505"/>
          <c:h val="0.90755555125633902"/>
        </c:manualLayout>
      </c:layout>
      <c:scatterChart>
        <c:scatterStyle val="lineMarker"/>
        <c:varyColors val="0"/>
        <c:ser>
          <c:idx val="0"/>
          <c:order val="0"/>
          <c:tx>
            <c:strRef>
              <c:f>BMI!$C$4</c:f>
              <c:strCache>
                <c:ptCount val="1"/>
                <c:pt idx="0">
                  <c:v>LUM 400 mg q12h/IVA (n=369)</c:v>
                </c:pt>
              </c:strCache>
            </c:strRef>
          </c:tx>
          <c:spPr>
            <a:ln w="19050" cap="rnd">
              <a:solidFill>
                <a:srgbClr val="00629B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629B"/>
              </a:solidFill>
              <a:ln w="9525">
                <a:solidFill>
                  <a:srgbClr val="00629B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BMI!$H$5:$H$20</c:f>
                <c:numCache>
                  <c:formatCode>General</c:formatCode>
                  <c:ptCount val="16"/>
                  <c:pt idx="1">
                    <c:v>7.0000000000000007E-2</c:v>
                  </c:pt>
                  <c:pt idx="2">
                    <c:v>7.0000000000000007E-2</c:v>
                  </c:pt>
                  <c:pt idx="3">
                    <c:v>7.0000000000000007E-2</c:v>
                  </c:pt>
                  <c:pt idx="4">
                    <c:v>7.0000000000000007E-2</c:v>
                  </c:pt>
                  <c:pt idx="5">
                    <c:v>7.0000000000000007E-2</c:v>
                  </c:pt>
                  <c:pt idx="6">
                    <c:v>0.12</c:v>
                  </c:pt>
                  <c:pt idx="7">
                    <c:v>0.13</c:v>
                  </c:pt>
                  <c:pt idx="8">
                    <c:v>0.13</c:v>
                  </c:pt>
                  <c:pt idx="9">
                    <c:v>0.13</c:v>
                  </c:pt>
                  <c:pt idx="10">
                    <c:v>0.12</c:v>
                  </c:pt>
                  <c:pt idx="11">
                    <c:v>0.13</c:v>
                  </c:pt>
                  <c:pt idx="12">
                    <c:v>0.13</c:v>
                  </c:pt>
                  <c:pt idx="13">
                    <c:v>0.13</c:v>
                  </c:pt>
                  <c:pt idx="14">
                    <c:v>0.13</c:v>
                  </c:pt>
                  <c:pt idx="15">
                    <c:v>0.15</c:v>
                  </c:pt>
                </c:numCache>
              </c:numRef>
            </c:plus>
            <c:minus>
              <c:numRef>
                <c:f>BMI!$I$5:$I$20</c:f>
                <c:numCache>
                  <c:formatCode>General</c:formatCode>
                  <c:ptCount val="16"/>
                  <c:pt idx="1">
                    <c:v>7.0000000000000007E-2</c:v>
                  </c:pt>
                  <c:pt idx="2">
                    <c:v>7.0000000000000007E-2</c:v>
                  </c:pt>
                  <c:pt idx="3">
                    <c:v>7.0000000000000007E-2</c:v>
                  </c:pt>
                  <c:pt idx="4">
                    <c:v>0.08</c:v>
                  </c:pt>
                  <c:pt idx="5">
                    <c:v>7.0000000000000007E-2</c:v>
                  </c:pt>
                  <c:pt idx="6">
                    <c:v>0.12</c:v>
                  </c:pt>
                  <c:pt idx="7">
                    <c:v>0.12</c:v>
                  </c:pt>
                  <c:pt idx="8">
                    <c:v>0.12</c:v>
                  </c:pt>
                  <c:pt idx="9">
                    <c:v>0.12</c:v>
                  </c:pt>
                  <c:pt idx="10">
                    <c:v>0.13</c:v>
                  </c:pt>
                  <c:pt idx="11">
                    <c:v>0.12</c:v>
                  </c:pt>
                  <c:pt idx="12">
                    <c:v>0.12</c:v>
                  </c:pt>
                  <c:pt idx="13">
                    <c:v>0.12</c:v>
                  </c:pt>
                  <c:pt idx="14">
                    <c:v>0.13</c:v>
                  </c:pt>
                  <c:pt idx="15">
                    <c:v>0.15</c:v>
                  </c:pt>
                </c:numCache>
              </c:numRef>
            </c:minus>
            <c:spPr>
              <a:noFill/>
              <a:ln w="1905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BMI!$B$5:$B$20</c:f>
              <c:numCache>
                <c:formatCode>General</c:formatCode>
                <c:ptCount val="16"/>
                <c:pt idx="0">
                  <c:v>0</c:v>
                </c:pt>
                <c:pt idx="1">
                  <c:v>2.142856999999998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26.148569999999999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  <c:pt idx="14">
                  <c:v>108</c:v>
                </c:pt>
                <c:pt idx="15">
                  <c:v>120</c:v>
                </c:pt>
              </c:numCache>
            </c:numRef>
          </c:xVal>
          <c:yVal>
            <c:numRef>
              <c:f>BMI!$C$5:$C$20</c:f>
              <c:numCache>
                <c:formatCode>General</c:formatCode>
                <c:ptCount val="16"/>
                <c:pt idx="0">
                  <c:v>0</c:v>
                </c:pt>
                <c:pt idx="1">
                  <c:v>0.08</c:v>
                </c:pt>
                <c:pt idx="2">
                  <c:v>0.13</c:v>
                </c:pt>
                <c:pt idx="3">
                  <c:v>0.19</c:v>
                </c:pt>
                <c:pt idx="4">
                  <c:v>0.28999999999999998</c:v>
                </c:pt>
                <c:pt idx="5">
                  <c:v>0.39</c:v>
                </c:pt>
                <c:pt idx="6">
                  <c:v>0.52</c:v>
                </c:pt>
                <c:pt idx="7">
                  <c:v>0.56000000000000005</c:v>
                </c:pt>
                <c:pt idx="8">
                  <c:v>0.54</c:v>
                </c:pt>
                <c:pt idx="9">
                  <c:v>0.63</c:v>
                </c:pt>
                <c:pt idx="10">
                  <c:v>0.74</c:v>
                </c:pt>
                <c:pt idx="11">
                  <c:v>0.72</c:v>
                </c:pt>
                <c:pt idx="12">
                  <c:v>0.81</c:v>
                </c:pt>
                <c:pt idx="13">
                  <c:v>0.7</c:v>
                </c:pt>
                <c:pt idx="14">
                  <c:v>0.79</c:v>
                </c:pt>
                <c:pt idx="15">
                  <c:v>0.96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BMI!$D$4</c:f>
              <c:strCache>
                <c:ptCount val="1"/>
                <c:pt idx="0">
                  <c:v>Placebo (n=371)</c:v>
                </c:pt>
              </c:strCache>
            </c:strRef>
          </c:tx>
          <c:spPr>
            <a:ln w="190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>
                  <a:lumMod val="50000"/>
                </a:sysClr>
              </a:solidFill>
              <a:ln w="9525">
                <a:noFill/>
              </a:ln>
              <a:effectLst/>
            </c:spPr>
          </c:marker>
          <c:dPt>
            <c:idx val="15"/>
            <c:bubble3D val="0"/>
            <c:spPr>
              <a:ln w="19050" cap="rnd">
                <a:solidFill>
                  <a:sysClr val="window" lastClr="FFFFFF">
                    <a:lumMod val="50000"/>
                  </a:sysClr>
                </a:solidFill>
                <a:round/>
                <a:headEnd type="oval"/>
              </a:ln>
              <a:effectLst/>
            </c:spPr>
          </c:dPt>
          <c:errBars>
            <c:errDir val="y"/>
            <c:errBarType val="both"/>
            <c:errValType val="cust"/>
            <c:noEndCap val="0"/>
            <c:plus>
              <c:numRef>
                <c:f>BMI!$L$5:$L$10</c:f>
                <c:numCache>
                  <c:formatCode>General</c:formatCode>
                  <c:ptCount val="6"/>
                  <c:pt idx="1">
                    <c:v>0.08</c:v>
                  </c:pt>
                  <c:pt idx="2">
                    <c:v>7.0000000000000007E-2</c:v>
                  </c:pt>
                  <c:pt idx="3">
                    <c:v>7.0000000000000007E-2</c:v>
                  </c:pt>
                  <c:pt idx="4">
                    <c:v>7.0000000000000007E-2</c:v>
                  </c:pt>
                  <c:pt idx="5">
                    <c:v>7.0000000000000007E-2</c:v>
                  </c:pt>
                </c:numCache>
              </c:numRef>
            </c:plus>
            <c:minus>
              <c:numRef>
                <c:f>BMI!$M$5:$M$10</c:f>
                <c:numCache>
                  <c:formatCode>General</c:formatCode>
                  <c:ptCount val="6"/>
                  <c:pt idx="1">
                    <c:v>7.0000000000000007E-2</c:v>
                  </c:pt>
                  <c:pt idx="2">
                    <c:v>7.0000000000000007E-2</c:v>
                  </c:pt>
                  <c:pt idx="3">
                    <c:v>7.0000000000000007E-2</c:v>
                  </c:pt>
                  <c:pt idx="4">
                    <c:v>7.0000000000000007E-2</c:v>
                  </c:pt>
                  <c:pt idx="5">
                    <c:v>7.0000000000000007E-2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BMI!$B$5:$B$20</c:f>
              <c:numCache>
                <c:formatCode>General</c:formatCode>
                <c:ptCount val="16"/>
                <c:pt idx="0">
                  <c:v>0</c:v>
                </c:pt>
                <c:pt idx="1">
                  <c:v>2.142856999999998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26.148569999999999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  <c:pt idx="14">
                  <c:v>108</c:v>
                </c:pt>
                <c:pt idx="15">
                  <c:v>120</c:v>
                </c:pt>
              </c:numCache>
            </c:numRef>
          </c:xVal>
          <c:yVal>
            <c:numRef>
              <c:f>BMI!$D$5:$D$20</c:f>
              <c:numCache>
                <c:formatCode>General</c:formatCode>
                <c:ptCount val="16"/>
                <c:pt idx="0">
                  <c:v>0</c:v>
                </c:pt>
                <c:pt idx="1">
                  <c:v>0.06</c:v>
                </c:pt>
                <c:pt idx="2">
                  <c:v>0.12</c:v>
                </c:pt>
                <c:pt idx="3">
                  <c:v>0.11</c:v>
                </c:pt>
                <c:pt idx="4">
                  <c:v>0.12</c:v>
                </c:pt>
                <c:pt idx="5">
                  <c:v>0.14000000000000001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BMI!$E$4</c:f>
              <c:strCache>
                <c:ptCount val="1"/>
                <c:pt idx="0">
                  <c:v>Placebo --&gt; LUM 400 mg q12h/IVA (n=176)</c:v>
                </c:pt>
              </c:strCache>
            </c:strRef>
          </c:tx>
          <c:spPr>
            <a:ln w="19050" cap="rnd">
              <a:solidFill>
                <a:srgbClr val="00629B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rgbClr val="00629B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BMI!$P$5:$P$20</c:f>
                <c:numCache>
                  <c:formatCode>General</c:formatCode>
                  <c:ptCount val="16"/>
                  <c:pt idx="5">
                    <c:v>0</c:v>
                  </c:pt>
                  <c:pt idx="6">
                    <c:v>0.17</c:v>
                  </c:pt>
                  <c:pt idx="7">
                    <c:v>0.17</c:v>
                  </c:pt>
                  <c:pt idx="8">
                    <c:v>0.17</c:v>
                  </c:pt>
                  <c:pt idx="9">
                    <c:v>0.17</c:v>
                  </c:pt>
                  <c:pt idx="10">
                    <c:v>0.18</c:v>
                  </c:pt>
                  <c:pt idx="11">
                    <c:v>0.18</c:v>
                  </c:pt>
                  <c:pt idx="12">
                    <c:v>0.18</c:v>
                  </c:pt>
                  <c:pt idx="13">
                    <c:v>0.17</c:v>
                  </c:pt>
                  <c:pt idx="14">
                    <c:v>0.18</c:v>
                  </c:pt>
                  <c:pt idx="15">
                    <c:v>0.21</c:v>
                  </c:pt>
                </c:numCache>
              </c:numRef>
            </c:plus>
            <c:minus>
              <c:numRef>
                <c:f>BMI!$Q$5:$Q$20</c:f>
                <c:numCache>
                  <c:formatCode>General</c:formatCode>
                  <c:ptCount val="16"/>
                  <c:pt idx="5">
                    <c:v>0</c:v>
                  </c:pt>
                  <c:pt idx="6">
                    <c:v>0.17</c:v>
                  </c:pt>
                  <c:pt idx="7">
                    <c:v>0.17</c:v>
                  </c:pt>
                  <c:pt idx="8">
                    <c:v>0.18</c:v>
                  </c:pt>
                  <c:pt idx="9">
                    <c:v>0.17</c:v>
                  </c:pt>
                  <c:pt idx="10">
                    <c:v>0.17</c:v>
                  </c:pt>
                  <c:pt idx="11">
                    <c:v>0.17</c:v>
                  </c:pt>
                  <c:pt idx="12">
                    <c:v>0.17</c:v>
                  </c:pt>
                  <c:pt idx="13">
                    <c:v>0.18</c:v>
                  </c:pt>
                  <c:pt idx="14">
                    <c:v>0.18</c:v>
                  </c:pt>
                  <c:pt idx="15">
                    <c:v>0.2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BMI!$B$5:$B$20</c:f>
              <c:numCache>
                <c:formatCode>General</c:formatCode>
                <c:ptCount val="16"/>
                <c:pt idx="0">
                  <c:v>0</c:v>
                </c:pt>
                <c:pt idx="1">
                  <c:v>2.142856999999998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26.148569999999999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  <c:pt idx="14">
                  <c:v>108</c:v>
                </c:pt>
                <c:pt idx="15">
                  <c:v>120</c:v>
                </c:pt>
              </c:numCache>
            </c:numRef>
          </c:xVal>
          <c:yVal>
            <c:numRef>
              <c:f>BMI!$E$5:$E$20</c:f>
              <c:numCache>
                <c:formatCode>General</c:formatCode>
                <c:ptCount val="16"/>
                <c:pt idx="5">
                  <c:v>0</c:v>
                </c:pt>
                <c:pt idx="6">
                  <c:v>0.12</c:v>
                </c:pt>
                <c:pt idx="7">
                  <c:v>0.28000000000000003</c:v>
                </c:pt>
                <c:pt idx="8">
                  <c:v>0.37</c:v>
                </c:pt>
                <c:pt idx="9">
                  <c:v>0.42</c:v>
                </c:pt>
                <c:pt idx="10">
                  <c:v>0.6</c:v>
                </c:pt>
                <c:pt idx="11">
                  <c:v>0.63</c:v>
                </c:pt>
                <c:pt idx="12">
                  <c:v>0.63</c:v>
                </c:pt>
                <c:pt idx="13">
                  <c:v>0.64</c:v>
                </c:pt>
                <c:pt idx="14">
                  <c:v>0.79</c:v>
                </c:pt>
                <c:pt idx="15">
                  <c:v>0.76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67680"/>
        <c:axId val="67768256"/>
      </c:scatterChart>
      <c:valAx>
        <c:axId val="6776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768256"/>
        <c:crosses val="autoZero"/>
        <c:crossBetween val="midCat"/>
      </c:valAx>
      <c:valAx>
        <c:axId val="67768256"/>
        <c:scaling>
          <c:orientation val="minMax"/>
          <c:max val="1.2"/>
          <c:min val="-0.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76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428064547487098E-2"/>
          <c:y val="0.11096445110134601"/>
          <c:w val="0.925596626810538"/>
          <c:h val="0.838732884029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TRAFFIC/TRANSPORT placebo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1.1399999999999999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LUM 400 mg q12h/IVA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 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Placebo--LUM/IVA</c:v>
                </c:pt>
              </c:strCache>
            </c:strRef>
          </c:tx>
          <c:spPr>
            <a:solidFill>
              <a:srgbClr val="39869B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0.69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LUM/IVA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0.65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x2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x 2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Placebo2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LUM/IVA3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0.17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 x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Placebo--Lum/IVA2</c:v>
                </c:pt>
              </c:strCache>
            </c:strRef>
          </c:tx>
          <c:spPr>
            <a:solidFill>
              <a:srgbClr val="39869B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LUM/IVA2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0.24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x4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x5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Sheet1!$P$2</c:f>
              <c:numCache>
                <c:formatCode>General</c:formatCode>
                <c:ptCount val="1"/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x6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Sheet1!$Q$2</c:f>
              <c:numCache>
                <c:formatCode>General</c:formatCode>
                <c:ptCount val="1"/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Placebo7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Sheet1!$R$2</c:f>
              <c:numCache>
                <c:formatCode>General</c:formatCode>
                <c:ptCount val="1"/>
                <c:pt idx="0">
                  <c:v>0.57999999999999996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LUM/IVA8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Sheet1!$S$2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x3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Sheet1!$T$2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Placebo--LUM/IVA3</c:v>
                </c:pt>
              </c:strCache>
            </c:strRef>
          </c:tx>
          <c:spPr>
            <a:solidFill>
              <a:srgbClr val="39869B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Sheet1!$U$2</c:f>
              <c:numCache>
                <c:formatCode>General</c:formatCode>
                <c:ptCount val="1"/>
                <c:pt idx="0">
                  <c:v>0.37</c:v>
                </c:pt>
              </c:numCache>
            </c:numRef>
          </c:val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LUM/IVA4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Sheet1!$V$2</c:f>
              <c:numCache>
                <c:formatCode>General</c:formatCode>
                <c:ptCount val="1"/>
                <c:pt idx="0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71680"/>
        <c:axId val="67770560"/>
      </c:barChart>
      <c:catAx>
        <c:axId val="4807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crossAx val="67770560"/>
        <c:crosses val="autoZero"/>
        <c:auto val="1"/>
        <c:lblAlgn val="ctr"/>
        <c:lblOffset val="100"/>
        <c:noMultiLvlLbl val="0"/>
      </c:catAx>
      <c:valAx>
        <c:axId val="6777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807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61160366258999"/>
          <c:y val="0.13426128310697799"/>
          <c:w val="0.81314107002994396"/>
          <c:h val="0.745214379865434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LUM/IVA (n=455)</c:v>
                </c:pt>
              </c:strCache>
            </c:strRef>
          </c:tx>
          <c:spPr>
            <a:ln w="28575" cap="sq">
              <a:solidFill>
                <a:srgbClr val="00629B"/>
              </a:solidFill>
            </a:ln>
            <a:effectLst/>
          </c:spPr>
          <c:marker>
            <c:symbol val="circle"/>
            <c:size val="14"/>
            <c:spPr>
              <a:solidFill>
                <a:srgbClr val="00629B"/>
              </a:solidFill>
              <a:ln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Sheet1!$E$4:$E$6</c:f>
                <c:numCache>
                  <c:formatCode>General</c:formatCode>
                  <c:ptCount val="3"/>
                  <c:pt idx="0">
                    <c:v>0.72099999999999997</c:v>
                  </c:pt>
                  <c:pt idx="1">
                    <c:v>0.72599999999999998</c:v>
                  </c:pt>
                  <c:pt idx="2">
                    <c:v>0.80800000000000005</c:v>
                  </c:pt>
                </c:numCache>
              </c:numRef>
            </c:plus>
            <c:minus>
              <c:numRef>
                <c:f>Sheet1!$E$4:$E$6</c:f>
                <c:numCache>
                  <c:formatCode>General</c:formatCode>
                  <c:ptCount val="3"/>
                  <c:pt idx="0">
                    <c:v>0.72099999999999997</c:v>
                  </c:pt>
                  <c:pt idx="1">
                    <c:v>0.72599999999999998</c:v>
                  </c:pt>
                  <c:pt idx="2">
                    <c:v>0.80800000000000005</c:v>
                  </c:pt>
                </c:numCache>
              </c:numRef>
            </c:minus>
            <c:spPr>
              <a:ln w="12700"/>
            </c:spPr>
          </c:errBars>
          <c:cat>
            <c:strRef>
              <c:f>Sheet1!$A$4:$A$6</c:f>
              <c:strCache>
                <c:ptCount val="3"/>
                <c:pt idx="0">
                  <c:v>Start</c:v>
                </c:pt>
                <c:pt idx="1">
                  <c:v>Year 1</c:v>
                </c:pt>
                <c:pt idx="2">
                  <c:v>Year 2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63.226000000000013</c:v>
                </c:pt>
                <c:pt idx="1">
                  <c:v>61.901000000000003</c:v>
                </c:pt>
                <c:pt idx="2">
                  <c:v>60.576000000000001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Control (n=1588)</c:v>
                </c:pt>
              </c:strCache>
            </c:strRef>
          </c:tx>
          <c:spPr>
            <a:ln w="28575" cap="sq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marker>
            <c:symbol val="circle"/>
            <c:size val="14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Sheet1!$F$4:$F$6</c:f>
                <c:numCache>
                  <c:formatCode>General</c:formatCode>
                  <c:ptCount val="3"/>
                  <c:pt idx="0">
                    <c:v>0.63</c:v>
                  </c:pt>
                  <c:pt idx="1">
                    <c:v>0.63600000000000001</c:v>
                  </c:pt>
                  <c:pt idx="2">
                    <c:v>0.67</c:v>
                  </c:pt>
                </c:numCache>
              </c:numRef>
            </c:plus>
            <c:minus>
              <c:numRef>
                <c:f>Sheet1!$F$4:$F$6</c:f>
                <c:numCache>
                  <c:formatCode>General</c:formatCode>
                  <c:ptCount val="3"/>
                  <c:pt idx="0">
                    <c:v>0.63</c:v>
                  </c:pt>
                  <c:pt idx="1">
                    <c:v>0.63600000000000001</c:v>
                  </c:pt>
                  <c:pt idx="2">
                    <c:v>0.67</c:v>
                  </c:pt>
                </c:numCache>
              </c:numRef>
            </c:minus>
            <c:spPr>
              <a:ln w="12700"/>
            </c:spPr>
          </c:errBars>
          <c:cat>
            <c:strRef>
              <c:f>Sheet1!$A$4:$A$6</c:f>
              <c:strCache>
                <c:ptCount val="3"/>
                <c:pt idx="0">
                  <c:v>Start</c:v>
                </c:pt>
                <c:pt idx="1">
                  <c:v>Year 1</c:v>
                </c:pt>
                <c:pt idx="2">
                  <c:v>Year 2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60.845999999999997</c:v>
                </c:pt>
                <c:pt idx="1">
                  <c:v>58.554000000000002</c:v>
                </c:pt>
                <c:pt idx="2">
                  <c:v>56.262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6992"/>
        <c:axId val="45674432"/>
      </c:lineChart>
      <c:catAx>
        <c:axId val="4987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45674432"/>
        <c:crosses val="autoZero"/>
        <c:auto val="1"/>
        <c:lblAlgn val="ctr"/>
        <c:lblOffset val="100"/>
        <c:noMultiLvlLbl val="0"/>
      </c:catAx>
      <c:valAx>
        <c:axId val="45674432"/>
        <c:scaling>
          <c:orientation val="minMax"/>
          <c:max val="65"/>
          <c:min val="5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i="0" u="none" strike="noStrike" baseline="0" dirty="0" smtClean="0"/>
                  <a:t>ppFEV</a:t>
                </a:r>
                <a:r>
                  <a:rPr lang="en-US" sz="1800" b="1" i="0" u="none" strike="noStrike" baseline="-25000" dirty="0" smtClean="0"/>
                  <a:t>1</a:t>
                </a:r>
                <a:r>
                  <a:rPr lang="en-US" sz="1800" b="1" i="0" u="none" strike="noStrike" baseline="0" dirty="0" smtClean="0"/>
                  <a:t> (GLI), estimate (SE)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3.2875585093137802E-2"/>
              <c:y val="0.21814821162259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9876992"/>
        <c:crosses val="autoZero"/>
        <c:crossBetween val="between"/>
        <c:majorUnit val="5"/>
      </c:valAx>
      <c:spPr>
        <a:ln w="12700"/>
      </c:spPr>
    </c:plotArea>
    <c:legend>
      <c:legendPos val="b"/>
      <c:layout>
        <c:manualLayout>
          <c:xMode val="edge"/>
          <c:yMode val="edge"/>
          <c:x val="0.69841951528409696"/>
          <c:y val="9.8795409950388394E-2"/>
          <c:w val="0.28105578612323601"/>
          <c:h val="0.1323403722928369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0.63889</cdr:x>
      <cdr:y>0.17152</cdr:y>
    </cdr:from>
    <cdr:to>
      <cdr:x>0.97616</cdr:x>
      <cdr:y>0.21642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776311"/>
          <a:ext cx="277560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0.63889</cdr:x>
      <cdr:y>0.16872</cdr:y>
    </cdr:from>
    <cdr:to>
      <cdr:x>0.98542</cdr:x>
      <cdr:y>0.22484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7800" y="763611"/>
          <a:ext cx="28518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0.04851</cdr:x>
      <cdr:y>0.01943</cdr:y>
    </cdr:from>
    <cdr:to>
      <cdr:x>0.15962</cdr:x>
      <cdr:y>0.22146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238" y="879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0.42358</cdr:x>
      <cdr:y>0.05207</cdr:y>
    </cdr:from>
    <cdr:to>
      <cdr:x>0.53469</cdr:x>
      <cdr:y>0.22131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85857" y="2813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69E5D8-F69D-41A1-8194-B4430B409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5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F2AFA-4C01-294F-BFC2-539F3B68525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8EDF9-6D48-324A-AEEC-795AF892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6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0135AA-37A3-604B-98AC-9E0B3B82BF7E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8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24323-59EB-174D-873B-76FC4298B36E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4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Incidence of adverse events was similar in </a:t>
            </a:r>
            <a:r>
              <a:rPr lang="en-US" dirty="0" err="1" smtClean="0"/>
              <a:t>lumacator-ivacaftor</a:t>
            </a:r>
            <a:r>
              <a:rPr lang="en-US" dirty="0" smtClean="0"/>
              <a:t> and placebo groups</a:t>
            </a:r>
          </a:p>
          <a:p>
            <a:r>
              <a:rPr lang="en-US" dirty="0" smtClean="0"/>
              <a:t>Rate of discontinuation of therapy because of adverse events: 4.2% for </a:t>
            </a:r>
            <a:r>
              <a:rPr lang="en-US" dirty="0" err="1" smtClean="0"/>
              <a:t>lumacaftor-ivacaftor</a:t>
            </a:r>
            <a:r>
              <a:rPr lang="en-US" dirty="0" smtClean="0"/>
              <a:t> and 1.6% for placebo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EDF9-6D48-324A-AEEC-795AF8928F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8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EDF9-6D48-324A-AEEC-795AF8928F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2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Aft>
                <a:spcPts val="408"/>
              </a:spcAft>
              <a:buFont typeface="Arial"/>
              <a:buChar char="•"/>
            </a:pPr>
            <a:r>
              <a:rPr lang="en-US" kern="0" dirty="0"/>
              <a:t>Unplanned interim analysis of efficacy outcomes at Week 72 of PROGRESS</a:t>
            </a:r>
            <a:endParaRPr lang="en-US" kern="0" baseline="30000" dirty="0"/>
          </a:p>
          <a:p>
            <a:pPr marL="174708" indent="-174708">
              <a:spcAft>
                <a:spcPts val="408"/>
              </a:spcAft>
              <a:buFont typeface="Arial"/>
              <a:buChar char="•"/>
            </a:pPr>
            <a:r>
              <a:rPr lang="en-US" dirty="0"/>
              <a:t>Analysis of safety at 96 weeks of PROGRESS (planned analysis)</a:t>
            </a:r>
          </a:p>
          <a:p>
            <a:pPr marL="174708" indent="-174708">
              <a:spcAft>
                <a:spcPts val="408"/>
              </a:spcAft>
              <a:buFont typeface="Arial"/>
              <a:buChar char="•"/>
            </a:pPr>
            <a:r>
              <a:rPr lang="en-US" dirty="0"/>
              <a:t>Patients randomized to placebo in TRAFFIC and TRANSPORT were randomized (1:1) to 1 of 2 active treatment arms in PROGRESS</a:t>
            </a:r>
          </a:p>
          <a:p>
            <a:pPr marL="174708" indent="-174708">
              <a:spcAft>
                <a:spcPts val="408"/>
              </a:spcAft>
              <a:buFont typeface="Arial"/>
              <a:buChar char="•"/>
            </a:pPr>
            <a:r>
              <a:rPr lang="en-US" kern="0" dirty="0"/>
              <a:t>This presentation will focus on the LUM/IVA 400/250 mg q12h data</a:t>
            </a:r>
          </a:p>
          <a:p>
            <a:pPr marL="174708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EDF9-6D48-324A-AEEC-795AF8928F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9663" y="674688"/>
            <a:ext cx="4498975" cy="33734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Secondary outcome measures included</a:t>
            </a:r>
          </a:p>
          <a:p>
            <a:pPr lvl="1"/>
            <a:r>
              <a:rPr lang="en-US" dirty="0" smtClean="0"/>
              <a:t>Absolute change in ppFEV</a:t>
            </a:r>
            <a:r>
              <a:rPr lang="en-US" baseline="-25000" dirty="0" smtClean="0"/>
              <a:t>1</a:t>
            </a:r>
            <a:r>
              <a:rPr lang="en-US" dirty="0" smtClean="0"/>
              <a:t> from baseline</a:t>
            </a:r>
          </a:p>
          <a:p>
            <a:pPr lvl="1"/>
            <a:r>
              <a:rPr lang="en-US" dirty="0" smtClean="0"/>
              <a:t>Relative change in ppFEV</a:t>
            </a:r>
            <a:r>
              <a:rPr lang="en-US" baseline="-25000" dirty="0" smtClean="0"/>
              <a:t>1</a:t>
            </a:r>
            <a:r>
              <a:rPr lang="en-US" dirty="0" smtClean="0"/>
              <a:t> from baseline </a:t>
            </a:r>
          </a:p>
          <a:p>
            <a:pPr lvl="1"/>
            <a:r>
              <a:rPr lang="en-US" dirty="0" smtClean="0"/>
              <a:t>Absolute change in CFQ-R respiratory domain score from baseline </a:t>
            </a:r>
          </a:p>
          <a:p>
            <a:pPr lvl="1"/>
            <a:r>
              <a:rPr lang="en-US" dirty="0" smtClean="0"/>
              <a:t>Absolute change in BMI from baseline </a:t>
            </a:r>
          </a:p>
          <a:p>
            <a:pPr lvl="1"/>
            <a:r>
              <a:rPr lang="en-US" dirty="0" smtClean="0"/>
              <a:t>Number of pulmonary exacerbations starting from previous study </a:t>
            </a:r>
          </a:p>
          <a:p>
            <a:pPr lvl="1"/>
            <a:r>
              <a:rPr lang="en-US" dirty="0" smtClean="0"/>
              <a:t>Absolute change in BMI z-score and weight from baseline </a:t>
            </a:r>
          </a:p>
          <a:p>
            <a:pPr lvl="1"/>
            <a:r>
              <a:rPr lang="en-US" dirty="0" smtClean="0"/>
              <a:t>Time to first pulmonary exacerbation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42" y="8829682"/>
            <a:ext cx="3038476" cy="465139"/>
          </a:xfrm>
        </p:spPr>
        <p:txBody>
          <a:bodyPr/>
          <a:lstStyle/>
          <a:p>
            <a:fld id="{DC7500B8-A297-4732-A44E-95EA488101D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02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BB75C-D5C1-4B17-8A82-E69E98564BF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08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F0760-F7FA-4856-9E8C-E1775273DC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BB75C-D5C1-4B17-8A82-E69E98564BF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8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BB75C-D5C1-4B17-8A82-E69E98564BF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  <a:latin typeface="Calibri" charset="0"/>
              </a:rPr>
              <a:t>J. Riordan Antibody</a:t>
            </a:r>
          </a:p>
        </p:txBody>
      </p:sp>
    </p:spTree>
    <p:extLst>
      <p:ext uri="{BB962C8B-B14F-4D97-AF65-F5344CB8AC3E}">
        <p14:creationId xmlns:p14="http://schemas.microsoft.com/office/powerpoint/2010/main" val="3434313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Ad Hoc Table 4.2.5.25.1 (T-AH-ISE-CE-PE-COUNT)</a:t>
            </a:r>
          </a:p>
          <a:p>
            <a:r>
              <a:rPr lang="en-US" dirty="0"/>
              <a:t>Table 14.2.6.1a </a:t>
            </a:r>
          </a:p>
          <a:p>
            <a:pPr defTabSz="931774">
              <a:defRPr/>
            </a:pPr>
            <a:r>
              <a:rPr lang="en-US" dirty="0"/>
              <a:t>Ad Hoc Table 4.2.5.25.2 (T-AH-ISE-CE-PE-HOSP-COUNT)</a:t>
            </a:r>
          </a:p>
          <a:p>
            <a:r>
              <a:rPr lang="en-US" dirty="0"/>
              <a:t>Table 14.2.6.3a </a:t>
            </a:r>
          </a:p>
          <a:p>
            <a:r>
              <a:rPr lang="en-US" dirty="0"/>
              <a:t>Ad Hoc Table 4.2.5.25.3 </a:t>
            </a:r>
          </a:p>
          <a:p>
            <a:r>
              <a:rPr lang="en-US" dirty="0"/>
              <a:t>Table 14.2.6.4a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BB75C-D5C1-4B17-8A82-E69E98564BFD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6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BB75C-D5C1-4B17-8A82-E69E98564BF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50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Phase 3, randomized, double-blind, placebo-controlled, parallel-group study. Patients who completed TRAFFIC/TRANSPORT were able to enter the PROGRESS rollover study</a:t>
            </a:r>
          </a:p>
          <a:p>
            <a:pPr marL="465887" lvl="1" defTabSz="465887">
              <a:defRPr/>
            </a:pPr>
            <a:r>
              <a:rPr lang="en-US" dirty="0" smtClean="0"/>
              <a:t>Combined </a:t>
            </a:r>
            <a:r>
              <a:rPr lang="en-US" dirty="0" err="1" smtClean="0"/>
              <a:t>lumacaftor</a:t>
            </a:r>
            <a:r>
              <a:rPr lang="en-US" dirty="0" smtClean="0"/>
              <a:t> (600 mg </a:t>
            </a:r>
            <a:r>
              <a:rPr lang="en-US" dirty="0" err="1" smtClean="0"/>
              <a:t>qd</a:t>
            </a:r>
            <a:r>
              <a:rPr lang="en-US" dirty="0" smtClean="0"/>
              <a:t> or 400 mg q12h) with </a:t>
            </a:r>
            <a:r>
              <a:rPr lang="en-US" dirty="0" err="1" smtClean="0"/>
              <a:t>ivacaftor</a:t>
            </a:r>
            <a:r>
              <a:rPr lang="en-US" dirty="0" smtClean="0"/>
              <a:t> (250 mg q12h) or matched placebo for 24 weeks</a:t>
            </a:r>
          </a:p>
          <a:p>
            <a:pPr lvl="1"/>
            <a:r>
              <a:rPr lang="en-US" dirty="0" smtClean="0"/>
              <a:t>Conducted at 185 sites in North America, Europe, and Australia</a:t>
            </a:r>
          </a:p>
          <a:p>
            <a:pPr lvl="1"/>
            <a:r>
              <a:rPr lang="en-US" dirty="0" smtClean="0"/>
              <a:t>N=1108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EDF9-6D48-324A-AEEC-795AF8928F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45A53E-DA1B-1340-ABE5-A3239C421A6E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2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FC425C-E494-DA4D-8FB9-53109DF0F1F1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7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45A53E-DA1B-1340-ABE5-A3239C421A6E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6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C40015-0415-E342-81A1-B99DB96B1EB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5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F7122F-D7C9-EC4E-AE6F-6979A5E8A7EE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FDFF75-D11D-6B4C-B6CF-BBC9602DC0A0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2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87" y="1371600"/>
            <a:ext cx="8032027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7" y="3505200"/>
            <a:ext cx="70408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20087" y="3398520"/>
            <a:ext cx="84239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59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99E41DE-7564-47AB-8CBB-86FC9894B88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66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4241573" cy="2200275"/>
          </a:xfrm>
        </p:spPr>
        <p:txBody>
          <a:bodyPr anchor="b">
            <a:norm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61701"/>
            <a:ext cx="7772400" cy="143430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0" y="6379675"/>
            <a:ext cx="3127254" cy="4846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2324"/>
            <a:ext cx="8229600" cy="3291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0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o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2324"/>
            <a:ext cx="8229600" cy="3291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0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F_Intro_Master_Aug2016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19200"/>
            <a:ext cx="7772400" cy="1470025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Title Capitalization (i.e. Headline-Style) for the Poster Title: Don’t Capitalize Coordinating Conjunctions (and, but, or, nor, and for), Articles (the, a, an), or Prepositions of 3 Letters)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5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75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2324"/>
            <a:ext cx="3792583" cy="329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0" y="6379675"/>
            <a:ext cx="3127254" cy="484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1" r:id="rId6"/>
    <p:sldLayoutId id="2147483670" r:id="rId7"/>
    <p:sldLayoutId id="2147483694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6200000" flipV="1">
            <a:off x="4549142" y="-3558540"/>
            <a:ext cx="45719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>
                  <a:alpha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429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7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21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8229600" y="6474023"/>
            <a:ext cx="40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fld id="{D42451D2-B19B-48CE-AF3D-D0E78998AF5D}" type="slidenum">
              <a:rPr lang="en-US" sz="1400" smtClean="0">
                <a:solidFill>
                  <a:srgbClr val="003057"/>
                </a:solidFill>
                <a:latin typeface="Arial"/>
              </a:rPr>
              <a:pPr defTabSz="914400"/>
              <a:t>‹#›</a:t>
            </a:fld>
            <a:endParaRPr lang="en-US" sz="1400" dirty="0">
              <a:solidFill>
                <a:srgbClr val="003057"/>
              </a:solidFill>
              <a:latin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71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n-US" sz="3000" b="0" i="0" u="none" strike="noStrike" kern="1200" cap="none" spc="0" normalizeH="0" baseline="0" dirty="0">
          <a:ln>
            <a:noFill/>
          </a:ln>
          <a:solidFill>
            <a:srgbClr val="003057"/>
          </a:solidFill>
          <a:effectLst/>
          <a:uLnTx/>
          <a:uFillTx/>
          <a:latin typeface="+mj-lt"/>
          <a:ea typeface="+mn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buClr>
          <a:srgbClr val="003057"/>
        </a:buClr>
        <a:buSzPct val="100000"/>
        <a:buFont typeface="Arial"/>
        <a:buChar char="•"/>
        <a:defRPr kumimoji="0" lang="en-US" sz="2400" b="0" i="0" u="none" strike="noStrike" kern="1200" cap="none" spc="0" normalizeH="0" baseline="0" dirty="0" smtClean="0">
          <a:ln>
            <a:noFill/>
          </a:ln>
          <a:solidFill>
            <a:srgbClr val="003057"/>
          </a:solidFill>
          <a:effectLst/>
          <a:uLnTx/>
          <a:uFillTx/>
          <a:latin typeface="+mn-lt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ts val="800"/>
        </a:spcBef>
        <a:buClr>
          <a:srgbClr val="003057"/>
        </a:buClr>
        <a:buFont typeface="Arial" pitchFamily="34" charset="0"/>
        <a:buChar char="–"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003057"/>
          </a:solidFill>
          <a:effectLst/>
          <a:uLnTx/>
          <a:uFillTx/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ts val="800"/>
        </a:spcBef>
        <a:buClr>
          <a:srgbClr val="003057"/>
        </a:buClr>
        <a:buFont typeface="Arial" pitchFamily="34" charset="0"/>
        <a:buChar char="•"/>
        <a:defRPr kumimoji="0" lang="en-US" sz="1800" b="0" i="0" u="none" strike="noStrike" kern="1200" cap="none" spc="0" normalizeH="0" baseline="0" dirty="0" smtClean="0">
          <a:ln>
            <a:noFill/>
          </a:ln>
          <a:solidFill>
            <a:srgbClr val="003057"/>
          </a:solidFill>
          <a:effectLst/>
          <a:uLnTx/>
          <a:uFillTx/>
          <a:latin typeface="+mn-lt"/>
          <a:ea typeface="Verdana" pitchFamily="34" charset="0"/>
          <a:cs typeface="Verdana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003057"/>
        </a:buClr>
        <a:buSzTx/>
        <a:buFont typeface="Arial" pitchFamily="34" charset="0"/>
        <a:buChar char="–"/>
        <a:tabLst/>
        <a:defRPr kumimoji="0" lang="en-US" sz="1800" b="0" i="0" u="none" strike="noStrike" kern="1200" cap="none" spc="0" normalizeH="0" baseline="0" dirty="0" smtClean="0">
          <a:ln>
            <a:noFill/>
          </a:ln>
          <a:solidFill>
            <a:srgbClr val="003057"/>
          </a:solidFill>
          <a:effectLst/>
          <a:uLnTx/>
          <a:uFillTx/>
          <a:latin typeface="+mn-lt"/>
          <a:ea typeface="Verdana" pitchFamily="34" charset="0"/>
          <a:cs typeface="Verdana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003057"/>
        </a:buClr>
        <a:buSzTx/>
        <a:buFont typeface="Arial" pitchFamily="34" charset="0"/>
        <a:buChar char="»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003057"/>
          </a:solidFill>
          <a:effectLst/>
          <a:uLnTx/>
          <a:uFillTx/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335B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emf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77" y="1047361"/>
            <a:ext cx="8000418" cy="1927225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Orkambi</a:t>
            </a:r>
            <a:r>
              <a:rPr lang="en-US" dirty="0" smtClean="0"/>
              <a:t> Revolution</a:t>
            </a:r>
            <a:br>
              <a:rPr lang="en-US" dirty="0" smtClean="0"/>
            </a:br>
            <a:r>
              <a:rPr lang="en-US" sz="4400" dirty="0" smtClean="0"/>
              <a:t>Hype, Hate or Health?</a:t>
            </a:r>
            <a:br>
              <a:rPr lang="en-US" sz="4400" dirty="0" smtClean="0"/>
            </a:br>
            <a:r>
              <a:rPr lang="en-US" sz="3600" dirty="0" smtClean="0"/>
              <a:t>CF Ed Day 2017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Richard B. Moss, MD</a:t>
            </a:r>
          </a:p>
          <a:p>
            <a:r>
              <a:rPr lang="en-US" sz="2000" dirty="0" smtClean="0"/>
              <a:t>Center for Excellence in Pulmonary Biology</a:t>
            </a:r>
          </a:p>
          <a:p>
            <a:r>
              <a:rPr lang="en-US" sz="2000" dirty="0" smtClean="0"/>
              <a:t>Department of Pediatrics</a:t>
            </a:r>
          </a:p>
          <a:p>
            <a:r>
              <a:rPr lang="en-US" sz="2000" dirty="0" smtClean="0"/>
              <a:t>Stanford University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" y="5269484"/>
            <a:ext cx="4334401" cy="804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29" y="526886"/>
            <a:ext cx="1711814" cy="3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4" name="Group 45063"/>
          <p:cNvGrpSpPr/>
          <p:nvPr/>
        </p:nvGrpSpPr>
        <p:grpSpPr>
          <a:xfrm>
            <a:off x="1513047" y="2394650"/>
            <a:ext cx="6455862" cy="1698087"/>
            <a:chOff x="1513047" y="2394650"/>
            <a:chExt cx="6455862" cy="1698087"/>
          </a:xfrm>
        </p:grpSpPr>
        <p:sp>
          <p:nvSpPr>
            <p:cNvPr id="32" name="Freeform 31"/>
            <p:cNvSpPr/>
            <p:nvPr/>
          </p:nvSpPr>
          <p:spPr>
            <a:xfrm>
              <a:off x="1581363" y="2724151"/>
              <a:ext cx="6267450" cy="1304924"/>
            </a:xfrm>
            <a:custGeom>
              <a:avLst/>
              <a:gdLst>
                <a:gd name="connsiteX0" fmla="*/ 0 w 6291262"/>
                <a:gd name="connsiteY0" fmla="*/ 995363 h 995363"/>
                <a:gd name="connsiteX1" fmla="*/ 523875 w 6291262"/>
                <a:gd name="connsiteY1" fmla="*/ 261938 h 995363"/>
                <a:gd name="connsiteX2" fmla="*/ 1047750 w 6291262"/>
                <a:gd name="connsiteY2" fmla="*/ 285750 h 995363"/>
                <a:gd name="connsiteX3" fmla="*/ 2085975 w 6291262"/>
                <a:gd name="connsiteY3" fmla="*/ 95250 h 995363"/>
                <a:gd name="connsiteX4" fmla="*/ 4195762 w 6291262"/>
                <a:gd name="connsiteY4" fmla="*/ 0 h 995363"/>
                <a:gd name="connsiteX5" fmla="*/ 6291262 w 6291262"/>
                <a:gd name="connsiteY5" fmla="*/ 290513 h 995363"/>
                <a:gd name="connsiteX0" fmla="*/ 0 w 6269831"/>
                <a:gd name="connsiteY0" fmla="*/ 1209675 h 1209675"/>
                <a:gd name="connsiteX1" fmla="*/ 502444 w 6269831"/>
                <a:gd name="connsiteY1" fmla="*/ 261938 h 1209675"/>
                <a:gd name="connsiteX2" fmla="*/ 1026319 w 6269831"/>
                <a:gd name="connsiteY2" fmla="*/ 285750 h 1209675"/>
                <a:gd name="connsiteX3" fmla="*/ 2064544 w 6269831"/>
                <a:gd name="connsiteY3" fmla="*/ 95250 h 1209675"/>
                <a:gd name="connsiteX4" fmla="*/ 4174331 w 6269831"/>
                <a:gd name="connsiteY4" fmla="*/ 0 h 1209675"/>
                <a:gd name="connsiteX5" fmla="*/ 6269831 w 6269831"/>
                <a:gd name="connsiteY5" fmla="*/ 290513 h 1209675"/>
                <a:gd name="connsiteX0" fmla="*/ 0 w 6269831"/>
                <a:gd name="connsiteY0" fmla="*/ 1209675 h 1209675"/>
                <a:gd name="connsiteX1" fmla="*/ 492919 w 6269831"/>
                <a:gd name="connsiteY1" fmla="*/ 1038226 h 1209675"/>
                <a:gd name="connsiteX2" fmla="*/ 1026319 w 6269831"/>
                <a:gd name="connsiteY2" fmla="*/ 285750 h 1209675"/>
                <a:gd name="connsiteX3" fmla="*/ 2064544 w 6269831"/>
                <a:gd name="connsiteY3" fmla="*/ 95250 h 1209675"/>
                <a:gd name="connsiteX4" fmla="*/ 4174331 w 6269831"/>
                <a:gd name="connsiteY4" fmla="*/ 0 h 1209675"/>
                <a:gd name="connsiteX5" fmla="*/ 6269831 w 6269831"/>
                <a:gd name="connsiteY5" fmla="*/ 290513 h 1209675"/>
                <a:gd name="connsiteX0" fmla="*/ 0 w 6269831"/>
                <a:gd name="connsiteY0" fmla="*/ 1209675 h 1209675"/>
                <a:gd name="connsiteX1" fmla="*/ 492919 w 6269831"/>
                <a:gd name="connsiteY1" fmla="*/ 1038226 h 1209675"/>
                <a:gd name="connsiteX2" fmla="*/ 1028700 w 6269831"/>
                <a:gd name="connsiteY2" fmla="*/ 819150 h 1209675"/>
                <a:gd name="connsiteX3" fmla="*/ 2064544 w 6269831"/>
                <a:gd name="connsiteY3" fmla="*/ 95250 h 1209675"/>
                <a:gd name="connsiteX4" fmla="*/ 4174331 w 6269831"/>
                <a:gd name="connsiteY4" fmla="*/ 0 h 1209675"/>
                <a:gd name="connsiteX5" fmla="*/ 6269831 w 6269831"/>
                <a:gd name="connsiteY5" fmla="*/ 290513 h 1209675"/>
                <a:gd name="connsiteX0" fmla="*/ 0 w 6269831"/>
                <a:gd name="connsiteY0" fmla="*/ 1209675 h 1209675"/>
                <a:gd name="connsiteX1" fmla="*/ 492919 w 6269831"/>
                <a:gd name="connsiteY1" fmla="*/ 1038226 h 1209675"/>
                <a:gd name="connsiteX2" fmla="*/ 1028700 w 6269831"/>
                <a:gd name="connsiteY2" fmla="*/ 819150 h 1209675"/>
                <a:gd name="connsiteX3" fmla="*/ 2050257 w 6269831"/>
                <a:gd name="connsiteY3" fmla="*/ 445293 h 1209675"/>
                <a:gd name="connsiteX4" fmla="*/ 4174331 w 6269831"/>
                <a:gd name="connsiteY4" fmla="*/ 0 h 1209675"/>
                <a:gd name="connsiteX5" fmla="*/ 6269831 w 6269831"/>
                <a:gd name="connsiteY5" fmla="*/ 290513 h 1209675"/>
                <a:gd name="connsiteX0" fmla="*/ 0 w 6269831"/>
                <a:gd name="connsiteY0" fmla="*/ 1154907 h 1154907"/>
                <a:gd name="connsiteX1" fmla="*/ 492919 w 6269831"/>
                <a:gd name="connsiteY1" fmla="*/ 983458 h 1154907"/>
                <a:gd name="connsiteX2" fmla="*/ 1028700 w 6269831"/>
                <a:gd name="connsiteY2" fmla="*/ 764382 h 1154907"/>
                <a:gd name="connsiteX3" fmla="*/ 2050257 w 6269831"/>
                <a:gd name="connsiteY3" fmla="*/ 390525 h 1154907"/>
                <a:gd name="connsiteX4" fmla="*/ 4193381 w 6269831"/>
                <a:gd name="connsiteY4" fmla="*/ 0 h 1154907"/>
                <a:gd name="connsiteX5" fmla="*/ 6269831 w 6269831"/>
                <a:gd name="connsiteY5" fmla="*/ 235745 h 1154907"/>
                <a:gd name="connsiteX0" fmla="*/ 0 w 6267450"/>
                <a:gd name="connsiteY0" fmla="*/ 1304924 h 1304924"/>
                <a:gd name="connsiteX1" fmla="*/ 492919 w 6267450"/>
                <a:gd name="connsiteY1" fmla="*/ 1133475 h 1304924"/>
                <a:gd name="connsiteX2" fmla="*/ 1028700 w 6267450"/>
                <a:gd name="connsiteY2" fmla="*/ 914399 h 1304924"/>
                <a:gd name="connsiteX3" fmla="*/ 2050257 w 6267450"/>
                <a:gd name="connsiteY3" fmla="*/ 540542 h 1304924"/>
                <a:gd name="connsiteX4" fmla="*/ 4193381 w 6267450"/>
                <a:gd name="connsiteY4" fmla="*/ 150017 h 1304924"/>
                <a:gd name="connsiteX5" fmla="*/ 6267450 w 6267450"/>
                <a:gd name="connsiteY5" fmla="*/ 0 h 130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7450" h="1304924">
                  <a:moveTo>
                    <a:pt x="0" y="1304924"/>
                  </a:moveTo>
                  <a:lnTo>
                    <a:pt x="492919" y="1133475"/>
                  </a:lnTo>
                  <a:lnTo>
                    <a:pt x="1028700" y="914399"/>
                  </a:lnTo>
                  <a:lnTo>
                    <a:pt x="2050257" y="540542"/>
                  </a:lnTo>
                  <a:lnTo>
                    <a:pt x="4193381" y="150017"/>
                  </a:lnTo>
                  <a:lnTo>
                    <a:pt x="626745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5060" name="Group 45059"/>
            <p:cNvGrpSpPr/>
            <p:nvPr/>
          </p:nvGrpSpPr>
          <p:grpSpPr>
            <a:xfrm>
              <a:off x="1513047" y="2394650"/>
              <a:ext cx="6455862" cy="1698087"/>
              <a:chOff x="1513047" y="2394650"/>
              <a:chExt cx="6455862" cy="169808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513047" y="2642017"/>
                <a:ext cx="6399476" cy="1450720"/>
                <a:chOff x="1513047" y="2642017"/>
                <a:chExt cx="6399476" cy="145072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997055" y="2642017"/>
                  <a:ext cx="5915468" cy="1284429"/>
                  <a:chOff x="1775386" y="2642017"/>
                  <a:chExt cx="5915468" cy="1284429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7557469" y="2642017"/>
                    <a:ext cx="133385" cy="13915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452869" y="2806917"/>
                    <a:ext cx="133385" cy="13915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3346808" y="3203291"/>
                    <a:ext cx="133385" cy="13915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2307849" y="3587621"/>
                    <a:ext cx="133385" cy="13915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1775386" y="3787287"/>
                    <a:ext cx="133385" cy="13915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25" name="Oval 124"/>
                <p:cNvSpPr/>
                <p:nvPr/>
              </p:nvSpPr>
              <p:spPr>
                <a:xfrm>
                  <a:off x="1513047" y="3953578"/>
                  <a:ext cx="133385" cy="13915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950188" y="2394650"/>
                <a:ext cx="6018721" cy="1619491"/>
                <a:chOff x="1950188" y="2394650"/>
                <a:chExt cx="6018721" cy="1619491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7739920" y="2394650"/>
                  <a:ext cx="228989" cy="633303"/>
                  <a:chOff x="2506050" y="3963957"/>
                  <a:chExt cx="158566" cy="209711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5634688" y="2621833"/>
                  <a:ext cx="228989" cy="533103"/>
                  <a:chOff x="2506050" y="3963957"/>
                  <a:chExt cx="158566" cy="20971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29732" y="3065770"/>
                  <a:ext cx="228989" cy="440842"/>
                  <a:chOff x="2506050" y="3963957"/>
                  <a:chExt cx="158566" cy="209711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465724" y="3487291"/>
                  <a:ext cx="228989" cy="363613"/>
                  <a:chOff x="2506050" y="3963957"/>
                  <a:chExt cx="158566" cy="209711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1950188" y="3703615"/>
                  <a:ext cx="228989" cy="310526"/>
                  <a:chOff x="2506050" y="3963957"/>
                  <a:chExt cx="158566" cy="209711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12" name="Straight Connector 11"/>
          <p:cNvCxnSpPr/>
          <p:nvPr/>
        </p:nvCxnSpPr>
        <p:spPr>
          <a:xfrm>
            <a:off x="1513047" y="4036956"/>
            <a:ext cx="682738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72" name="Group 45071"/>
          <p:cNvGrpSpPr/>
          <p:nvPr/>
        </p:nvGrpSpPr>
        <p:grpSpPr>
          <a:xfrm>
            <a:off x="766615" y="1483897"/>
            <a:ext cx="7638470" cy="3565204"/>
            <a:chOff x="766615" y="1483897"/>
            <a:chExt cx="7638470" cy="3565204"/>
          </a:xfrm>
        </p:grpSpPr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2964901" y="1609779"/>
              <a:ext cx="44228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smtClean="0"/>
                <a:t>Absolute Change from Baseline in BMI</a:t>
              </a:r>
              <a:endParaRPr lang="en-US" baseline="-25000" dirty="0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4447340" y="4572713"/>
              <a:ext cx="10298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Visit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016064" y="4686229"/>
              <a:ext cx="10298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 smtClean="0">
                  <a:solidFill>
                    <a:schemeClr val="tx1"/>
                  </a:solidFill>
                </a:rPr>
                <a:t>*P&lt;0.025</a:t>
              </a:r>
              <a:endParaRPr lang="en-US" sz="1000" b="0" i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 rot="16200000">
              <a:off x="-800543" y="3051055"/>
              <a:ext cx="356520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 dirty="0" smtClean="0">
                  <a:solidFill>
                    <a:schemeClr val="tx1"/>
                  </a:solidFill>
                </a:rPr>
                <a:t>Absolute Change in BMI (kg/m2)</a:t>
              </a:r>
              <a:endParaRPr lang="en-US" sz="1100" baseline="-25000" dirty="0" smtClean="0">
                <a:solidFill>
                  <a:schemeClr val="tx1"/>
                </a:solidFill>
              </a:endParaRPr>
            </a:p>
            <a:p>
              <a:r>
                <a:rPr lang="en-US" sz="1100" dirty="0" smtClean="0">
                  <a:solidFill>
                    <a:schemeClr val="tx1"/>
                  </a:solidFill>
                </a:rPr>
                <a:t>(LS Mean </a:t>
              </a:r>
              <a:r>
                <a:rPr lang="en-US" sz="1100" dirty="0">
                  <a:solidFill>
                    <a:schemeClr val="tx1"/>
                  </a:solidFill>
                </a:rPr>
                <a:t>± 95% </a:t>
              </a:r>
              <a:r>
                <a:rPr lang="en-US" sz="1100" dirty="0" smtClean="0">
                  <a:solidFill>
                    <a:schemeClr val="tx1"/>
                  </a:solidFill>
                </a:rPr>
                <a:t>CI)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517868" y="2113151"/>
              <a:ext cx="6822565" cy="2247315"/>
            </a:xfrm>
            <a:custGeom>
              <a:avLst/>
              <a:gdLst>
                <a:gd name="connsiteX0" fmla="*/ 0 w 2041236"/>
                <a:gd name="connsiteY0" fmla="*/ 0 h 2078182"/>
                <a:gd name="connsiteX1" fmla="*/ 0 w 2041236"/>
                <a:gd name="connsiteY1" fmla="*/ 2078182 h 2078182"/>
                <a:gd name="connsiteX2" fmla="*/ 2041236 w 2041236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1236" h="2078182">
                  <a:moveTo>
                    <a:pt x="0" y="0"/>
                  </a:moveTo>
                  <a:lnTo>
                    <a:pt x="0" y="2078182"/>
                  </a:lnTo>
                  <a:lnTo>
                    <a:pt x="2041236" y="207818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0559" y="1981536"/>
              <a:ext cx="39786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0.6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0.4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0.2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0.0</a:t>
              </a:r>
            </a:p>
            <a:p>
              <a:pPr algn="r">
                <a:spcAft>
                  <a:spcPts val="3000"/>
                </a:spcAft>
              </a:pPr>
              <a:endParaRPr lang="en-CA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43929" y="4382235"/>
              <a:ext cx="7061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28650" algn="ctr"/>
                  <a:tab pos="1144588" algn="ctr"/>
                  <a:tab pos="2170113" algn="ctr"/>
                  <a:tab pos="4286250" algn="ctr"/>
                  <a:tab pos="6400800" algn="ctr"/>
                </a:tabLst>
              </a:pPr>
              <a:r>
                <a:rPr lang="en-CA" sz="1200" dirty="0" smtClean="0"/>
                <a:t>BL 	Day 15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4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8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16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24</a:t>
              </a:r>
              <a:endParaRPr lang="en-CA" sz="1200" dirty="0"/>
            </a:p>
          </p:txBody>
        </p:sp>
      </p:grpSp>
      <p:grpSp>
        <p:nvGrpSpPr>
          <p:cNvPr id="45069" name="Group 45068"/>
          <p:cNvGrpSpPr/>
          <p:nvPr/>
        </p:nvGrpSpPr>
        <p:grpSpPr>
          <a:xfrm>
            <a:off x="1875849" y="2044770"/>
            <a:ext cx="2474474" cy="553998"/>
            <a:chOff x="1875849" y="2044770"/>
            <a:chExt cx="2474474" cy="553998"/>
          </a:xfrm>
        </p:grpSpPr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2004286" y="2044770"/>
              <a:ext cx="23460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Placebo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600 mg </a:t>
              </a:r>
              <a:r>
                <a:rPr lang="en-US" sz="1000" b="0" dirty="0" err="1" smtClean="0">
                  <a:solidFill>
                    <a:schemeClr val="tx1"/>
                  </a:solidFill>
                </a:rPr>
                <a:t>qd</a:t>
              </a:r>
              <a:r>
                <a:rPr lang="en-US" sz="1000" b="0" dirty="0" smtClean="0">
                  <a:solidFill>
                    <a:schemeClr val="tx1"/>
                  </a:solidFill>
                </a:rPr>
                <a:t> / IVA 250 mg q 12h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400 mg q12h / IVA 250 mg q12h</a:t>
              </a:r>
            </a:p>
          </p:txBody>
        </p:sp>
        <p:sp>
          <p:nvSpPr>
            <p:cNvPr id="122" name="Oval 121"/>
            <p:cNvSpPr/>
            <p:nvPr/>
          </p:nvSpPr>
          <p:spPr>
            <a:xfrm>
              <a:off x="1875849" y="2407026"/>
              <a:ext cx="124441" cy="1298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Oval 122"/>
            <p:cNvSpPr/>
            <p:nvPr/>
          </p:nvSpPr>
          <p:spPr>
            <a:xfrm>
              <a:off x="1875849" y="2255433"/>
              <a:ext cx="124441" cy="1298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4" name="Oval 123"/>
            <p:cNvSpPr/>
            <p:nvPr/>
          </p:nvSpPr>
          <p:spPr>
            <a:xfrm>
              <a:off x="1875849" y="2104367"/>
              <a:ext cx="124441" cy="129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4813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LUM: </a:t>
            </a:r>
            <a:r>
              <a:rPr lang="en-US" dirty="0" err="1"/>
              <a:t>l</a:t>
            </a:r>
            <a:r>
              <a:rPr lang="en-US" dirty="0" err="1" smtClean="0"/>
              <a:t>umacaftor</a:t>
            </a:r>
            <a:r>
              <a:rPr lang="en-US" dirty="0" smtClean="0"/>
              <a:t>; IVA: </a:t>
            </a:r>
            <a:r>
              <a:rPr lang="en-US" dirty="0" err="1"/>
              <a:t>i</a:t>
            </a:r>
            <a:r>
              <a:rPr lang="en-US" dirty="0" err="1" smtClean="0"/>
              <a:t>vacaftor</a:t>
            </a:r>
            <a:r>
              <a:rPr lang="en-US" dirty="0" smtClean="0"/>
              <a:t>; FEV</a:t>
            </a:r>
            <a:r>
              <a:rPr lang="en-US" baseline="-25000" dirty="0" smtClean="0"/>
              <a:t>1</a:t>
            </a:r>
            <a:r>
              <a:rPr lang="en-US" dirty="0" smtClean="0"/>
              <a:t>: forced expiratory volume in 1 second</a:t>
            </a:r>
          </a:p>
          <a:p>
            <a:r>
              <a:rPr lang="en-US" dirty="0" smtClean="0"/>
              <a:t>Wainwright CE, et al [supplemental appendix].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. </a:t>
            </a:r>
            <a:r>
              <a:rPr lang="is-IS" dirty="0" smtClean="0"/>
              <a:t>2015 Jul 16;373(3):220-31.</a:t>
            </a:r>
            <a:endParaRPr lang="en-US" dirty="0"/>
          </a:p>
        </p:txBody>
      </p:sp>
      <p:sp>
        <p:nvSpPr>
          <p:cNvPr id="4506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46033"/>
              </p:ext>
            </p:extLst>
          </p:nvPr>
        </p:nvGraphicFramePr>
        <p:xfrm>
          <a:off x="914400" y="5267324"/>
          <a:ext cx="7315200" cy="1031458"/>
        </p:xfrm>
        <a:graphic>
          <a:graphicData uri="http://schemas.openxmlformats.org/drawingml/2006/table">
            <a:tbl>
              <a:tblPr firstRow="1" firstCol="1" bandRow="1"/>
              <a:tblGrid>
                <a:gridCol w="4950087"/>
                <a:gridCol w="2365113"/>
              </a:tblGrid>
              <a:tr h="364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Absolute change from baseline at Week 24 in BMI (kg/m2)</a:t>
                      </a:r>
                      <a:endParaRPr lang="en-US" sz="1050" b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Difference</a:t>
                      </a:r>
                      <a:b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05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-value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60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 600 mg </a:t>
                      </a:r>
                      <a:r>
                        <a:rPr lang="en-US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IVA 250 mg q12h</a:t>
                      </a:r>
                      <a:endParaRPr lang="en-US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 (p&lt;0.0001)</a:t>
                      </a: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460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 400 mg q12h + IVA 250 mg q12h</a:t>
                      </a:r>
                      <a:endParaRPr lang="en-US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 (p=0.0004)</a:t>
                      </a: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068" name="Group 45067"/>
          <p:cNvGrpSpPr/>
          <p:nvPr/>
        </p:nvGrpSpPr>
        <p:grpSpPr>
          <a:xfrm>
            <a:off x="1536120" y="2527726"/>
            <a:ext cx="6456190" cy="1520400"/>
            <a:chOff x="1536120" y="2527726"/>
            <a:chExt cx="6456190" cy="1520400"/>
          </a:xfrm>
        </p:grpSpPr>
        <p:grpSp>
          <p:nvGrpSpPr>
            <p:cNvPr id="45067" name="Group 45066"/>
            <p:cNvGrpSpPr/>
            <p:nvPr/>
          </p:nvGrpSpPr>
          <p:grpSpPr>
            <a:xfrm>
              <a:off x="1536120" y="2779747"/>
              <a:ext cx="6419280" cy="1268379"/>
              <a:chOff x="1536120" y="2779747"/>
              <a:chExt cx="6419280" cy="126837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051411" y="2779747"/>
                <a:ext cx="5903989" cy="1088252"/>
                <a:chOff x="1829742" y="2779747"/>
                <a:chExt cx="5903989" cy="1088252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600346" y="2779747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509451" y="3107952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404851" y="3424178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358007" y="3606158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829742" y="3728840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20" name="Freeform 19"/>
              <p:cNvSpPr/>
              <p:nvPr/>
            </p:nvSpPr>
            <p:spPr>
              <a:xfrm>
                <a:off x="1536120" y="2847976"/>
                <a:ext cx="6372225" cy="1200150"/>
              </a:xfrm>
              <a:custGeom>
                <a:avLst/>
                <a:gdLst>
                  <a:gd name="connsiteX0" fmla="*/ 0 w 6334125"/>
                  <a:gd name="connsiteY0" fmla="*/ 871538 h 871538"/>
                  <a:gd name="connsiteX1" fmla="*/ 542925 w 6334125"/>
                  <a:gd name="connsiteY1" fmla="*/ 271463 h 871538"/>
                  <a:gd name="connsiteX2" fmla="*/ 1076325 w 6334125"/>
                  <a:gd name="connsiteY2" fmla="*/ 161925 h 871538"/>
                  <a:gd name="connsiteX3" fmla="*/ 2119312 w 6334125"/>
                  <a:gd name="connsiteY3" fmla="*/ 0 h 871538"/>
                  <a:gd name="connsiteX4" fmla="*/ 4229100 w 6334125"/>
                  <a:gd name="connsiteY4" fmla="*/ 85725 h 871538"/>
                  <a:gd name="connsiteX5" fmla="*/ 6334125 w 6334125"/>
                  <a:gd name="connsiteY5" fmla="*/ 285750 h 871538"/>
                  <a:gd name="connsiteX0" fmla="*/ 0 w 6376987"/>
                  <a:gd name="connsiteY0" fmla="*/ 1123950 h 1123950"/>
                  <a:gd name="connsiteX1" fmla="*/ 585787 w 6376987"/>
                  <a:gd name="connsiteY1" fmla="*/ 271463 h 1123950"/>
                  <a:gd name="connsiteX2" fmla="*/ 1119187 w 6376987"/>
                  <a:gd name="connsiteY2" fmla="*/ 161925 h 1123950"/>
                  <a:gd name="connsiteX3" fmla="*/ 2162174 w 6376987"/>
                  <a:gd name="connsiteY3" fmla="*/ 0 h 1123950"/>
                  <a:gd name="connsiteX4" fmla="*/ 4271962 w 6376987"/>
                  <a:gd name="connsiteY4" fmla="*/ 85725 h 1123950"/>
                  <a:gd name="connsiteX5" fmla="*/ 6376987 w 6376987"/>
                  <a:gd name="connsiteY5" fmla="*/ 285750 h 1123950"/>
                  <a:gd name="connsiteX0" fmla="*/ 0 w 6376987"/>
                  <a:gd name="connsiteY0" fmla="*/ 1123950 h 1123950"/>
                  <a:gd name="connsiteX1" fmla="*/ 571499 w 6376987"/>
                  <a:gd name="connsiteY1" fmla="*/ 876300 h 1123950"/>
                  <a:gd name="connsiteX2" fmla="*/ 1119187 w 6376987"/>
                  <a:gd name="connsiteY2" fmla="*/ 161925 h 1123950"/>
                  <a:gd name="connsiteX3" fmla="*/ 2162174 w 6376987"/>
                  <a:gd name="connsiteY3" fmla="*/ 0 h 1123950"/>
                  <a:gd name="connsiteX4" fmla="*/ 4271962 w 6376987"/>
                  <a:gd name="connsiteY4" fmla="*/ 85725 h 1123950"/>
                  <a:gd name="connsiteX5" fmla="*/ 6376987 w 6376987"/>
                  <a:gd name="connsiteY5" fmla="*/ 285750 h 1123950"/>
                  <a:gd name="connsiteX0" fmla="*/ 0 w 6376987"/>
                  <a:gd name="connsiteY0" fmla="*/ 1123950 h 1123950"/>
                  <a:gd name="connsiteX1" fmla="*/ 571499 w 6376987"/>
                  <a:gd name="connsiteY1" fmla="*/ 876300 h 1123950"/>
                  <a:gd name="connsiteX2" fmla="*/ 1119187 w 6376987"/>
                  <a:gd name="connsiteY2" fmla="*/ 728663 h 1123950"/>
                  <a:gd name="connsiteX3" fmla="*/ 2162174 w 6376987"/>
                  <a:gd name="connsiteY3" fmla="*/ 0 h 1123950"/>
                  <a:gd name="connsiteX4" fmla="*/ 4271962 w 6376987"/>
                  <a:gd name="connsiteY4" fmla="*/ 85725 h 1123950"/>
                  <a:gd name="connsiteX5" fmla="*/ 6376987 w 6376987"/>
                  <a:gd name="connsiteY5" fmla="*/ 285750 h 1123950"/>
                  <a:gd name="connsiteX0" fmla="*/ 0 w 6376987"/>
                  <a:gd name="connsiteY0" fmla="*/ 1038225 h 1038225"/>
                  <a:gd name="connsiteX1" fmla="*/ 571499 w 6376987"/>
                  <a:gd name="connsiteY1" fmla="*/ 790575 h 1038225"/>
                  <a:gd name="connsiteX2" fmla="*/ 1119187 w 6376987"/>
                  <a:gd name="connsiteY2" fmla="*/ 642938 h 1038225"/>
                  <a:gd name="connsiteX3" fmla="*/ 2143124 w 6376987"/>
                  <a:gd name="connsiteY3" fmla="*/ 471487 h 1038225"/>
                  <a:gd name="connsiteX4" fmla="*/ 4271962 w 6376987"/>
                  <a:gd name="connsiteY4" fmla="*/ 0 h 1038225"/>
                  <a:gd name="connsiteX5" fmla="*/ 6376987 w 6376987"/>
                  <a:gd name="connsiteY5" fmla="*/ 200025 h 1038225"/>
                  <a:gd name="connsiteX0" fmla="*/ 0 w 6376987"/>
                  <a:gd name="connsiteY0" fmla="*/ 881062 h 881062"/>
                  <a:gd name="connsiteX1" fmla="*/ 571499 w 6376987"/>
                  <a:gd name="connsiteY1" fmla="*/ 633412 h 881062"/>
                  <a:gd name="connsiteX2" fmla="*/ 1119187 w 6376987"/>
                  <a:gd name="connsiteY2" fmla="*/ 485775 h 881062"/>
                  <a:gd name="connsiteX3" fmla="*/ 2143124 w 6376987"/>
                  <a:gd name="connsiteY3" fmla="*/ 314324 h 881062"/>
                  <a:gd name="connsiteX4" fmla="*/ 4214812 w 6376987"/>
                  <a:gd name="connsiteY4" fmla="*/ 0 h 881062"/>
                  <a:gd name="connsiteX5" fmla="*/ 6376987 w 6376987"/>
                  <a:gd name="connsiteY5" fmla="*/ 42862 h 881062"/>
                  <a:gd name="connsiteX0" fmla="*/ 0 w 6372225"/>
                  <a:gd name="connsiteY0" fmla="*/ 1200150 h 1200150"/>
                  <a:gd name="connsiteX1" fmla="*/ 571499 w 6372225"/>
                  <a:gd name="connsiteY1" fmla="*/ 952500 h 1200150"/>
                  <a:gd name="connsiteX2" fmla="*/ 1119187 w 6372225"/>
                  <a:gd name="connsiteY2" fmla="*/ 804863 h 1200150"/>
                  <a:gd name="connsiteX3" fmla="*/ 2143124 w 6372225"/>
                  <a:gd name="connsiteY3" fmla="*/ 633412 h 1200150"/>
                  <a:gd name="connsiteX4" fmla="*/ 4214812 w 6372225"/>
                  <a:gd name="connsiteY4" fmla="*/ 319088 h 1200150"/>
                  <a:gd name="connsiteX5" fmla="*/ 6372225 w 6372225"/>
                  <a:gd name="connsiteY5" fmla="*/ 0 h 120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72225" h="1200150">
                    <a:moveTo>
                      <a:pt x="0" y="1200150"/>
                    </a:moveTo>
                    <a:lnTo>
                      <a:pt x="571499" y="952500"/>
                    </a:lnTo>
                    <a:lnTo>
                      <a:pt x="1119187" y="804863"/>
                    </a:lnTo>
                    <a:lnTo>
                      <a:pt x="2143124" y="633412"/>
                    </a:lnTo>
                    <a:lnTo>
                      <a:pt x="4214812" y="319088"/>
                    </a:lnTo>
                    <a:lnTo>
                      <a:pt x="6372225" y="0"/>
                    </a:ln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5065" name="Group 45064"/>
            <p:cNvGrpSpPr/>
            <p:nvPr/>
          </p:nvGrpSpPr>
          <p:grpSpPr>
            <a:xfrm>
              <a:off x="1994760" y="2527726"/>
              <a:ext cx="5997550" cy="1421419"/>
              <a:chOff x="1994760" y="2527726"/>
              <a:chExt cx="5997550" cy="1421419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7763321" y="2527726"/>
                <a:ext cx="228989" cy="631842"/>
                <a:chOff x="2506050" y="3963957"/>
                <a:chExt cx="158566" cy="209711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5661410" y="2914639"/>
                <a:ext cx="228989" cy="528113"/>
                <a:chOff x="2506050" y="3963957"/>
                <a:chExt cx="158566" cy="209711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3571196" y="3263474"/>
                <a:ext cx="228989" cy="439395"/>
                <a:chOff x="2506050" y="3963957"/>
                <a:chExt cx="158566" cy="209711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2523352" y="3492089"/>
                <a:ext cx="228989" cy="363179"/>
                <a:chOff x="2506050" y="3963957"/>
                <a:chExt cx="158566" cy="209711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1994760" y="3552135"/>
                <a:ext cx="228989" cy="397010"/>
                <a:chOff x="2506050" y="3963957"/>
                <a:chExt cx="158566" cy="209711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059" name="Group 45058"/>
          <p:cNvGrpSpPr/>
          <p:nvPr/>
        </p:nvGrpSpPr>
        <p:grpSpPr>
          <a:xfrm>
            <a:off x="1494705" y="3286888"/>
            <a:ext cx="6449171" cy="807530"/>
            <a:chOff x="1494705" y="3286888"/>
            <a:chExt cx="6449171" cy="807530"/>
          </a:xfrm>
        </p:grpSpPr>
        <p:grpSp>
          <p:nvGrpSpPr>
            <p:cNvPr id="45057" name="Group 45056"/>
            <p:cNvGrpSpPr/>
            <p:nvPr/>
          </p:nvGrpSpPr>
          <p:grpSpPr>
            <a:xfrm>
              <a:off x="1524212" y="3286888"/>
              <a:ext cx="6419664" cy="730281"/>
              <a:chOff x="1524212" y="3286888"/>
              <a:chExt cx="6419664" cy="730281"/>
            </a:xfrm>
          </p:grpSpPr>
          <p:grpSp>
            <p:nvGrpSpPr>
              <p:cNvPr id="45056" name="Group 45055"/>
              <p:cNvGrpSpPr/>
              <p:nvPr/>
            </p:nvGrpSpPr>
            <p:grpSpPr>
              <a:xfrm>
                <a:off x="1944808" y="3286888"/>
                <a:ext cx="5999068" cy="727253"/>
                <a:chOff x="1944808" y="3286888"/>
                <a:chExt cx="5999068" cy="727253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7714887" y="3286888"/>
                  <a:ext cx="228989" cy="632650"/>
                  <a:chOff x="2506050" y="3963957"/>
                  <a:chExt cx="158566" cy="209711"/>
                </a:xfrm>
              </p:grpSpPr>
              <p:cxnSp>
                <p:nvCxnSpPr>
                  <p:cNvPr id="88" name="Straight Connector 87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5620660" y="3417156"/>
                  <a:ext cx="228989" cy="529787"/>
                  <a:chOff x="2506050" y="3963957"/>
                  <a:chExt cx="158566" cy="209711"/>
                </a:xfrm>
              </p:grpSpPr>
              <p:cxnSp>
                <p:nvCxnSpPr>
                  <p:cNvPr id="85" name="Straight Connector 84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525011" y="3455266"/>
                  <a:ext cx="228989" cy="456565"/>
                  <a:chOff x="2506050" y="3963957"/>
                  <a:chExt cx="158566" cy="209711"/>
                </a:xfrm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2477723" y="3483843"/>
                  <a:ext cx="228989" cy="367061"/>
                  <a:chOff x="2506050" y="3963957"/>
                  <a:chExt cx="158566" cy="209711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1944808" y="3691590"/>
                  <a:ext cx="228989" cy="322551"/>
                  <a:chOff x="2506050" y="3963957"/>
                  <a:chExt cx="158566" cy="209711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Freeform 23"/>
              <p:cNvSpPr/>
              <p:nvPr/>
            </p:nvSpPr>
            <p:spPr>
              <a:xfrm>
                <a:off x="1524212" y="3624263"/>
                <a:ext cx="6300788" cy="392906"/>
              </a:xfrm>
              <a:custGeom>
                <a:avLst/>
                <a:gdLst>
                  <a:gd name="connsiteX0" fmla="*/ 0 w 6267450"/>
                  <a:gd name="connsiteY0" fmla="*/ 38100 h 152400"/>
                  <a:gd name="connsiteX1" fmla="*/ 504825 w 6267450"/>
                  <a:gd name="connsiteY1" fmla="*/ 138112 h 152400"/>
                  <a:gd name="connsiteX2" fmla="*/ 1057275 w 6267450"/>
                  <a:gd name="connsiteY2" fmla="*/ 0 h 152400"/>
                  <a:gd name="connsiteX3" fmla="*/ 2085975 w 6267450"/>
                  <a:gd name="connsiteY3" fmla="*/ 76200 h 152400"/>
                  <a:gd name="connsiteX4" fmla="*/ 4214813 w 6267450"/>
                  <a:gd name="connsiteY4" fmla="*/ 114300 h 152400"/>
                  <a:gd name="connsiteX5" fmla="*/ 6267450 w 6267450"/>
                  <a:gd name="connsiteY5" fmla="*/ 152400 h 152400"/>
                  <a:gd name="connsiteX0" fmla="*/ 0 w 6269831"/>
                  <a:gd name="connsiteY0" fmla="*/ 180975 h 280987"/>
                  <a:gd name="connsiteX1" fmla="*/ 504825 w 6269831"/>
                  <a:gd name="connsiteY1" fmla="*/ 280987 h 280987"/>
                  <a:gd name="connsiteX2" fmla="*/ 1057275 w 6269831"/>
                  <a:gd name="connsiteY2" fmla="*/ 142875 h 280987"/>
                  <a:gd name="connsiteX3" fmla="*/ 2085975 w 6269831"/>
                  <a:gd name="connsiteY3" fmla="*/ 219075 h 280987"/>
                  <a:gd name="connsiteX4" fmla="*/ 4214813 w 6269831"/>
                  <a:gd name="connsiteY4" fmla="*/ 257175 h 280987"/>
                  <a:gd name="connsiteX5" fmla="*/ 6269831 w 6269831"/>
                  <a:gd name="connsiteY5" fmla="*/ 0 h 280987"/>
                  <a:gd name="connsiteX0" fmla="*/ 0 w 6269831"/>
                  <a:gd name="connsiteY0" fmla="*/ 180975 h 280987"/>
                  <a:gd name="connsiteX1" fmla="*/ 504825 w 6269831"/>
                  <a:gd name="connsiteY1" fmla="*/ 280987 h 280987"/>
                  <a:gd name="connsiteX2" fmla="*/ 1057275 w 6269831"/>
                  <a:gd name="connsiteY2" fmla="*/ 142875 h 280987"/>
                  <a:gd name="connsiteX3" fmla="*/ 2085975 w 6269831"/>
                  <a:gd name="connsiteY3" fmla="*/ 219075 h 280987"/>
                  <a:gd name="connsiteX4" fmla="*/ 4176713 w 6269831"/>
                  <a:gd name="connsiteY4" fmla="*/ 57150 h 280987"/>
                  <a:gd name="connsiteX5" fmla="*/ 6269831 w 6269831"/>
                  <a:gd name="connsiteY5" fmla="*/ 0 h 280987"/>
                  <a:gd name="connsiteX0" fmla="*/ 0 w 6269831"/>
                  <a:gd name="connsiteY0" fmla="*/ 180975 h 280987"/>
                  <a:gd name="connsiteX1" fmla="*/ 504825 w 6269831"/>
                  <a:gd name="connsiteY1" fmla="*/ 280987 h 280987"/>
                  <a:gd name="connsiteX2" fmla="*/ 1057275 w 6269831"/>
                  <a:gd name="connsiteY2" fmla="*/ 142875 h 280987"/>
                  <a:gd name="connsiteX3" fmla="*/ 2071688 w 6269831"/>
                  <a:gd name="connsiteY3" fmla="*/ 90488 h 280987"/>
                  <a:gd name="connsiteX4" fmla="*/ 4176713 w 6269831"/>
                  <a:gd name="connsiteY4" fmla="*/ 57150 h 280987"/>
                  <a:gd name="connsiteX5" fmla="*/ 6269831 w 6269831"/>
                  <a:gd name="connsiteY5" fmla="*/ 0 h 280987"/>
                  <a:gd name="connsiteX0" fmla="*/ 0 w 6269831"/>
                  <a:gd name="connsiteY0" fmla="*/ 180975 h 280987"/>
                  <a:gd name="connsiteX1" fmla="*/ 504825 w 6269831"/>
                  <a:gd name="connsiteY1" fmla="*/ 280987 h 280987"/>
                  <a:gd name="connsiteX2" fmla="*/ 1023937 w 6269831"/>
                  <a:gd name="connsiteY2" fmla="*/ 59531 h 280987"/>
                  <a:gd name="connsiteX3" fmla="*/ 2071688 w 6269831"/>
                  <a:gd name="connsiteY3" fmla="*/ 90488 h 280987"/>
                  <a:gd name="connsiteX4" fmla="*/ 4176713 w 6269831"/>
                  <a:gd name="connsiteY4" fmla="*/ 57150 h 280987"/>
                  <a:gd name="connsiteX5" fmla="*/ 6269831 w 6269831"/>
                  <a:gd name="connsiteY5" fmla="*/ 0 h 280987"/>
                  <a:gd name="connsiteX0" fmla="*/ 0 w 6300788"/>
                  <a:gd name="connsiteY0" fmla="*/ 392906 h 392906"/>
                  <a:gd name="connsiteX1" fmla="*/ 535782 w 6300788"/>
                  <a:gd name="connsiteY1" fmla="*/ 280987 h 392906"/>
                  <a:gd name="connsiteX2" fmla="*/ 1054894 w 6300788"/>
                  <a:gd name="connsiteY2" fmla="*/ 59531 h 392906"/>
                  <a:gd name="connsiteX3" fmla="*/ 2102645 w 6300788"/>
                  <a:gd name="connsiteY3" fmla="*/ 90488 h 392906"/>
                  <a:gd name="connsiteX4" fmla="*/ 4207670 w 6300788"/>
                  <a:gd name="connsiteY4" fmla="*/ 57150 h 392906"/>
                  <a:gd name="connsiteX5" fmla="*/ 6300788 w 6300788"/>
                  <a:gd name="connsiteY5" fmla="*/ 0 h 392906"/>
                  <a:gd name="connsiteX0" fmla="*/ 0 w 6300788"/>
                  <a:gd name="connsiteY0" fmla="*/ 392906 h 392906"/>
                  <a:gd name="connsiteX1" fmla="*/ 528638 w 6300788"/>
                  <a:gd name="connsiteY1" fmla="*/ 216693 h 392906"/>
                  <a:gd name="connsiteX2" fmla="*/ 1054894 w 6300788"/>
                  <a:gd name="connsiteY2" fmla="*/ 59531 h 392906"/>
                  <a:gd name="connsiteX3" fmla="*/ 2102645 w 6300788"/>
                  <a:gd name="connsiteY3" fmla="*/ 90488 h 392906"/>
                  <a:gd name="connsiteX4" fmla="*/ 4207670 w 6300788"/>
                  <a:gd name="connsiteY4" fmla="*/ 57150 h 392906"/>
                  <a:gd name="connsiteX5" fmla="*/ 6300788 w 6300788"/>
                  <a:gd name="connsiteY5" fmla="*/ 0 h 39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0788" h="392906">
                    <a:moveTo>
                      <a:pt x="0" y="392906"/>
                    </a:moveTo>
                    <a:lnTo>
                      <a:pt x="528638" y="216693"/>
                    </a:lnTo>
                    <a:lnTo>
                      <a:pt x="1054894" y="59531"/>
                    </a:lnTo>
                    <a:lnTo>
                      <a:pt x="2102645" y="90488"/>
                    </a:lnTo>
                    <a:lnTo>
                      <a:pt x="4207670" y="57150"/>
                    </a:lnTo>
                    <a:lnTo>
                      <a:pt x="6300788" y="0"/>
                    </a:ln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94705" y="3556418"/>
              <a:ext cx="6399194" cy="538000"/>
              <a:chOff x="1273036" y="3556418"/>
              <a:chExt cx="6399194" cy="5380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7538845" y="3556418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52870" y="3609034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352567" y="3636857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291315" y="3600047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772144" y="3765398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273036" y="3955259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45071" name="Group 45070"/>
          <p:cNvGrpSpPr/>
          <p:nvPr/>
        </p:nvGrpSpPr>
        <p:grpSpPr>
          <a:xfrm>
            <a:off x="3518723" y="2274347"/>
            <a:ext cx="4478889" cy="909832"/>
            <a:chOff x="3518723" y="2274347"/>
            <a:chExt cx="4478889" cy="909832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7768623" y="2412624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7726411" y="2274347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5735229" y="2855665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5620660" y="2504650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29" name="Text Box 9"/>
            <p:cNvSpPr txBox="1">
              <a:spLocks noChangeArrowheads="1"/>
            </p:cNvSpPr>
            <p:nvPr/>
          </p:nvSpPr>
          <p:spPr bwMode="auto">
            <a:xfrm>
              <a:off x="3518723" y="2937958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2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6" name="Group 45065"/>
          <p:cNvGrpSpPr/>
          <p:nvPr/>
        </p:nvGrpSpPr>
        <p:grpSpPr>
          <a:xfrm>
            <a:off x="1586126" y="2332845"/>
            <a:ext cx="6406184" cy="1462866"/>
            <a:chOff x="1586126" y="2332845"/>
            <a:chExt cx="6406184" cy="1462866"/>
          </a:xfrm>
        </p:grpSpPr>
        <p:grpSp>
          <p:nvGrpSpPr>
            <p:cNvPr id="104" name="Group 103"/>
            <p:cNvGrpSpPr/>
            <p:nvPr/>
          </p:nvGrpSpPr>
          <p:grpSpPr>
            <a:xfrm>
              <a:off x="1586126" y="2582207"/>
              <a:ext cx="6369274" cy="1213504"/>
              <a:chOff x="1586126" y="2582207"/>
              <a:chExt cx="6369274" cy="121350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051411" y="2582207"/>
                <a:ext cx="5903989" cy="776198"/>
                <a:chOff x="1829742" y="2582207"/>
                <a:chExt cx="5903989" cy="776198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7600346" y="2965487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5488018" y="2755528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3404851" y="2690745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358007" y="2582207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1829742" y="3219246"/>
                  <a:ext cx="133385" cy="13915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>
              <a:xfrm>
                <a:off x="1586126" y="2626518"/>
                <a:ext cx="6303169" cy="1169193"/>
              </a:xfrm>
              <a:custGeom>
                <a:avLst/>
                <a:gdLst>
                  <a:gd name="connsiteX0" fmla="*/ 0 w 6334125"/>
                  <a:gd name="connsiteY0" fmla="*/ 871538 h 871538"/>
                  <a:gd name="connsiteX1" fmla="*/ 542925 w 6334125"/>
                  <a:gd name="connsiteY1" fmla="*/ 271463 h 871538"/>
                  <a:gd name="connsiteX2" fmla="*/ 1076325 w 6334125"/>
                  <a:gd name="connsiteY2" fmla="*/ 161925 h 871538"/>
                  <a:gd name="connsiteX3" fmla="*/ 2119312 w 6334125"/>
                  <a:gd name="connsiteY3" fmla="*/ 0 h 871538"/>
                  <a:gd name="connsiteX4" fmla="*/ 4229100 w 6334125"/>
                  <a:gd name="connsiteY4" fmla="*/ 85725 h 871538"/>
                  <a:gd name="connsiteX5" fmla="*/ 6334125 w 6334125"/>
                  <a:gd name="connsiteY5" fmla="*/ 285750 h 871538"/>
                  <a:gd name="connsiteX0" fmla="*/ 0 w 6376987"/>
                  <a:gd name="connsiteY0" fmla="*/ 1123950 h 1123950"/>
                  <a:gd name="connsiteX1" fmla="*/ 585787 w 6376987"/>
                  <a:gd name="connsiteY1" fmla="*/ 271463 h 1123950"/>
                  <a:gd name="connsiteX2" fmla="*/ 1119187 w 6376987"/>
                  <a:gd name="connsiteY2" fmla="*/ 161925 h 1123950"/>
                  <a:gd name="connsiteX3" fmla="*/ 2162174 w 6376987"/>
                  <a:gd name="connsiteY3" fmla="*/ 0 h 1123950"/>
                  <a:gd name="connsiteX4" fmla="*/ 4271962 w 6376987"/>
                  <a:gd name="connsiteY4" fmla="*/ 85725 h 1123950"/>
                  <a:gd name="connsiteX5" fmla="*/ 6376987 w 6376987"/>
                  <a:gd name="connsiteY5" fmla="*/ 285750 h 1123950"/>
                  <a:gd name="connsiteX0" fmla="*/ 0 w 6376987"/>
                  <a:gd name="connsiteY0" fmla="*/ 1123950 h 1123950"/>
                  <a:gd name="connsiteX1" fmla="*/ 571499 w 6376987"/>
                  <a:gd name="connsiteY1" fmla="*/ 876300 h 1123950"/>
                  <a:gd name="connsiteX2" fmla="*/ 1119187 w 6376987"/>
                  <a:gd name="connsiteY2" fmla="*/ 161925 h 1123950"/>
                  <a:gd name="connsiteX3" fmla="*/ 2162174 w 6376987"/>
                  <a:gd name="connsiteY3" fmla="*/ 0 h 1123950"/>
                  <a:gd name="connsiteX4" fmla="*/ 4271962 w 6376987"/>
                  <a:gd name="connsiteY4" fmla="*/ 85725 h 1123950"/>
                  <a:gd name="connsiteX5" fmla="*/ 6376987 w 6376987"/>
                  <a:gd name="connsiteY5" fmla="*/ 285750 h 1123950"/>
                  <a:gd name="connsiteX0" fmla="*/ 0 w 6376987"/>
                  <a:gd name="connsiteY0" fmla="*/ 1123950 h 1123950"/>
                  <a:gd name="connsiteX1" fmla="*/ 571499 w 6376987"/>
                  <a:gd name="connsiteY1" fmla="*/ 876300 h 1123950"/>
                  <a:gd name="connsiteX2" fmla="*/ 1119187 w 6376987"/>
                  <a:gd name="connsiteY2" fmla="*/ 728663 h 1123950"/>
                  <a:gd name="connsiteX3" fmla="*/ 2162174 w 6376987"/>
                  <a:gd name="connsiteY3" fmla="*/ 0 h 1123950"/>
                  <a:gd name="connsiteX4" fmla="*/ 4271962 w 6376987"/>
                  <a:gd name="connsiteY4" fmla="*/ 85725 h 1123950"/>
                  <a:gd name="connsiteX5" fmla="*/ 6376987 w 6376987"/>
                  <a:gd name="connsiteY5" fmla="*/ 285750 h 1123950"/>
                  <a:gd name="connsiteX0" fmla="*/ 0 w 6376987"/>
                  <a:gd name="connsiteY0" fmla="*/ 1038225 h 1038225"/>
                  <a:gd name="connsiteX1" fmla="*/ 571499 w 6376987"/>
                  <a:gd name="connsiteY1" fmla="*/ 790575 h 1038225"/>
                  <a:gd name="connsiteX2" fmla="*/ 1119187 w 6376987"/>
                  <a:gd name="connsiteY2" fmla="*/ 642938 h 1038225"/>
                  <a:gd name="connsiteX3" fmla="*/ 2143124 w 6376987"/>
                  <a:gd name="connsiteY3" fmla="*/ 471487 h 1038225"/>
                  <a:gd name="connsiteX4" fmla="*/ 4271962 w 6376987"/>
                  <a:gd name="connsiteY4" fmla="*/ 0 h 1038225"/>
                  <a:gd name="connsiteX5" fmla="*/ 6376987 w 6376987"/>
                  <a:gd name="connsiteY5" fmla="*/ 200025 h 1038225"/>
                  <a:gd name="connsiteX0" fmla="*/ 0 w 6376987"/>
                  <a:gd name="connsiteY0" fmla="*/ 881062 h 881062"/>
                  <a:gd name="connsiteX1" fmla="*/ 571499 w 6376987"/>
                  <a:gd name="connsiteY1" fmla="*/ 633412 h 881062"/>
                  <a:gd name="connsiteX2" fmla="*/ 1119187 w 6376987"/>
                  <a:gd name="connsiteY2" fmla="*/ 485775 h 881062"/>
                  <a:gd name="connsiteX3" fmla="*/ 2143124 w 6376987"/>
                  <a:gd name="connsiteY3" fmla="*/ 314324 h 881062"/>
                  <a:gd name="connsiteX4" fmla="*/ 4214812 w 6376987"/>
                  <a:gd name="connsiteY4" fmla="*/ 0 h 881062"/>
                  <a:gd name="connsiteX5" fmla="*/ 6376987 w 6376987"/>
                  <a:gd name="connsiteY5" fmla="*/ 42862 h 881062"/>
                  <a:gd name="connsiteX0" fmla="*/ 0 w 6372225"/>
                  <a:gd name="connsiteY0" fmla="*/ 1200150 h 1200150"/>
                  <a:gd name="connsiteX1" fmla="*/ 571499 w 6372225"/>
                  <a:gd name="connsiteY1" fmla="*/ 952500 h 1200150"/>
                  <a:gd name="connsiteX2" fmla="*/ 1119187 w 6372225"/>
                  <a:gd name="connsiteY2" fmla="*/ 804863 h 1200150"/>
                  <a:gd name="connsiteX3" fmla="*/ 2143124 w 6372225"/>
                  <a:gd name="connsiteY3" fmla="*/ 633412 h 1200150"/>
                  <a:gd name="connsiteX4" fmla="*/ 4214812 w 6372225"/>
                  <a:gd name="connsiteY4" fmla="*/ 319088 h 1200150"/>
                  <a:gd name="connsiteX5" fmla="*/ 6372225 w 6372225"/>
                  <a:gd name="connsiteY5" fmla="*/ 0 h 1200150"/>
                  <a:gd name="connsiteX0" fmla="*/ 0 w 6353175"/>
                  <a:gd name="connsiteY0" fmla="*/ 1016794 h 1016794"/>
                  <a:gd name="connsiteX1" fmla="*/ 571499 w 6353175"/>
                  <a:gd name="connsiteY1" fmla="*/ 769144 h 1016794"/>
                  <a:gd name="connsiteX2" fmla="*/ 1119187 w 6353175"/>
                  <a:gd name="connsiteY2" fmla="*/ 621507 h 1016794"/>
                  <a:gd name="connsiteX3" fmla="*/ 2143124 w 6353175"/>
                  <a:gd name="connsiteY3" fmla="*/ 450056 h 1016794"/>
                  <a:gd name="connsiteX4" fmla="*/ 4214812 w 6353175"/>
                  <a:gd name="connsiteY4" fmla="*/ 135732 h 1016794"/>
                  <a:gd name="connsiteX5" fmla="*/ 6353175 w 6353175"/>
                  <a:gd name="connsiteY5" fmla="*/ 0 h 1016794"/>
                  <a:gd name="connsiteX0" fmla="*/ 0 w 6353175"/>
                  <a:gd name="connsiteY0" fmla="*/ 1233487 h 1233487"/>
                  <a:gd name="connsiteX1" fmla="*/ 571499 w 6353175"/>
                  <a:gd name="connsiteY1" fmla="*/ 985837 h 1233487"/>
                  <a:gd name="connsiteX2" fmla="*/ 1119187 w 6353175"/>
                  <a:gd name="connsiteY2" fmla="*/ 838200 h 1233487"/>
                  <a:gd name="connsiteX3" fmla="*/ 2143124 w 6353175"/>
                  <a:gd name="connsiteY3" fmla="*/ 666749 h 1233487"/>
                  <a:gd name="connsiteX4" fmla="*/ 4250530 w 6353175"/>
                  <a:gd name="connsiteY4" fmla="*/ 0 h 1233487"/>
                  <a:gd name="connsiteX5" fmla="*/ 6353175 w 6353175"/>
                  <a:gd name="connsiteY5" fmla="*/ 216693 h 1233487"/>
                  <a:gd name="connsiteX0" fmla="*/ 0 w 6353175"/>
                  <a:gd name="connsiteY0" fmla="*/ 1302544 h 1302544"/>
                  <a:gd name="connsiteX1" fmla="*/ 571499 w 6353175"/>
                  <a:gd name="connsiteY1" fmla="*/ 1054894 h 1302544"/>
                  <a:gd name="connsiteX2" fmla="*/ 1119187 w 6353175"/>
                  <a:gd name="connsiteY2" fmla="*/ 907257 h 1302544"/>
                  <a:gd name="connsiteX3" fmla="*/ 2145505 w 6353175"/>
                  <a:gd name="connsiteY3" fmla="*/ 0 h 1302544"/>
                  <a:gd name="connsiteX4" fmla="*/ 4250530 w 6353175"/>
                  <a:gd name="connsiteY4" fmla="*/ 69057 h 1302544"/>
                  <a:gd name="connsiteX5" fmla="*/ 6353175 w 6353175"/>
                  <a:gd name="connsiteY5" fmla="*/ 285750 h 1302544"/>
                  <a:gd name="connsiteX0" fmla="*/ 0 w 6353175"/>
                  <a:gd name="connsiteY0" fmla="*/ 1421606 h 1421606"/>
                  <a:gd name="connsiteX1" fmla="*/ 571499 w 6353175"/>
                  <a:gd name="connsiteY1" fmla="*/ 1173956 h 1421606"/>
                  <a:gd name="connsiteX2" fmla="*/ 1092994 w 6353175"/>
                  <a:gd name="connsiteY2" fmla="*/ 0 h 1421606"/>
                  <a:gd name="connsiteX3" fmla="*/ 2145505 w 6353175"/>
                  <a:gd name="connsiteY3" fmla="*/ 119062 h 1421606"/>
                  <a:gd name="connsiteX4" fmla="*/ 4250530 w 6353175"/>
                  <a:gd name="connsiteY4" fmla="*/ 188119 h 1421606"/>
                  <a:gd name="connsiteX5" fmla="*/ 6353175 w 6353175"/>
                  <a:gd name="connsiteY5" fmla="*/ 404812 h 1421606"/>
                  <a:gd name="connsiteX0" fmla="*/ 0 w 6353175"/>
                  <a:gd name="connsiteY0" fmla="*/ 1421606 h 1421606"/>
                  <a:gd name="connsiteX1" fmla="*/ 564355 w 6353175"/>
                  <a:gd name="connsiteY1" fmla="*/ 690562 h 1421606"/>
                  <a:gd name="connsiteX2" fmla="*/ 1092994 w 6353175"/>
                  <a:gd name="connsiteY2" fmla="*/ 0 h 1421606"/>
                  <a:gd name="connsiteX3" fmla="*/ 2145505 w 6353175"/>
                  <a:gd name="connsiteY3" fmla="*/ 119062 h 1421606"/>
                  <a:gd name="connsiteX4" fmla="*/ 4250530 w 6353175"/>
                  <a:gd name="connsiteY4" fmla="*/ 188119 h 1421606"/>
                  <a:gd name="connsiteX5" fmla="*/ 6353175 w 6353175"/>
                  <a:gd name="connsiteY5" fmla="*/ 404812 h 1421606"/>
                  <a:gd name="connsiteX0" fmla="*/ 0 w 6303169"/>
                  <a:gd name="connsiteY0" fmla="*/ 1169193 h 1169193"/>
                  <a:gd name="connsiteX1" fmla="*/ 514349 w 6303169"/>
                  <a:gd name="connsiteY1" fmla="*/ 690562 h 1169193"/>
                  <a:gd name="connsiteX2" fmla="*/ 1042988 w 6303169"/>
                  <a:gd name="connsiteY2" fmla="*/ 0 h 1169193"/>
                  <a:gd name="connsiteX3" fmla="*/ 2095499 w 6303169"/>
                  <a:gd name="connsiteY3" fmla="*/ 119062 h 1169193"/>
                  <a:gd name="connsiteX4" fmla="*/ 4200524 w 6303169"/>
                  <a:gd name="connsiteY4" fmla="*/ 188119 h 1169193"/>
                  <a:gd name="connsiteX5" fmla="*/ 6303169 w 6303169"/>
                  <a:gd name="connsiteY5" fmla="*/ 404812 h 116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3169" h="1169193">
                    <a:moveTo>
                      <a:pt x="0" y="1169193"/>
                    </a:moveTo>
                    <a:lnTo>
                      <a:pt x="514349" y="690562"/>
                    </a:lnTo>
                    <a:lnTo>
                      <a:pt x="1042988" y="0"/>
                    </a:lnTo>
                    <a:lnTo>
                      <a:pt x="2095499" y="119062"/>
                    </a:lnTo>
                    <a:lnTo>
                      <a:pt x="4200524" y="188119"/>
                    </a:lnTo>
                    <a:lnTo>
                      <a:pt x="6303169" y="404812"/>
                    </a:ln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5065" name="Group 45064"/>
            <p:cNvGrpSpPr/>
            <p:nvPr/>
          </p:nvGrpSpPr>
          <p:grpSpPr>
            <a:xfrm>
              <a:off x="1994760" y="2332845"/>
              <a:ext cx="5997550" cy="1278161"/>
              <a:chOff x="1994760" y="2332845"/>
              <a:chExt cx="5997550" cy="1278161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7763321" y="2706323"/>
                <a:ext cx="228989" cy="631842"/>
                <a:chOff x="2506050" y="3963957"/>
                <a:chExt cx="158566" cy="209711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5661410" y="2494656"/>
                <a:ext cx="228989" cy="645676"/>
                <a:chOff x="2506050" y="3963957"/>
                <a:chExt cx="158566" cy="209711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3571196" y="2420464"/>
                <a:ext cx="228989" cy="664203"/>
                <a:chOff x="2506050" y="3963957"/>
                <a:chExt cx="158566" cy="209711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2523352" y="2332845"/>
                <a:ext cx="228989" cy="595934"/>
                <a:chOff x="2506050" y="3963957"/>
                <a:chExt cx="158566" cy="209711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1994760" y="2998039"/>
                <a:ext cx="228989" cy="612967"/>
                <a:chOff x="2506050" y="3963957"/>
                <a:chExt cx="158566" cy="209711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058" name="Group 45057"/>
          <p:cNvGrpSpPr/>
          <p:nvPr/>
        </p:nvGrpSpPr>
        <p:grpSpPr>
          <a:xfrm>
            <a:off x="1513047" y="2481264"/>
            <a:ext cx="6455862" cy="1373344"/>
            <a:chOff x="1513047" y="2481264"/>
            <a:chExt cx="6455862" cy="1373344"/>
          </a:xfrm>
        </p:grpSpPr>
        <p:grpSp>
          <p:nvGrpSpPr>
            <p:cNvPr id="16" name="Group 15"/>
            <p:cNvGrpSpPr/>
            <p:nvPr/>
          </p:nvGrpSpPr>
          <p:grpSpPr>
            <a:xfrm>
              <a:off x="7739920" y="2549434"/>
              <a:ext cx="228989" cy="593500"/>
              <a:chOff x="7739920" y="2549434"/>
              <a:chExt cx="228989" cy="59350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V="1">
                <a:off x="7854415" y="2549434"/>
                <a:ext cx="0" cy="5935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7739920" y="3129214"/>
                <a:ext cx="228989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739920" y="2562769"/>
                <a:ext cx="228989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57" name="Group 45056"/>
            <p:cNvGrpSpPr/>
            <p:nvPr/>
          </p:nvGrpSpPr>
          <p:grpSpPr>
            <a:xfrm>
              <a:off x="1513047" y="2481264"/>
              <a:ext cx="6399476" cy="1373344"/>
              <a:chOff x="1513047" y="2481264"/>
              <a:chExt cx="6399476" cy="1373344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569457" y="2771774"/>
                <a:ext cx="6279356" cy="1023938"/>
              </a:xfrm>
              <a:custGeom>
                <a:avLst/>
                <a:gdLst>
                  <a:gd name="connsiteX0" fmla="*/ 0 w 6291262"/>
                  <a:gd name="connsiteY0" fmla="*/ 995363 h 995363"/>
                  <a:gd name="connsiteX1" fmla="*/ 523875 w 6291262"/>
                  <a:gd name="connsiteY1" fmla="*/ 261938 h 995363"/>
                  <a:gd name="connsiteX2" fmla="*/ 1047750 w 6291262"/>
                  <a:gd name="connsiteY2" fmla="*/ 285750 h 995363"/>
                  <a:gd name="connsiteX3" fmla="*/ 2085975 w 6291262"/>
                  <a:gd name="connsiteY3" fmla="*/ 95250 h 995363"/>
                  <a:gd name="connsiteX4" fmla="*/ 4195762 w 6291262"/>
                  <a:gd name="connsiteY4" fmla="*/ 0 h 995363"/>
                  <a:gd name="connsiteX5" fmla="*/ 6291262 w 6291262"/>
                  <a:gd name="connsiteY5" fmla="*/ 290513 h 995363"/>
                  <a:gd name="connsiteX0" fmla="*/ 0 w 6269831"/>
                  <a:gd name="connsiteY0" fmla="*/ 1209675 h 1209675"/>
                  <a:gd name="connsiteX1" fmla="*/ 502444 w 6269831"/>
                  <a:gd name="connsiteY1" fmla="*/ 261938 h 1209675"/>
                  <a:gd name="connsiteX2" fmla="*/ 1026319 w 6269831"/>
                  <a:gd name="connsiteY2" fmla="*/ 285750 h 1209675"/>
                  <a:gd name="connsiteX3" fmla="*/ 2064544 w 6269831"/>
                  <a:gd name="connsiteY3" fmla="*/ 95250 h 1209675"/>
                  <a:gd name="connsiteX4" fmla="*/ 4174331 w 6269831"/>
                  <a:gd name="connsiteY4" fmla="*/ 0 h 1209675"/>
                  <a:gd name="connsiteX5" fmla="*/ 6269831 w 6269831"/>
                  <a:gd name="connsiteY5" fmla="*/ 290513 h 1209675"/>
                  <a:gd name="connsiteX0" fmla="*/ 0 w 6269831"/>
                  <a:gd name="connsiteY0" fmla="*/ 1209675 h 1209675"/>
                  <a:gd name="connsiteX1" fmla="*/ 492919 w 6269831"/>
                  <a:gd name="connsiteY1" fmla="*/ 1038226 h 1209675"/>
                  <a:gd name="connsiteX2" fmla="*/ 1026319 w 6269831"/>
                  <a:gd name="connsiteY2" fmla="*/ 285750 h 1209675"/>
                  <a:gd name="connsiteX3" fmla="*/ 2064544 w 6269831"/>
                  <a:gd name="connsiteY3" fmla="*/ 95250 h 1209675"/>
                  <a:gd name="connsiteX4" fmla="*/ 4174331 w 6269831"/>
                  <a:gd name="connsiteY4" fmla="*/ 0 h 1209675"/>
                  <a:gd name="connsiteX5" fmla="*/ 6269831 w 6269831"/>
                  <a:gd name="connsiteY5" fmla="*/ 290513 h 1209675"/>
                  <a:gd name="connsiteX0" fmla="*/ 0 w 6269831"/>
                  <a:gd name="connsiteY0" fmla="*/ 1209675 h 1209675"/>
                  <a:gd name="connsiteX1" fmla="*/ 492919 w 6269831"/>
                  <a:gd name="connsiteY1" fmla="*/ 1038226 h 1209675"/>
                  <a:gd name="connsiteX2" fmla="*/ 1028700 w 6269831"/>
                  <a:gd name="connsiteY2" fmla="*/ 819150 h 1209675"/>
                  <a:gd name="connsiteX3" fmla="*/ 2064544 w 6269831"/>
                  <a:gd name="connsiteY3" fmla="*/ 95250 h 1209675"/>
                  <a:gd name="connsiteX4" fmla="*/ 4174331 w 6269831"/>
                  <a:gd name="connsiteY4" fmla="*/ 0 h 1209675"/>
                  <a:gd name="connsiteX5" fmla="*/ 6269831 w 6269831"/>
                  <a:gd name="connsiteY5" fmla="*/ 290513 h 1209675"/>
                  <a:gd name="connsiteX0" fmla="*/ 0 w 6269831"/>
                  <a:gd name="connsiteY0" fmla="*/ 1209675 h 1209675"/>
                  <a:gd name="connsiteX1" fmla="*/ 492919 w 6269831"/>
                  <a:gd name="connsiteY1" fmla="*/ 1038226 h 1209675"/>
                  <a:gd name="connsiteX2" fmla="*/ 1028700 w 6269831"/>
                  <a:gd name="connsiteY2" fmla="*/ 819150 h 1209675"/>
                  <a:gd name="connsiteX3" fmla="*/ 2050257 w 6269831"/>
                  <a:gd name="connsiteY3" fmla="*/ 445293 h 1209675"/>
                  <a:gd name="connsiteX4" fmla="*/ 4174331 w 6269831"/>
                  <a:gd name="connsiteY4" fmla="*/ 0 h 1209675"/>
                  <a:gd name="connsiteX5" fmla="*/ 6269831 w 6269831"/>
                  <a:gd name="connsiteY5" fmla="*/ 290513 h 1209675"/>
                  <a:gd name="connsiteX0" fmla="*/ 0 w 6269831"/>
                  <a:gd name="connsiteY0" fmla="*/ 1154907 h 1154907"/>
                  <a:gd name="connsiteX1" fmla="*/ 492919 w 6269831"/>
                  <a:gd name="connsiteY1" fmla="*/ 983458 h 1154907"/>
                  <a:gd name="connsiteX2" fmla="*/ 1028700 w 6269831"/>
                  <a:gd name="connsiteY2" fmla="*/ 764382 h 1154907"/>
                  <a:gd name="connsiteX3" fmla="*/ 2050257 w 6269831"/>
                  <a:gd name="connsiteY3" fmla="*/ 390525 h 1154907"/>
                  <a:gd name="connsiteX4" fmla="*/ 4193381 w 6269831"/>
                  <a:gd name="connsiteY4" fmla="*/ 0 h 1154907"/>
                  <a:gd name="connsiteX5" fmla="*/ 6269831 w 6269831"/>
                  <a:gd name="connsiteY5" fmla="*/ 235745 h 1154907"/>
                  <a:gd name="connsiteX0" fmla="*/ 0 w 6267450"/>
                  <a:gd name="connsiteY0" fmla="*/ 1304924 h 1304924"/>
                  <a:gd name="connsiteX1" fmla="*/ 492919 w 6267450"/>
                  <a:gd name="connsiteY1" fmla="*/ 1133475 h 1304924"/>
                  <a:gd name="connsiteX2" fmla="*/ 1028700 w 6267450"/>
                  <a:gd name="connsiteY2" fmla="*/ 914399 h 1304924"/>
                  <a:gd name="connsiteX3" fmla="*/ 2050257 w 6267450"/>
                  <a:gd name="connsiteY3" fmla="*/ 540542 h 1304924"/>
                  <a:gd name="connsiteX4" fmla="*/ 4193381 w 6267450"/>
                  <a:gd name="connsiteY4" fmla="*/ 150017 h 1304924"/>
                  <a:gd name="connsiteX5" fmla="*/ 6267450 w 6267450"/>
                  <a:gd name="connsiteY5" fmla="*/ 0 h 1304924"/>
                  <a:gd name="connsiteX0" fmla="*/ 0 w 6279356"/>
                  <a:gd name="connsiteY0" fmla="*/ 1071562 h 1133475"/>
                  <a:gd name="connsiteX1" fmla="*/ 504825 w 6279356"/>
                  <a:gd name="connsiteY1" fmla="*/ 1133475 h 1133475"/>
                  <a:gd name="connsiteX2" fmla="*/ 1040606 w 6279356"/>
                  <a:gd name="connsiteY2" fmla="*/ 914399 h 1133475"/>
                  <a:gd name="connsiteX3" fmla="*/ 2062163 w 6279356"/>
                  <a:gd name="connsiteY3" fmla="*/ 540542 h 1133475"/>
                  <a:gd name="connsiteX4" fmla="*/ 4205287 w 6279356"/>
                  <a:gd name="connsiteY4" fmla="*/ 150017 h 1133475"/>
                  <a:gd name="connsiteX5" fmla="*/ 6279356 w 6279356"/>
                  <a:gd name="connsiteY5" fmla="*/ 0 h 1133475"/>
                  <a:gd name="connsiteX0" fmla="*/ 0 w 6279356"/>
                  <a:gd name="connsiteY0" fmla="*/ 1071562 h 1071562"/>
                  <a:gd name="connsiteX1" fmla="*/ 497681 w 6279356"/>
                  <a:gd name="connsiteY1" fmla="*/ 600075 h 1071562"/>
                  <a:gd name="connsiteX2" fmla="*/ 1040606 w 6279356"/>
                  <a:gd name="connsiteY2" fmla="*/ 914399 h 1071562"/>
                  <a:gd name="connsiteX3" fmla="*/ 2062163 w 6279356"/>
                  <a:gd name="connsiteY3" fmla="*/ 540542 h 1071562"/>
                  <a:gd name="connsiteX4" fmla="*/ 4205287 w 6279356"/>
                  <a:gd name="connsiteY4" fmla="*/ 150017 h 1071562"/>
                  <a:gd name="connsiteX5" fmla="*/ 6279356 w 6279356"/>
                  <a:gd name="connsiteY5" fmla="*/ 0 h 1071562"/>
                  <a:gd name="connsiteX0" fmla="*/ 0 w 6279356"/>
                  <a:gd name="connsiteY0" fmla="*/ 1071562 h 1071562"/>
                  <a:gd name="connsiteX1" fmla="*/ 497681 w 6279356"/>
                  <a:gd name="connsiteY1" fmla="*/ 600075 h 1071562"/>
                  <a:gd name="connsiteX2" fmla="*/ 1021556 w 6279356"/>
                  <a:gd name="connsiteY2" fmla="*/ 47624 h 1071562"/>
                  <a:gd name="connsiteX3" fmla="*/ 2062163 w 6279356"/>
                  <a:gd name="connsiteY3" fmla="*/ 540542 h 1071562"/>
                  <a:gd name="connsiteX4" fmla="*/ 4205287 w 6279356"/>
                  <a:gd name="connsiteY4" fmla="*/ 150017 h 1071562"/>
                  <a:gd name="connsiteX5" fmla="*/ 6279356 w 6279356"/>
                  <a:gd name="connsiteY5" fmla="*/ 0 h 1071562"/>
                  <a:gd name="connsiteX0" fmla="*/ 0 w 6279356"/>
                  <a:gd name="connsiteY0" fmla="*/ 1071562 h 1071562"/>
                  <a:gd name="connsiteX1" fmla="*/ 497681 w 6279356"/>
                  <a:gd name="connsiteY1" fmla="*/ 600075 h 1071562"/>
                  <a:gd name="connsiteX2" fmla="*/ 1021556 w 6279356"/>
                  <a:gd name="connsiteY2" fmla="*/ 47624 h 1071562"/>
                  <a:gd name="connsiteX3" fmla="*/ 2062163 w 6279356"/>
                  <a:gd name="connsiteY3" fmla="*/ 540542 h 1071562"/>
                  <a:gd name="connsiteX4" fmla="*/ 4171950 w 6279356"/>
                  <a:gd name="connsiteY4" fmla="*/ 376236 h 1071562"/>
                  <a:gd name="connsiteX5" fmla="*/ 6279356 w 6279356"/>
                  <a:gd name="connsiteY5" fmla="*/ 0 h 1071562"/>
                  <a:gd name="connsiteX0" fmla="*/ 0 w 6279356"/>
                  <a:gd name="connsiteY0" fmla="*/ 1071562 h 1071562"/>
                  <a:gd name="connsiteX1" fmla="*/ 497681 w 6279356"/>
                  <a:gd name="connsiteY1" fmla="*/ 600075 h 1071562"/>
                  <a:gd name="connsiteX2" fmla="*/ 1021556 w 6279356"/>
                  <a:gd name="connsiteY2" fmla="*/ 47624 h 1071562"/>
                  <a:gd name="connsiteX3" fmla="*/ 2066925 w 6279356"/>
                  <a:gd name="connsiteY3" fmla="*/ 483392 h 1071562"/>
                  <a:gd name="connsiteX4" fmla="*/ 4171950 w 6279356"/>
                  <a:gd name="connsiteY4" fmla="*/ 376236 h 1071562"/>
                  <a:gd name="connsiteX5" fmla="*/ 6279356 w 6279356"/>
                  <a:gd name="connsiteY5" fmla="*/ 0 h 1071562"/>
                  <a:gd name="connsiteX0" fmla="*/ 0 w 6279356"/>
                  <a:gd name="connsiteY0" fmla="*/ 1023938 h 1023938"/>
                  <a:gd name="connsiteX1" fmla="*/ 497681 w 6279356"/>
                  <a:gd name="connsiteY1" fmla="*/ 552451 h 1023938"/>
                  <a:gd name="connsiteX2" fmla="*/ 1021556 w 6279356"/>
                  <a:gd name="connsiteY2" fmla="*/ 0 h 1023938"/>
                  <a:gd name="connsiteX3" fmla="*/ 2066925 w 6279356"/>
                  <a:gd name="connsiteY3" fmla="*/ 435768 h 1023938"/>
                  <a:gd name="connsiteX4" fmla="*/ 4171950 w 6279356"/>
                  <a:gd name="connsiteY4" fmla="*/ 328612 h 1023938"/>
                  <a:gd name="connsiteX5" fmla="*/ 6279356 w 6279356"/>
                  <a:gd name="connsiteY5" fmla="*/ 97632 h 102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9356" h="1023938">
                    <a:moveTo>
                      <a:pt x="0" y="1023938"/>
                    </a:moveTo>
                    <a:lnTo>
                      <a:pt x="497681" y="552451"/>
                    </a:lnTo>
                    <a:lnTo>
                      <a:pt x="1021556" y="0"/>
                    </a:lnTo>
                    <a:lnTo>
                      <a:pt x="2066925" y="435768"/>
                    </a:lnTo>
                    <a:lnTo>
                      <a:pt x="4171950" y="328612"/>
                    </a:lnTo>
                    <a:lnTo>
                      <a:pt x="6279356" y="97632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5056" name="Group 45055"/>
              <p:cNvGrpSpPr/>
              <p:nvPr/>
            </p:nvGrpSpPr>
            <p:grpSpPr>
              <a:xfrm>
                <a:off x="1513047" y="2481264"/>
                <a:ext cx="6399476" cy="1373344"/>
                <a:chOff x="1513047" y="2481264"/>
                <a:chExt cx="6399476" cy="1373344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513047" y="2706543"/>
                  <a:ext cx="6399476" cy="1148065"/>
                  <a:chOff x="1513047" y="2706543"/>
                  <a:chExt cx="6399476" cy="1148065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997055" y="2706543"/>
                    <a:ext cx="5915468" cy="698402"/>
                    <a:chOff x="1775386" y="2706543"/>
                    <a:chExt cx="5915468" cy="698402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7557469" y="2796800"/>
                      <a:ext cx="133385" cy="13915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5452869" y="3045045"/>
                      <a:ext cx="133385" cy="13915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346808" y="3127090"/>
                      <a:ext cx="133385" cy="13915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2307849" y="2706543"/>
                      <a:ext cx="133385" cy="13915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1775386" y="3265786"/>
                      <a:ext cx="133385" cy="13915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sp>
                <p:nvSpPr>
                  <p:cNvPr id="92" name="Oval 91"/>
                  <p:cNvSpPr/>
                  <p:nvPr/>
                </p:nvSpPr>
                <p:spPr>
                  <a:xfrm>
                    <a:off x="1513047" y="3715449"/>
                    <a:ext cx="133385" cy="13915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1950188" y="2481264"/>
                  <a:ext cx="3913489" cy="1151874"/>
                  <a:chOff x="1950188" y="2481264"/>
                  <a:chExt cx="3913489" cy="1151874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5634688" y="2783763"/>
                    <a:ext cx="228989" cy="638172"/>
                    <a:chOff x="2506050" y="3963957"/>
                    <a:chExt cx="158566" cy="209711"/>
                  </a:xfrm>
                </p:grpSpPr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 flipV="1">
                      <a:off x="2585333" y="3963957"/>
                      <a:ext cx="0" cy="209711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2506050" y="4168820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2506050" y="3968669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3529732" y="2887497"/>
                    <a:ext cx="228989" cy="650068"/>
                    <a:chOff x="2506050" y="3963957"/>
                    <a:chExt cx="158566" cy="209711"/>
                  </a:xfrm>
                </p:grpSpPr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flipV="1">
                      <a:off x="2585333" y="3963957"/>
                      <a:ext cx="0" cy="209711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2506050" y="4168820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2506050" y="3968669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2465724" y="2481264"/>
                    <a:ext cx="228989" cy="595958"/>
                    <a:chOff x="2506050" y="3963957"/>
                    <a:chExt cx="158566" cy="209711"/>
                  </a:xfrm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flipV="1">
                      <a:off x="2585333" y="3963957"/>
                      <a:ext cx="0" cy="209711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>
                      <a:off x="2506050" y="4168820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>
                      <a:off x="2506050" y="3968669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1950188" y="3033759"/>
                    <a:ext cx="228989" cy="599379"/>
                    <a:chOff x="2506050" y="3963957"/>
                    <a:chExt cx="158566" cy="209711"/>
                  </a:xfrm>
                </p:grpSpPr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2585333" y="3963957"/>
                      <a:ext cx="0" cy="209711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2506050" y="4168820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>
                      <a:off x="2506050" y="3968669"/>
                      <a:ext cx="158566" cy="0"/>
                    </a:xfrm>
                    <a:prstGeom prst="line">
                      <a:avLst/>
                    </a:prstGeom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4" name="Group 13"/>
          <p:cNvGrpSpPr/>
          <p:nvPr/>
        </p:nvGrpSpPr>
        <p:grpSpPr>
          <a:xfrm>
            <a:off x="1494705" y="3129725"/>
            <a:ext cx="6449171" cy="1033368"/>
            <a:chOff x="1494705" y="3129725"/>
            <a:chExt cx="6449171" cy="1033368"/>
          </a:xfrm>
        </p:grpSpPr>
        <p:sp>
          <p:nvSpPr>
            <p:cNvPr id="41" name="Freeform 40"/>
            <p:cNvSpPr/>
            <p:nvPr/>
          </p:nvSpPr>
          <p:spPr>
            <a:xfrm>
              <a:off x="1540882" y="3417093"/>
              <a:ext cx="6286500" cy="414339"/>
            </a:xfrm>
            <a:custGeom>
              <a:avLst/>
              <a:gdLst>
                <a:gd name="connsiteX0" fmla="*/ 0 w 6267450"/>
                <a:gd name="connsiteY0" fmla="*/ 38100 h 152400"/>
                <a:gd name="connsiteX1" fmla="*/ 504825 w 6267450"/>
                <a:gd name="connsiteY1" fmla="*/ 138112 h 152400"/>
                <a:gd name="connsiteX2" fmla="*/ 1057275 w 6267450"/>
                <a:gd name="connsiteY2" fmla="*/ 0 h 152400"/>
                <a:gd name="connsiteX3" fmla="*/ 2085975 w 6267450"/>
                <a:gd name="connsiteY3" fmla="*/ 76200 h 152400"/>
                <a:gd name="connsiteX4" fmla="*/ 4214813 w 6267450"/>
                <a:gd name="connsiteY4" fmla="*/ 114300 h 152400"/>
                <a:gd name="connsiteX5" fmla="*/ 6267450 w 6267450"/>
                <a:gd name="connsiteY5" fmla="*/ 152400 h 152400"/>
                <a:gd name="connsiteX0" fmla="*/ 0 w 6269831"/>
                <a:gd name="connsiteY0" fmla="*/ 180975 h 280987"/>
                <a:gd name="connsiteX1" fmla="*/ 504825 w 6269831"/>
                <a:gd name="connsiteY1" fmla="*/ 280987 h 280987"/>
                <a:gd name="connsiteX2" fmla="*/ 1057275 w 6269831"/>
                <a:gd name="connsiteY2" fmla="*/ 142875 h 280987"/>
                <a:gd name="connsiteX3" fmla="*/ 2085975 w 6269831"/>
                <a:gd name="connsiteY3" fmla="*/ 219075 h 280987"/>
                <a:gd name="connsiteX4" fmla="*/ 4214813 w 6269831"/>
                <a:gd name="connsiteY4" fmla="*/ 257175 h 280987"/>
                <a:gd name="connsiteX5" fmla="*/ 6269831 w 6269831"/>
                <a:gd name="connsiteY5" fmla="*/ 0 h 280987"/>
                <a:gd name="connsiteX0" fmla="*/ 0 w 6269831"/>
                <a:gd name="connsiteY0" fmla="*/ 180975 h 280987"/>
                <a:gd name="connsiteX1" fmla="*/ 504825 w 6269831"/>
                <a:gd name="connsiteY1" fmla="*/ 280987 h 280987"/>
                <a:gd name="connsiteX2" fmla="*/ 1057275 w 6269831"/>
                <a:gd name="connsiteY2" fmla="*/ 142875 h 280987"/>
                <a:gd name="connsiteX3" fmla="*/ 2085975 w 6269831"/>
                <a:gd name="connsiteY3" fmla="*/ 219075 h 280987"/>
                <a:gd name="connsiteX4" fmla="*/ 4176713 w 6269831"/>
                <a:gd name="connsiteY4" fmla="*/ 57150 h 280987"/>
                <a:gd name="connsiteX5" fmla="*/ 6269831 w 6269831"/>
                <a:gd name="connsiteY5" fmla="*/ 0 h 280987"/>
                <a:gd name="connsiteX0" fmla="*/ 0 w 6269831"/>
                <a:gd name="connsiteY0" fmla="*/ 180975 h 280987"/>
                <a:gd name="connsiteX1" fmla="*/ 504825 w 6269831"/>
                <a:gd name="connsiteY1" fmla="*/ 280987 h 280987"/>
                <a:gd name="connsiteX2" fmla="*/ 1057275 w 6269831"/>
                <a:gd name="connsiteY2" fmla="*/ 142875 h 280987"/>
                <a:gd name="connsiteX3" fmla="*/ 2071688 w 6269831"/>
                <a:gd name="connsiteY3" fmla="*/ 90488 h 280987"/>
                <a:gd name="connsiteX4" fmla="*/ 4176713 w 6269831"/>
                <a:gd name="connsiteY4" fmla="*/ 57150 h 280987"/>
                <a:gd name="connsiteX5" fmla="*/ 6269831 w 6269831"/>
                <a:gd name="connsiteY5" fmla="*/ 0 h 280987"/>
                <a:gd name="connsiteX0" fmla="*/ 0 w 6269831"/>
                <a:gd name="connsiteY0" fmla="*/ 180975 h 280987"/>
                <a:gd name="connsiteX1" fmla="*/ 504825 w 6269831"/>
                <a:gd name="connsiteY1" fmla="*/ 280987 h 280987"/>
                <a:gd name="connsiteX2" fmla="*/ 1023937 w 6269831"/>
                <a:gd name="connsiteY2" fmla="*/ 59531 h 280987"/>
                <a:gd name="connsiteX3" fmla="*/ 2071688 w 6269831"/>
                <a:gd name="connsiteY3" fmla="*/ 90488 h 280987"/>
                <a:gd name="connsiteX4" fmla="*/ 4176713 w 6269831"/>
                <a:gd name="connsiteY4" fmla="*/ 57150 h 280987"/>
                <a:gd name="connsiteX5" fmla="*/ 6269831 w 6269831"/>
                <a:gd name="connsiteY5" fmla="*/ 0 h 280987"/>
                <a:gd name="connsiteX0" fmla="*/ 0 w 6300788"/>
                <a:gd name="connsiteY0" fmla="*/ 392906 h 392906"/>
                <a:gd name="connsiteX1" fmla="*/ 535782 w 6300788"/>
                <a:gd name="connsiteY1" fmla="*/ 280987 h 392906"/>
                <a:gd name="connsiteX2" fmla="*/ 1054894 w 6300788"/>
                <a:gd name="connsiteY2" fmla="*/ 59531 h 392906"/>
                <a:gd name="connsiteX3" fmla="*/ 2102645 w 6300788"/>
                <a:gd name="connsiteY3" fmla="*/ 90488 h 392906"/>
                <a:gd name="connsiteX4" fmla="*/ 4207670 w 6300788"/>
                <a:gd name="connsiteY4" fmla="*/ 57150 h 392906"/>
                <a:gd name="connsiteX5" fmla="*/ 6300788 w 6300788"/>
                <a:gd name="connsiteY5" fmla="*/ 0 h 392906"/>
                <a:gd name="connsiteX0" fmla="*/ 0 w 6300788"/>
                <a:gd name="connsiteY0" fmla="*/ 392906 h 392906"/>
                <a:gd name="connsiteX1" fmla="*/ 528638 w 6300788"/>
                <a:gd name="connsiteY1" fmla="*/ 216693 h 392906"/>
                <a:gd name="connsiteX2" fmla="*/ 1054894 w 6300788"/>
                <a:gd name="connsiteY2" fmla="*/ 59531 h 392906"/>
                <a:gd name="connsiteX3" fmla="*/ 2102645 w 6300788"/>
                <a:gd name="connsiteY3" fmla="*/ 90488 h 392906"/>
                <a:gd name="connsiteX4" fmla="*/ 4207670 w 6300788"/>
                <a:gd name="connsiteY4" fmla="*/ 57150 h 392906"/>
                <a:gd name="connsiteX5" fmla="*/ 6300788 w 6300788"/>
                <a:gd name="connsiteY5" fmla="*/ 0 h 392906"/>
                <a:gd name="connsiteX0" fmla="*/ 0 w 6303169"/>
                <a:gd name="connsiteY0" fmla="*/ 557212 h 557212"/>
                <a:gd name="connsiteX1" fmla="*/ 528638 w 6303169"/>
                <a:gd name="connsiteY1" fmla="*/ 380999 h 557212"/>
                <a:gd name="connsiteX2" fmla="*/ 1054894 w 6303169"/>
                <a:gd name="connsiteY2" fmla="*/ 223837 h 557212"/>
                <a:gd name="connsiteX3" fmla="*/ 2102645 w 6303169"/>
                <a:gd name="connsiteY3" fmla="*/ 254794 h 557212"/>
                <a:gd name="connsiteX4" fmla="*/ 4207670 w 6303169"/>
                <a:gd name="connsiteY4" fmla="*/ 221456 h 557212"/>
                <a:gd name="connsiteX5" fmla="*/ 6303169 w 6303169"/>
                <a:gd name="connsiteY5" fmla="*/ 0 h 557212"/>
                <a:gd name="connsiteX0" fmla="*/ 0 w 6303169"/>
                <a:gd name="connsiteY0" fmla="*/ 557212 h 557212"/>
                <a:gd name="connsiteX1" fmla="*/ 528638 w 6303169"/>
                <a:gd name="connsiteY1" fmla="*/ 380999 h 557212"/>
                <a:gd name="connsiteX2" fmla="*/ 1054894 w 6303169"/>
                <a:gd name="connsiteY2" fmla="*/ 223837 h 557212"/>
                <a:gd name="connsiteX3" fmla="*/ 2102645 w 6303169"/>
                <a:gd name="connsiteY3" fmla="*/ 254794 h 557212"/>
                <a:gd name="connsiteX4" fmla="*/ 4162426 w 6303169"/>
                <a:gd name="connsiteY4" fmla="*/ 269081 h 557212"/>
                <a:gd name="connsiteX5" fmla="*/ 6303169 w 6303169"/>
                <a:gd name="connsiteY5" fmla="*/ 0 h 557212"/>
                <a:gd name="connsiteX0" fmla="*/ 0 w 6303169"/>
                <a:gd name="connsiteY0" fmla="*/ 557212 h 557212"/>
                <a:gd name="connsiteX1" fmla="*/ 528638 w 6303169"/>
                <a:gd name="connsiteY1" fmla="*/ 380999 h 557212"/>
                <a:gd name="connsiteX2" fmla="*/ 1054894 w 6303169"/>
                <a:gd name="connsiteY2" fmla="*/ 223837 h 557212"/>
                <a:gd name="connsiteX3" fmla="*/ 2107407 w 6303169"/>
                <a:gd name="connsiteY3" fmla="*/ 371476 h 557212"/>
                <a:gd name="connsiteX4" fmla="*/ 4162426 w 6303169"/>
                <a:gd name="connsiteY4" fmla="*/ 269081 h 557212"/>
                <a:gd name="connsiteX5" fmla="*/ 6303169 w 6303169"/>
                <a:gd name="connsiteY5" fmla="*/ 0 h 557212"/>
                <a:gd name="connsiteX0" fmla="*/ 0 w 6303169"/>
                <a:gd name="connsiteY0" fmla="*/ 600075 h 600075"/>
                <a:gd name="connsiteX1" fmla="*/ 528638 w 6303169"/>
                <a:gd name="connsiteY1" fmla="*/ 423862 h 600075"/>
                <a:gd name="connsiteX2" fmla="*/ 1050131 w 6303169"/>
                <a:gd name="connsiteY2" fmla="*/ 0 h 600075"/>
                <a:gd name="connsiteX3" fmla="*/ 2107407 w 6303169"/>
                <a:gd name="connsiteY3" fmla="*/ 414339 h 600075"/>
                <a:gd name="connsiteX4" fmla="*/ 4162426 w 6303169"/>
                <a:gd name="connsiteY4" fmla="*/ 311944 h 600075"/>
                <a:gd name="connsiteX5" fmla="*/ 6303169 w 6303169"/>
                <a:gd name="connsiteY5" fmla="*/ 42863 h 600075"/>
                <a:gd name="connsiteX0" fmla="*/ 0 w 6303169"/>
                <a:gd name="connsiteY0" fmla="*/ 600075 h 600075"/>
                <a:gd name="connsiteX1" fmla="*/ 514350 w 6303169"/>
                <a:gd name="connsiteY1" fmla="*/ 180975 h 600075"/>
                <a:gd name="connsiteX2" fmla="*/ 1050131 w 6303169"/>
                <a:gd name="connsiteY2" fmla="*/ 0 h 600075"/>
                <a:gd name="connsiteX3" fmla="*/ 2107407 w 6303169"/>
                <a:gd name="connsiteY3" fmla="*/ 414339 h 600075"/>
                <a:gd name="connsiteX4" fmla="*/ 4162426 w 6303169"/>
                <a:gd name="connsiteY4" fmla="*/ 311944 h 600075"/>
                <a:gd name="connsiteX5" fmla="*/ 6303169 w 6303169"/>
                <a:gd name="connsiteY5" fmla="*/ 42863 h 600075"/>
                <a:gd name="connsiteX0" fmla="*/ 0 w 6286500"/>
                <a:gd name="connsiteY0" fmla="*/ 369093 h 414339"/>
                <a:gd name="connsiteX1" fmla="*/ 497681 w 6286500"/>
                <a:gd name="connsiteY1" fmla="*/ 180975 h 414339"/>
                <a:gd name="connsiteX2" fmla="*/ 1033462 w 6286500"/>
                <a:gd name="connsiteY2" fmla="*/ 0 h 414339"/>
                <a:gd name="connsiteX3" fmla="*/ 2090738 w 6286500"/>
                <a:gd name="connsiteY3" fmla="*/ 414339 h 414339"/>
                <a:gd name="connsiteX4" fmla="*/ 4145757 w 6286500"/>
                <a:gd name="connsiteY4" fmla="*/ 311944 h 414339"/>
                <a:gd name="connsiteX5" fmla="*/ 6286500 w 6286500"/>
                <a:gd name="connsiteY5" fmla="*/ 42863 h 41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0" h="414339">
                  <a:moveTo>
                    <a:pt x="0" y="369093"/>
                  </a:moveTo>
                  <a:lnTo>
                    <a:pt x="497681" y="180975"/>
                  </a:lnTo>
                  <a:lnTo>
                    <a:pt x="1033462" y="0"/>
                  </a:lnTo>
                  <a:lnTo>
                    <a:pt x="2090738" y="414339"/>
                  </a:lnTo>
                  <a:cubicBezTo>
                    <a:pt x="2775744" y="380207"/>
                    <a:pt x="3446463" y="373857"/>
                    <a:pt x="4145757" y="311944"/>
                  </a:cubicBezTo>
                  <a:cubicBezTo>
                    <a:pt x="4845051" y="250031"/>
                    <a:pt x="5588000" y="116682"/>
                    <a:pt x="6286500" y="42863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94705" y="3129725"/>
              <a:ext cx="6449171" cy="1033368"/>
              <a:chOff x="1494705" y="3129725"/>
              <a:chExt cx="6449171" cy="10333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944808" y="3129725"/>
                <a:ext cx="5999068" cy="1033368"/>
                <a:chOff x="1944808" y="3129725"/>
                <a:chExt cx="5999068" cy="1033368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714887" y="3129725"/>
                  <a:ext cx="228989" cy="632650"/>
                  <a:chOff x="2506050" y="3963957"/>
                  <a:chExt cx="158566" cy="209711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5620660" y="3407569"/>
                  <a:ext cx="228989" cy="639387"/>
                  <a:chOff x="2506050" y="3963957"/>
                  <a:chExt cx="158566" cy="209711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3525011" y="3507654"/>
                  <a:ext cx="228989" cy="655439"/>
                  <a:chOff x="2506050" y="3963957"/>
                  <a:chExt cx="158566" cy="209711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2477723" y="3129725"/>
                  <a:ext cx="228989" cy="587827"/>
                  <a:chOff x="2506050" y="3963957"/>
                  <a:chExt cx="158566" cy="209711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1944808" y="3300442"/>
                  <a:ext cx="228989" cy="589871"/>
                  <a:chOff x="2506050" y="3963957"/>
                  <a:chExt cx="158566" cy="209711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1494705" y="3364302"/>
                <a:ext cx="6399194" cy="535541"/>
                <a:chOff x="1494705" y="3364302"/>
                <a:chExt cx="6399194" cy="535541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7760514" y="3382587"/>
                  <a:ext cx="133385" cy="13915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674539" y="3647134"/>
                  <a:ext cx="133385" cy="13915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574236" y="3760684"/>
                  <a:ext cx="133385" cy="13915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512984" y="3364302"/>
                  <a:ext cx="133385" cy="13915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993813" y="3539178"/>
                  <a:ext cx="133385" cy="13915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494705" y="3712367"/>
                  <a:ext cx="133385" cy="13915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6615" y="1304980"/>
            <a:ext cx="7638470" cy="3744121"/>
            <a:chOff x="766615" y="1304980"/>
            <a:chExt cx="7638470" cy="3744121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964902" y="1304980"/>
              <a:ext cx="39438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 smtClean="0"/>
                <a:t>Absolute Change from Baseline </a:t>
              </a:r>
              <a:br>
                <a:rPr lang="en-US" sz="1600" dirty="0" smtClean="0"/>
              </a:br>
              <a:r>
                <a:rPr lang="en-US" sz="1600" dirty="0" smtClean="0"/>
                <a:t>in CFQ-R Respiratory Domain</a:t>
              </a:r>
              <a:endParaRPr lang="en-US" sz="1600" baseline="-25000" dirty="0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4447340" y="4572713"/>
              <a:ext cx="10298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Visit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1016064" y="4686229"/>
              <a:ext cx="10298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 smtClean="0">
                  <a:solidFill>
                    <a:schemeClr val="tx1"/>
                  </a:solidFill>
                </a:rPr>
                <a:t>*P&lt;0.025</a:t>
              </a:r>
              <a:endParaRPr lang="en-US" sz="1000" b="0" i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 rot="16200000">
              <a:off x="-800543" y="3051055"/>
              <a:ext cx="356520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 dirty="0" smtClean="0">
                  <a:solidFill>
                    <a:schemeClr val="tx1"/>
                  </a:solidFill>
                </a:rPr>
                <a:t>Absolute Change in CFQ-R Respiratory</a:t>
              </a:r>
              <a:endParaRPr lang="en-US" sz="1100" baseline="-25000" dirty="0" smtClean="0">
                <a:solidFill>
                  <a:schemeClr val="tx1"/>
                </a:solidFill>
              </a:endParaRPr>
            </a:p>
            <a:p>
              <a:r>
                <a:rPr lang="en-US" sz="1100" dirty="0" smtClean="0">
                  <a:solidFill>
                    <a:schemeClr val="tx1"/>
                  </a:solidFill>
                </a:rPr>
                <a:t> Domain (score) (LS Mean </a:t>
              </a:r>
              <a:r>
                <a:rPr lang="en-US" sz="1100" dirty="0">
                  <a:solidFill>
                    <a:schemeClr val="tx1"/>
                  </a:solidFill>
                </a:rPr>
                <a:t>± 95% </a:t>
              </a:r>
              <a:r>
                <a:rPr lang="en-US" sz="1100" dirty="0" smtClean="0">
                  <a:solidFill>
                    <a:schemeClr val="tx1"/>
                  </a:solidFill>
                </a:rPr>
                <a:t>CI)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17868" y="2113151"/>
              <a:ext cx="6822565" cy="2247315"/>
            </a:xfrm>
            <a:custGeom>
              <a:avLst/>
              <a:gdLst>
                <a:gd name="connsiteX0" fmla="*/ 0 w 2041236"/>
                <a:gd name="connsiteY0" fmla="*/ 0 h 2078182"/>
                <a:gd name="connsiteX1" fmla="*/ 0 w 2041236"/>
                <a:gd name="connsiteY1" fmla="*/ 2078182 h 2078182"/>
                <a:gd name="connsiteX2" fmla="*/ 2041236 w 2041236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1236" h="2078182">
                  <a:moveTo>
                    <a:pt x="0" y="0"/>
                  </a:moveTo>
                  <a:lnTo>
                    <a:pt x="0" y="2078182"/>
                  </a:lnTo>
                  <a:lnTo>
                    <a:pt x="2041236" y="207818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97503" y="1981536"/>
              <a:ext cx="32092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9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6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3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0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-3</a:t>
              </a:r>
              <a:endParaRPr lang="en-CA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43929" y="4382235"/>
              <a:ext cx="7061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28650" algn="ctr"/>
                  <a:tab pos="1144588" algn="ctr"/>
                  <a:tab pos="2170113" algn="ctr"/>
                  <a:tab pos="4286250" algn="ctr"/>
                  <a:tab pos="6400800" algn="ctr"/>
                </a:tabLst>
              </a:pPr>
              <a:r>
                <a:rPr lang="en-CA" sz="1200" dirty="0" smtClean="0"/>
                <a:t>BL 	Day 15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4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8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16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24</a:t>
              </a:r>
              <a:endParaRPr lang="en-CA" sz="1200" dirty="0"/>
            </a:p>
          </p:txBody>
        </p:sp>
      </p:grpSp>
      <p:graphicFrame>
        <p:nvGraphicFramePr>
          <p:cNvPr id="4915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Quality of Life</a:t>
            </a:r>
            <a:endParaRPr lang="en-US" dirty="0"/>
          </a:p>
        </p:txBody>
      </p:sp>
      <p:sp>
        <p:nvSpPr>
          <p:cNvPr id="13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LUM: </a:t>
            </a:r>
            <a:r>
              <a:rPr lang="en-US" dirty="0" err="1"/>
              <a:t>l</a:t>
            </a:r>
            <a:r>
              <a:rPr lang="en-US" dirty="0" err="1" smtClean="0"/>
              <a:t>umacaftor</a:t>
            </a:r>
            <a:r>
              <a:rPr lang="en-US" dirty="0" smtClean="0"/>
              <a:t>; IVA: </a:t>
            </a:r>
            <a:r>
              <a:rPr lang="en-US" dirty="0" err="1"/>
              <a:t>i</a:t>
            </a:r>
            <a:r>
              <a:rPr lang="en-US" dirty="0" err="1" smtClean="0"/>
              <a:t>vacaftor</a:t>
            </a:r>
            <a:r>
              <a:rPr lang="en-US" dirty="0" smtClean="0"/>
              <a:t>; FEV</a:t>
            </a:r>
            <a:r>
              <a:rPr lang="en-US" baseline="-25000" dirty="0" smtClean="0"/>
              <a:t>1</a:t>
            </a:r>
            <a:r>
              <a:rPr lang="en-US" dirty="0" smtClean="0"/>
              <a:t>: forced expiratory volume in 1 second</a:t>
            </a:r>
          </a:p>
          <a:p>
            <a:r>
              <a:rPr lang="en-US" dirty="0" smtClean="0"/>
              <a:t>Wainwright CE, et al [supplemental appendix].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. </a:t>
            </a:r>
            <a:r>
              <a:rPr lang="is-IS" dirty="0" smtClean="0"/>
              <a:t>2015 Jul 16;373(3):220-31.</a:t>
            </a:r>
            <a:endParaRPr lang="en-US" dirty="0"/>
          </a:p>
        </p:txBody>
      </p:sp>
      <p:sp>
        <p:nvSpPr>
          <p:cNvPr id="4506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01358"/>
              </p:ext>
            </p:extLst>
          </p:nvPr>
        </p:nvGraphicFramePr>
        <p:xfrm>
          <a:off x="914400" y="5267324"/>
          <a:ext cx="7315200" cy="1031458"/>
        </p:xfrm>
        <a:graphic>
          <a:graphicData uri="http://schemas.openxmlformats.org/drawingml/2006/table">
            <a:tbl>
              <a:tblPr firstRow="1" firstCol="1" bandRow="1"/>
              <a:tblGrid>
                <a:gridCol w="4950087"/>
                <a:gridCol w="2365113"/>
              </a:tblGrid>
              <a:tr h="364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Absolute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hange from baseline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at Week 24 in CFQ-R respiratory domain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Difference</a:t>
                      </a:r>
                      <a:b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05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-value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60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 600 mg </a:t>
                      </a:r>
                      <a:r>
                        <a:rPr lang="en-US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IVA 250 mg q12h</a:t>
                      </a: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3.1 (p=0.0071)</a:t>
                      </a:r>
                      <a:endParaRPr lang="en-US" sz="1050" b="0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460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 400 mg q12h</a:t>
                      </a: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IVA 250 mg q12h</a:t>
                      </a: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2.2 (p=0.0512)</a:t>
                      </a:r>
                      <a:endParaRPr lang="en-US" sz="1050" b="0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68582" marR="68582" marT="45676" marB="456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010839" y="1850808"/>
            <a:ext cx="2474474" cy="553998"/>
            <a:chOff x="1875849" y="2044770"/>
            <a:chExt cx="2474474" cy="553998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2004286" y="2044770"/>
              <a:ext cx="23460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Placebo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600 mg </a:t>
              </a:r>
              <a:r>
                <a:rPr lang="en-US" sz="1000" b="0" dirty="0" err="1" smtClean="0">
                  <a:solidFill>
                    <a:schemeClr val="tx1"/>
                  </a:solidFill>
                </a:rPr>
                <a:t>qd</a:t>
              </a:r>
              <a:r>
                <a:rPr lang="en-US" sz="1000" b="0" dirty="0" smtClean="0">
                  <a:solidFill>
                    <a:schemeClr val="tx1"/>
                  </a:solidFill>
                </a:rPr>
                <a:t> / IVA 250 mg q 12h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400 mg q12h / IVA 250 mg q12h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75849" y="2407026"/>
              <a:ext cx="124441" cy="1298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1875849" y="2255433"/>
              <a:ext cx="124441" cy="1298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1875849" y="2104367"/>
              <a:ext cx="124441" cy="129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064" name="Group 45063"/>
          <p:cNvGrpSpPr/>
          <p:nvPr/>
        </p:nvGrpSpPr>
        <p:grpSpPr>
          <a:xfrm>
            <a:off x="2464839" y="2206430"/>
            <a:ext cx="5495485" cy="809034"/>
            <a:chOff x="2464839" y="2206430"/>
            <a:chExt cx="5495485" cy="809034"/>
          </a:xfrm>
        </p:grpSpPr>
        <p:sp>
          <p:nvSpPr>
            <p:cNvPr id="135" name="Text Box 9"/>
            <p:cNvSpPr txBox="1">
              <a:spLocks noChangeArrowheads="1"/>
            </p:cNvSpPr>
            <p:nvPr/>
          </p:nvSpPr>
          <p:spPr bwMode="auto">
            <a:xfrm>
              <a:off x="2512468" y="2206430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36" name="Text Box 9"/>
            <p:cNvSpPr txBox="1">
              <a:spLocks noChangeArrowheads="1"/>
            </p:cNvSpPr>
            <p:nvPr/>
          </p:nvSpPr>
          <p:spPr bwMode="auto">
            <a:xfrm>
              <a:off x="2464839" y="2358833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37" name="Text Box 9"/>
            <p:cNvSpPr txBox="1">
              <a:spLocks noChangeArrowheads="1"/>
            </p:cNvSpPr>
            <p:nvPr/>
          </p:nvSpPr>
          <p:spPr bwMode="auto">
            <a:xfrm>
              <a:off x="3551722" y="2310890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38" name="Text Box 9"/>
            <p:cNvSpPr txBox="1">
              <a:spLocks noChangeArrowheads="1"/>
            </p:cNvSpPr>
            <p:nvPr/>
          </p:nvSpPr>
          <p:spPr bwMode="auto">
            <a:xfrm>
              <a:off x="3503691" y="2769243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5655790" y="2379087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40" name="Text Box 9"/>
            <p:cNvSpPr txBox="1">
              <a:spLocks noChangeArrowheads="1"/>
            </p:cNvSpPr>
            <p:nvPr/>
          </p:nvSpPr>
          <p:spPr bwMode="auto">
            <a:xfrm>
              <a:off x="5608241" y="2665236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41" name="Text Box 9"/>
            <p:cNvSpPr txBox="1">
              <a:spLocks noChangeArrowheads="1"/>
            </p:cNvSpPr>
            <p:nvPr/>
          </p:nvSpPr>
          <p:spPr bwMode="auto">
            <a:xfrm>
              <a:off x="7731335" y="2446383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3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27798"/>
              </p:ext>
            </p:extLst>
          </p:nvPr>
        </p:nvGraphicFramePr>
        <p:xfrm>
          <a:off x="457200" y="2259236"/>
          <a:ext cx="8394699" cy="360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4035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6" name="think-cell Slide" r:id="rId6" imgW="38100" imgH="38100" progId="TCLayout.ActiveDocument.1">
                  <p:embed/>
                </p:oleObj>
              </mc:Choice>
              <mc:Fallback>
                <p:oleObj name="think-cell Slide" r:id="rId6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457200" y="570344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Percentage of Patients Achieving Relative FEV1 Change Thresholds of at Least 5%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1" y="6402324"/>
            <a:ext cx="4861344" cy="329184"/>
          </a:xfrm>
        </p:spPr>
        <p:txBody>
          <a:bodyPr/>
          <a:lstStyle/>
          <a:p>
            <a:r>
              <a:rPr lang="en-US" dirty="0" smtClean="0"/>
              <a:t>LUM: </a:t>
            </a:r>
            <a:r>
              <a:rPr lang="en-US" dirty="0" err="1" smtClean="0"/>
              <a:t>lumacaftor</a:t>
            </a:r>
            <a:r>
              <a:rPr lang="en-US" dirty="0" smtClean="0"/>
              <a:t>; IVA: </a:t>
            </a:r>
            <a:r>
              <a:rPr lang="en-US" dirty="0" err="1"/>
              <a:t>i</a:t>
            </a:r>
            <a:r>
              <a:rPr lang="en-US" dirty="0" err="1" smtClean="0"/>
              <a:t>vacaftor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: forced expiratory volume in 1 second</a:t>
            </a:r>
          </a:p>
          <a:p>
            <a:r>
              <a:rPr lang="en-US" dirty="0" smtClean="0"/>
              <a:t>Wainwright CE, et al [supplemental appendix].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. </a:t>
            </a:r>
            <a:r>
              <a:rPr lang="is-IS" dirty="0" smtClean="0"/>
              <a:t>2015 July 16;373(3):220-31.</a:t>
            </a:r>
            <a:endParaRPr lang="en-US" dirty="0"/>
          </a:p>
        </p:txBody>
      </p:sp>
      <p:sp>
        <p:nvSpPr>
          <p:cNvPr id="4198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822" y="1705238"/>
            <a:ext cx="720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Pooled</a:t>
            </a:r>
            <a:r>
              <a:rPr lang="en-CA" sz="16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CA" sz="1400" dirty="0" smtClean="0"/>
              <a:t>Average relative change from baseline in percent predicted FEV</a:t>
            </a:r>
            <a:r>
              <a:rPr lang="en-CA" sz="1400" baseline="-25000" dirty="0" smtClean="0"/>
              <a:t>1</a:t>
            </a:r>
            <a:r>
              <a:rPr lang="en-CA" sz="1400" dirty="0" smtClean="0"/>
              <a:t> at Weeks 16 and 24</a:t>
            </a:r>
            <a:endParaRPr lang="en-C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5673" y="5705320"/>
            <a:ext cx="8787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* P&lt;0.0001</a:t>
            </a:r>
          </a:p>
          <a:p>
            <a:r>
              <a:rPr lang="en-CA" sz="1050" dirty="0" smtClean="0"/>
              <a:t>† P&lt;0.0003</a:t>
            </a:r>
            <a:endParaRPr lang="en-CA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2914316" y="2499894"/>
            <a:ext cx="561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46*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76701" y="2865185"/>
            <a:ext cx="562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39*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30737" y="3498182"/>
            <a:ext cx="49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27*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807158" y="3667459"/>
            <a:ext cx="488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24</a:t>
            </a:r>
            <a:r>
              <a:rPr lang="en-CA" sz="1600" baseline="30000" dirty="0"/>
              <a:t>†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7362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1619250" y="2276475"/>
            <a:ext cx="6596063" cy="1366838"/>
          </a:xfrm>
          <a:custGeom>
            <a:avLst/>
            <a:gdLst>
              <a:gd name="connsiteX0" fmla="*/ 6596063 w 6596063"/>
              <a:gd name="connsiteY0" fmla="*/ 1357313 h 1366838"/>
              <a:gd name="connsiteX1" fmla="*/ 6329363 w 6596063"/>
              <a:gd name="connsiteY1" fmla="*/ 1366838 h 1366838"/>
              <a:gd name="connsiteX2" fmla="*/ 6172200 w 6596063"/>
              <a:gd name="connsiteY2" fmla="*/ 1338263 h 1366838"/>
              <a:gd name="connsiteX3" fmla="*/ 6067425 w 6596063"/>
              <a:gd name="connsiteY3" fmla="*/ 1338263 h 1366838"/>
              <a:gd name="connsiteX4" fmla="*/ 5834063 w 6596063"/>
              <a:gd name="connsiteY4" fmla="*/ 1323975 h 1366838"/>
              <a:gd name="connsiteX5" fmla="*/ 5757863 w 6596063"/>
              <a:gd name="connsiteY5" fmla="*/ 1323975 h 1366838"/>
              <a:gd name="connsiteX6" fmla="*/ 5295900 w 6596063"/>
              <a:gd name="connsiteY6" fmla="*/ 1314450 h 1366838"/>
              <a:gd name="connsiteX7" fmla="*/ 5100638 w 6596063"/>
              <a:gd name="connsiteY7" fmla="*/ 1295400 h 1366838"/>
              <a:gd name="connsiteX8" fmla="*/ 5010150 w 6596063"/>
              <a:gd name="connsiteY8" fmla="*/ 1281113 h 1366838"/>
              <a:gd name="connsiteX9" fmla="*/ 4986338 w 6596063"/>
              <a:gd name="connsiteY9" fmla="*/ 1262063 h 1366838"/>
              <a:gd name="connsiteX10" fmla="*/ 4714875 w 6596063"/>
              <a:gd name="connsiteY10" fmla="*/ 1257300 h 1366838"/>
              <a:gd name="connsiteX11" fmla="*/ 4519613 w 6596063"/>
              <a:gd name="connsiteY11" fmla="*/ 1214438 h 1366838"/>
              <a:gd name="connsiteX12" fmla="*/ 4324350 w 6596063"/>
              <a:gd name="connsiteY12" fmla="*/ 1204913 h 1366838"/>
              <a:gd name="connsiteX13" fmla="*/ 4019550 w 6596063"/>
              <a:gd name="connsiteY13" fmla="*/ 1138238 h 1366838"/>
              <a:gd name="connsiteX14" fmla="*/ 3748088 w 6596063"/>
              <a:gd name="connsiteY14" fmla="*/ 1128713 h 1366838"/>
              <a:gd name="connsiteX15" fmla="*/ 3671888 w 6596063"/>
              <a:gd name="connsiteY15" fmla="*/ 1104900 h 1366838"/>
              <a:gd name="connsiteX16" fmla="*/ 3433763 w 6596063"/>
              <a:gd name="connsiteY16" fmla="*/ 1062038 h 1366838"/>
              <a:gd name="connsiteX17" fmla="*/ 3214688 w 6596063"/>
              <a:gd name="connsiteY17" fmla="*/ 1047750 h 1366838"/>
              <a:gd name="connsiteX18" fmla="*/ 3057525 w 6596063"/>
              <a:gd name="connsiteY18" fmla="*/ 1038225 h 1366838"/>
              <a:gd name="connsiteX19" fmla="*/ 2986088 w 6596063"/>
              <a:gd name="connsiteY19" fmla="*/ 1000125 h 1366838"/>
              <a:gd name="connsiteX20" fmla="*/ 2824163 w 6596063"/>
              <a:gd name="connsiteY20" fmla="*/ 995363 h 1366838"/>
              <a:gd name="connsiteX21" fmla="*/ 2728913 w 6596063"/>
              <a:gd name="connsiteY21" fmla="*/ 952500 h 1366838"/>
              <a:gd name="connsiteX22" fmla="*/ 2600325 w 6596063"/>
              <a:gd name="connsiteY22" fmla="*/ 947738 h 1366838"/>
              <a:gd name="connsiteX23" fmla="*/ 2581275 w 6596063"/>
              <a:gd name="connsiteY23" fmla="*/ 914400 h 1366838"/>
              <a:gd name="connsiteX24" fmla="*/ 2486025 w 6596063"/>
              <a:gd name="connsiteY24" fmla="*/ 909638 h 1366838"/>
              <a:gd name="connsiteX25" fmla="*/ 2405063 w 6596063"/>
              <a:gd name="connsiteY25" fmla="*/ 847725 h 1366838"/>
              <a:gd name="connsiteX26" fmla="*/ 2243138 w 6596063"/>
              <a:gd name="connsiteY26" fmla="*/ 814388 h 1366838"/>
              <a:gd name="connsiteX27" fmla="*/ 2209800 w 6596063"/>
              <a:gd name="connsiteY27" fmla="*/ 804863 h 1366838"/>
              <a:gd name="connsiteX28" fmla="*/ 2195513 w 6596063"/>
              <a:gd name="connsiteY28" fmla="*/ 747713 h 1366838"/>
              <a:gd name="connsiteX29" fmla="*/ 2152650 w 6596063"/>
              <a:gd name="connsiteY29" fmla="*/ 719138 h 1366838"/>
              <a:gd name="connsiteX30" fmla="*/ 2081213 w 6596063"/>
              <a:gd name="connsiteY30" fmla="*/ 709613 h 1366838"/>
              <a:gd name="connsiteX31" fmla="*/ 1966913 w 6596063"/>
              <a:gd name="connsiteY31" fmla="*/ 685800 h 1366838"/>
              <a:gd name="connsiteX32" fmla="*/ 1952625 w 6596063"/>
              <a:gd name="connsiteY32" fmla="*/ 638175 h 1366838"/>
              <a:gd name="connsiteX33" fmla="*/ 1847850 w 6596063"/>
              <a:gd name="connsiteY33" fmla="*/ 633413 h 1366838"/>
              <a:gd name="connsiteX34" fmla="*/ 1795463 w 6596063"/>
              <a:gd name="connsiteY34" fmla="*/ 614363 h 1366838"/>
              <a:gd name="connsiteX35" fmla="*/ 1681163 w 6596063"/>
              <a:gd name="connsiteY35" fmla="*/ 604838 h 1366838"/>
              <a:gd name="connsiteX36" fmla="*/ 1581150 w 6596063"/>
              <a:gd name="connsiteY36" fmla="*/ 571500 h 1366838"/>
              <a:gd name="connsiteX37" fmla="*/ 1462088 w 6596063"/>
              <a:gd name="connsiteY37" fmla="*/ 552450 h 1366838"/>
              <a:gd name="connsiteX38" fmla="*/ 1419225 w 6596063"/>
              <a:gd name="connsiteY38" fmla="*/ 547688 h 1366838"/>
              <a:gd name="connsiteX39" fmla="*/ 1400175 w 6596063"/>
              <a:gd name="connsiteY39" fmla="*/ 523875 h 1366838"/>
              <a:gd name="connsiteX40" fmla="*/ 1285875 w 6596063"/>
              <a:gd name="connsiteY40" fmla="*/ 528638 h 1366838"/>
              <a:gd name="connsiteX41" fmla="*/ 1228725 w 6596063"/>
              <a:gd name="connsiteY41" fmla="*/ 490538 h 1366838"/>
              <a:gd name="connsiteX42" fmla="*/ 1143000 w 6596063"/>
              <a:gd name="connsiteY42" fmla="*/ 476250 h 1366838"/>
              <a:gd name="connsiteX43" fmla="*/ 1128713 w 6596063"/>
              <a:gd name="connsiteY43" fmla="*/ 447675 h 1366838"/>
              <a:gd name="connsiteX44" fmla="*/ 1109663 w 6596063"/>
              <a:gd name="connsiteY44" fmla="*/ 447675 h 1366838"/>
              <a:gd name="connsiteX45" fmla="*/ 1100138 w 6596063"/>
              <a:gd name="connsiteY45" fmla="*/ 423863 h 1366838"/>
              <a:gd name="connsiteX46" fmla="*/ 1057275 w 6596063"/>
              <a:gd name="connsiteY46" fmla="*/ 423863 h 1366838"/>
              <a:gd name="connsiteX47" fmla="*/ 1057275 w 6596063"/>
              <a:gd name="connsiteY47" fmla="*/ 376238 h 1366838"/>
              <a:gd name="connsiteX48" fmla="*/ 1019175 w 6596063"/>
              <a:gd name="connsiteY48" fmla="*/ 376238 h 1366838"/>
              <a:gd name="connsiteX49" fmla="*/ 1019175 w 6596063"/>
              <a:gd name="connsiteY49" fmla="*/ 366713 h 1366838"/>
              <a:gd name="connsiteX50" fmla="*/ 947738 w 6596063"/>
              <a:gd name="connsiteY50" fmla="*/ 357188 h 1366838"/>
              <a:gd name="connsiteX51" fmla="*/ 942975 w 6596063"/>
              <a:gd name="connsiteY51" fmla="*/ 342900 h 1366838"/>
              <a:gd name="connsiteX52" fmla="*/ 904875 w 6596063"/>
              <a:gd name="connsiteY52" fmla="*/ 342900 h 1366838"/>
              <a:gd name="connsiteX53" fmla="*/ 904875 w 6596063"/>
              <a:gd name="connsiteY53" fmla="*/ 328613 h 1366838"/>
              <a:gd name="connsiteX54" fmla="*/ 862013 w 6596063"/>
              <a:gd name="connsiteY54" fmla="*/ 314325 h 1366838"/>
              <a:gd name="connsiteX55" fmla="*/ 838200 w 6596063"/>
              <a:gd name="connsiteY55" fmla="*/ 323850 h 1366838"/>
              <a:gd name="connsiteX56" fmla="*/ 823913 w 6596063"/>
              <a:gd name="connsiteY56" fmla="*/ 280988 h 1366838"/>
              <a:gd name="connsiteX57" fmla="*/ 795338 w 6596063"/>
              <a:gd name="connsiteY57" fmla="*/ 280988 h 1366838"/>
              <a:gd name="connsiteX58" fmla="*/ 785813 w 6596063"/>
              <a:gd name="connsiteY58" fmla="*/ 247650 h 1366838"/>
              <a:gd name="connsiteX59" fmla="*/ 614363 w 6596063"/>
              <a:gd name="connsiteY59" fmla="*/ 233363 h 1366838"/>
              <a:gd name="connsiteX60" fmla="*/ 604838 w 6596063"/>
              <a:gd name="connsiteY60" fmla="*/ 200025 h 1366838"/>
              <a:gd name="connsiteX61" fmla="*/ 547688 w 6596063"/>
              <a:gd name="connsiteY61" fmla="*/ 190500 h 1366838"/>
              <a:gd name="connsiteX62" fmla="*/ 533400 w 6596063"/>
              <a:gd name="connsiteY62" fmla="*/ 152400 h 1366838"/>
              <a:gd name="connsiteX63" fmla="*/ 509588 w 6596063"/>
              <a:gd name="connsiteY63" fmla="*/ 157163 h 1366838"/>
              <a:gd name="connsiteX64" fmla="*/ 500063 w 6596063"/>
              <a:gd name="connsiteY64" fmla="*/ 114300 h 1366838"/>
              <a:gd name="connsiteX65" fmla="*/ 409575 w 6596063"/>
              <a:gd name="connsiteY65" fmla="*/ 114300 h 1366838"/>
              <a:gd name="connsiteX66" fmla="*/ 352425 w 6596063"/>
              <a:gd name="connsiteY66" fmla="*/ 85725 h 1366838"/>
              <a:gd name="connsiteX67" fmla="*/ 242888 w 6596063"/>
              <a:gd name="connsiteY67" fmla="*/ 80963 h 1366838"/>
              <a:gd name="connsiteX68" fmla="*/ 238125 w 6596063"/>
              <a:gd name="connsiteY68" fmla="*/ 61913 h 1366838"/>
              <a:gd name="connsiteX69" fmla="*/ 209550 w 6596063"/>
              <a:gd name="connsiteY69" fmla="*/ 66675 h 1366838"/>
              <a:gd name="connsiteX70" fmla="*/ 204788 w 6596063"/>
              <a:gd name="connsiteY70" fmla="*/ 42863 h 1366838"/>
              <a:gd name="connsiteX71" fmla="*/ 104775 w 6596063"/>
              <a:gd name="connsiteY71" fmla="*/ 28575 h 1366838"/>
              <a:gd name="connsiteX72" fmla="*/ 90488 w 6596063"/>
              <a:gd name="connsiteY72" fmla="*/ 9525 h 1366838"/>
              <a:gd name="connsiteX73" fmla="*/ 0 w 6596063"/>
              <a:gd name="connsiteY73" fmla="*/ 0 h 136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596063" h="1366838">
                <a:moveTo>
                  <a:pt x="6596063" y="1357313"/>
                </a:moveTo>
                <a:lnTo>
                  <a:pt x="6329363" y="1366838"/>
                </a:lnTo>
                <a:lnTo>
                  <a:pt x="6172200" y="1338263"/>
                </a:lnTo>
                <a:lnTo>
                  <a:pt x="6067425" y="1338263"/>
                </a:lnTo>
                <a:lnTo>
                  <a:pt x="5834063" y="1323975"/>
                </a:lnTo>
                <a:lnTo>
                  <a:pt x="5757863" y="1323975"/>
                </a:lnTo>
                <a:lnTo>
                  <a:pt x="5295900" y="1314450"/>
                </a:lnTo>
                <a:lnTo>
                  <a:pt x="5100638" y="1295400"/>
                </a:lnTo>
                <a:lnTo>
                  <a:pt x="5010150" y="1281113"/>
                </a:lnTo>
                <a:lnTo>
                  <a:pt x="4986338" y="1262063"/>
                </a:lnTo>
                <a:lnTo>
                  <a:pt x="4714875" y="1257300"/>
                </a:lnTo>
                <a:lnTo>
                  <a:pt x="4519613" y="1214438"/>
                </a:lnTo>
                <a:lnTo>
                  <a:pt x="4324350" y="1204913"/>
                </a:lnTo>
                <a:lnTo>
                  <a:pt x="4019550" y="1138238"/>
                </a:lnTo>
                <a:lnTo>
                  <a:pt x="3748088" y="1128713"/>
                </a:lnTo>
                <a:lnTo>
                  <a:pt x="3671888" y="1104900"/>
                </a:lnTo>
                <a:lnTo>
                  <a:pt x="3433763" y="1062038"/>
                </a:lnTo>
                <a:lnTo>
                  <a:pt x="3214688" y="1047750"/>
                </a:lnTo>
                <a:lnTo>
                  <a:pt x="3057525" y="1038225"/>
                </a:lnTo>
                <a:lnTo>
                  <a:pt x="2986088" y="1000125"/>
                </a:lnTo>
                <a:lnTo>
                  <a:pt x="2824163" y="995363"/>
                </a:lnTo>
                <a:lnTo>
                  <a:pt x="2728913" y="952500"/>
                </a:lnTo>
                <a:lnTo>
                  <a:pt x="2600325" y="947738"/>
                </a:lnTo>
                <a:lnTo>
                  <a:pt x="2581275" y="914400"/>
                </a:lnTo>
                <a:lnTo>
                  <a:pt x="2486025" y="909638"/>
                </a:lnTo>
                <a:lnTo>
                  <a:pt x="2405063" y="847725"/>
                </a:lnTo>
                <a:lnTo>
                  <a:pt x="2243138" y="814388"/>
                </a:lnTo>
                <a:lnTo>
                  <a:pt x="2209800" y="804863"/>
                </a:lnTo>
                <a:lnTo>
                  <a:pt x="2195513" y="747713"/>
                </a:lnTo>
                <a:lnTo>
                  <a:pt x="2152650" y="719138"/>
                </a:lnTo>
                <a:lnTo>
                  <a:pt x="2081213" y="709613"/>
                </a:lnTo>
                <a:lnTo>
                  <a:pt x="1966913" y="685800"/>
                </a:lnTo>
                <a:lnTo>
                  <a:pt x="1952625" y="638175"/>
                </a:lnTo>
                <a:lnTo>
                  <a:pt x="1847850" y="633413"/>
                </a:lnTo>
                <a:lnTo>
                  <a:pt x="1795463" y="614363"/>
                </a:lnTo>
                <a:lnTo>
                  <a:pt x="1681163" y="604838"/>
                </a:lnTo>
                <a:lnTo>
                  <a:pt x="1581150" y="571500"/>
                </a:lnTo>
                <a:lnTo>
                  <a:pt x="1462088" y="552450"/>
                </a:lnTo>
                <a:lnTo>
                  <a:pt x="1419225" y="547688"/>
                </a:lnTo>
                <a:lnTo>
                  <a:pt x="1400175" y="523875"/>
                </a:lnTo>
                <a:lnTo>
                  <a:pt x="1285875" y="528638"/>
                </a:lnTo>
                <a:lnTo>
                  <a:pt x="1228725" y="490538"/>
                </a:lnTo>
                <a:lnTo>
                  <a:pt x="1143000" y="476250"/>
                </a:lnTo>
                <a:lnTo>
                  <a:pt x="1128713" y="447675"/>
                </a:lnTo>
                <a:lnTo>
                  <a:pt x="1109663" y="447675"/>
                </a:lnTo>
                <a:lnTo>
                  <a:pt x="1100138" y="423863"/>
                </a:lnTo>
                <a:lnTo>
                  <a:pt x="1057275" y="423863"/>
                </a:lnTo>
                <a:lnTo>
                  <a:pt x="1057275" y="376238"/>
                </a:lnTo>
                <a:lnTo>
                  <a:pt x="1019175" y="376238"/>
                </a:lnTo>
                <a:lnTo>
                  <a:pt x="1019175" y="366713"/>
                </a:lnTo>
                <a:lnTo>
                  <a:pt x="947738" y="357188"/>
                </a:lnTo>
                <a:lnTo>
                  <a:pt x="942975" y="342900"/>
                </a:lnTo>
                <a:lnTo>
                  <a:pt x="904875" y="342900"/>
                </a:lnTo>
                <a:lnTo>
                  <a:pt x="904875" y="328613"/>
                </a:lnTo>
                <a:lnTo>
                  <a:pt x="862013" y="314325"/>
                </a:lnTo>
                <a:lnTo>
                  <a:pt x="838200" y="323850"/>
                </a:lnTo>
                <a:lnTo>
                  <a:pt x="823913" y="280988"/>
                </a:lnTo>
                <a:lnTo>
                  <a:pt x="795338" y="280988"/>
                </a:lnTo>
                <a:lnTo>
                  <a:pt x="785813" y="247650"/>
                </a:lnTo>
                <a:lnTo>
                  <a:pt x="614363" y="233363"/>
                </a:lnTo>
                <a:lnTo>
                  <a:pt x="604838" y="200025"/>
                </a:lnTo>
                <a:lnTo>
                  <a:pt x="547688" y="190500"/>
                </a:lnTo>
                <a:lnTo>
                  <a:pt x="533400" y="152400"/>
                </a:lnTo>
                <a:lnTo>
                  <a:pt x="509588" y="157163"/>
                </a:lnTo>
                <a:lnTo>
                  <a:pt x="500063" y="114300"/>
                </a:lnTo>
                <a:lnTo>
                  <a:pt x="409575" y="114300"/>
                </a:lnTo>
                <a:lnTo>
                  <a:pt x="352425" y="85725"/>
                </a:lnTo>
                <a:lnTo>
                  <a:pt x="242888" y="80963"/>
                </a:lnTo>
                <a:lnTo>
                  <a:pt x="238125" y="61913"/>
                </a:lnTo>
                <a:lnTo>
                  <a:pt x="209550" y="66675"/>
                </a:lnTo>
                <a:lnTo>
                  <a:pt x="204788" y="42863"/>
                </a:lnTo>
                <a:lnTo>
                  <a:pt x="104775" y="28575"/>
                </a:lnTo>
                <a:lnTo>
                  <a:pt x="90488" y="9525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1624013" y="2281238"/>
            <a:ext cx="6610350" cy="1071562"/>
          </a:xfrm>
          <a:custGeom>
            <a:avLst/>
            <a:gdLst>
              <a:gd name="connsiteX0" fmla="*/ 0 w 6610350"/>
              <a:gd name="connsiteY0" fmla="*/ 0 h 1071562"/>
              <a:gd name="connsiteX1" fmla="*/ 85725 w 6610350"/>
              <a:gd name="connsiteY1" fmla="*/ 14287 h 1071562"/>
              <a:gd name="connsiteX2" fmla="*/ 90487 w 6610350"/>
              <a:gd name="connsiteY2" fmla="*/ 28575 h 1071562"/>
              <a:gd name="connsiteX3" fmla="*/ 171450 w 6610350"/>
              <a:gd name="connsiteY3" fmla="*/ 47625 h 1071562"/>
              <a:gd name="connsiteX4" fmla="*/ 223837 w 6610350"/>
              <a:gd name="connsiteY4" fmla="*/ 71437 h 1071562"/>
              <a:gd name="connsiteX5" fmla="*/ 352425 w 6610350"/>
              <a:gd name="connsiteY5" fmla="*/ 95250 h 1071562"/>
              <a:gd name="connsiteX6" fmla="*/ 447675 w 6610350"/>
              <a:gd name="connsiteY6" fmla="*/ 119062 h 1071562"/>
              <a:gd name="connsiteX7" fmla="*/ 519112 w 6610350"/>
              <a:gd name="connsiteY7" fmla="*/ 133350 h 1071562"/>
              <a:gd name="connsiteX8" fmla="*/ 519112 w 6610350"/>
              <a:gd name="connsiteY8" fmla="*/ 161925 h 1071562"/>
              <a:gd name="connsiteX9" fmla="*/ 547687 w 6610350"/>
              <a:gd name="connsiteY9" fmla="*/ 152400 h 1071562"/>
              <a:gd name="connsiteX10" fmla="*/ 552450 w 6610350"/>
              <a:gd name="connsiteY10" fmla="*/ 190500 h 1071562"/>
              <a:gd name="connsiteX11" fmla="*/ 642937 w 6610350"/>
              <a:gd name="connsiteY11" fmla="*/ 204787 h 1071562"/>
              <a:gd name="connsiteX12" fmla="*/ 719137 w 6610350"/>
              <a:gd name="connsiteY12" fmla="*/ 219075 h 1071562"/>
              <a:gd name="connsiteX13" fmla="*/ 809625 w 6610350"/>
              <a:gd name="connsiteY13" fmla="*/ 219075 h 1071562"/>
              <a:gd name="connsiteX14" fmla="*/ 928687 w 6610350"/>
              <a:gd name="connsiteY14" fmla="*/ 228600 h 1071562"/>
              <a:gd name="connsiteX15" fmla="*/ 1014412 w 6610350"/>
              <a:gd name="connsiteY15" fmla="*/ 238125 h 1071562"/>
              <a:gd name="connsiteX16" fmla="*/ 1047750 w 6610350"/>
              <a:gd name="connsiteY16" fmla="*/ 266700 h 1071562"/>
              <a:gd name="connsiteX17" fmla="*/ 1085850 w 6610350"/>
              <a:gd name="connsiteY17" fmla="*/ 257175 h 1071562"/>
              <a:gd name="connsiteX18" fmla="*/ 1095375 w 6610350"/>
              <a:gd name="connsiteY18" fmla="*/ 276225 h 1071562"/>
              <a:gd name="connsiteX19" fmla="*/ 1166812 w 6610350"/>
              <a:gd name="connsiteY19" fmla="*/ 276225 h 1071562"/>
              <a:gd name="connsiteX20" fmla="*/ 1219200 w 6610350"/>
              <a:gd name="connsiteY20" fmla="*/ 309562 h 1071562"/>
              <a:gd name="connsiteX21" fmla="*/ 1271587 w 6610350"/>
              <a:gd name="connsiteY21" fmla="*/ 328612 h 1071562"/>
              <a:gd name="connsiteX22" fmla="*/ 1285875 w 6610350"/>
              <a:gd name="connsiteY22" fmla="*/ 328612 h 1071562"/>
              <a:gd name="connsiteX23" fmla="*/ 1347787 w 6610350"/>
              <a:gd name="connsiteY23" fmla="*/ 357187 h 1071562"/>
              <a:gd name="connsiteX24" fmla="*/ 1409700 w 6610350"/>
              <a:gd name="connsiteY24" fmla="*/ 352425 h 1071562"/>
              <a:gd name="connsiteX25" fmla="*/ 1476375 w 6610350"/>
              <a:gd name="connsiteY25" fmla="*/ 352425 h 1071562"/>
              <a:gd name="connsiteX26" fmla="*/ 1476375 w 6610350"/>
              <a:gd name="connsiteY26" fmla="*/ 371475 h 1071562"/>
              <a:gd name="connsiteX27" fmla="*/ 1638300 w 6610350"/>
              <a:gd name="connsiteY27" fmla="*/ 366712 h 1071562"/>
              <a:gd name="connsiteX28" fmla="*/ 1638300 w 6610350"/>
              <a:gd name="connsiteY28" fmla="*/ 385762 h 1071562"/>
              <a:gd name="connsiteX29" fmla="*/ 1766887 w 6610350"/>
              <a:gd name="connsiteY29" fmla="*/ 404812 h 1071562"/>
              <a:gd name="connsiteX30" fmla="*/ 1862137 w 6610350"/>
              <a:gd name="connsiteY30" fmla="*/ 390525 h 1071562"/>
              <a:gd name="connsiteX31" fmla="*/ 1857375 w 6610350"/>
              <a:gd name="connsiteY31" fmla="*/ 423862 h 1071562"/>
              <a:gd name="connsiteX32" fmla="*/ 1905000 w 6610350"/>
              <a:gd name="connsiteY32" fmla="*/ 423862 h 1071562"/>
              <a:gd name="connsiteX33" fmla="*/ 1962150 w 6610350"/>
              <a:gd name="connsiteY33" fmla="*/ 438150 h 1071562"/>
              <a:gd name="connsiteX34" fmla="*/ 2000250 w 6610350"/>
              <a:gd name="connsiteY34" fmla="*/ 438150 h 1071562"/>
              <a:gd name="connsiteX35" fmla="*/ 2014537 w 6610350"/>
              <a:gd name="connsiteY35" fmla="*/ 461962 h 1071562"/>
              <a:gd name="connsiteX36" fmla="*/ 2052637 w 6610350"/>
              <a:gd name="connsiteY36" fmla="*/ 461962 h 1071562"/>
              <a:gd name="connsiteX37" fmla="*/ 2057400 w 6610350"/>
              <a:gd name="connsiteY37" fmla="*/ 481012 h 1071562"/>
              <a:gd name="connsiteX38" fmla="*/ 2190750 w 6610350"/>
              <a:gd name="connsiteY38" fmla="*/ 476250 h 1071562"/>
              <a:gd name="connsiteX39" fmla="*/ 2209800 w 6610350"/>
              <a:gd name="connsiteY39" fmla="*/ 533400 h 1071562"/>
              <a:gd name="connsiteX40" fmla="*/ 2271712 w 6610350"/>
              <a:gd name="connsiteY40" fmla="*/ 533400 h 1071562"/>
              <a:gd name="connsiteX41" fmla="*/ 2276475 w 6610350"/>
              <a:gd name="connsiteY41" fmla="*/ 547687 h 1071562"/>
              <a:gd name="connsiteX42" fmla="*/ 2357437 w 6610350"/>
              <a:gd name="connsiteY42" fmla="*/ 542925 h 1071562"/>
              <a:gd name="connsiteX43" fmla="*/ 2362200 w 6610350"/>
              <a:gd name="connsiteY43" fmla="*/ 566737 h 1071562"/>
              <a:gd name="connsiteX44" fmla="*/ 2462212 w 6610350"/>
              <a:gd name="connsiteY44" fmla="*/ 552450 h 1071562"/>
              <a:gd name="connsiteX45" fmla="*/ 2466975 w 6610350"/>
              <a:gd name="connsiteY45" fmla="*/ 576262 h 1071562"/>
              <a:gd name="connsiteX46" fmla="*/ 2476500 w 6610350"/>
              <a:gd name="connsiteY46" fmla="*/ 614362 h 1071562"/>
              <a:gd name="connsiteX47" fmla="*/ 2533650 w 6610350"/>
              <a:gd name="connsiteY47" fmla="*/ 609600 h 1071562"/>
              <a:gd name="connsiteX48" fmla="*/ 2619375 w 6610350"/>
              <a:gd name="connsiteY48" fmla="*/ 614362 h 1071562"/>
              <a:gd name="connsiteX49" fmla="*/ 2681287 w 6610350"/>
              <a:gd name="connsiteY49" fmla="*/ 619125 h 1071562"/>
              <a:gd name="connsiteX50" fmla="*/ 2724150 w 6610350"/>
              <a:gd name="connsiteY50" fmla="*/ 614362 h 1071562"/>
              <a:gd name="connsiteX51" fmla="*/ 2724150 w 6610350"/>
              <a:gd name="connsiteY51" fmla="*/ 628650 h 1071562"/>
              <a:gd name="connsiteX52" fmla="*/ 2752725 w 6610350"/>
              <a:gd name="connsiteY52" fmla="*/ 628650 h 1071562"/>
              <a:gd name="connsiteX53" fmla="*/ 2747962 w 6610350"/>
              <a:gd name="connsiteY53" fmla="*/ 661987 h 1071562"/>
              <a:gd name="connsiteX54" fmla="*/ 2862262 w 6610350"/>
              <a:gd name="connsiteY54" fmla="*/ 652462 h 1071562"/>
              <a:gd name="connsiteX55" fmla="*/ 2881312 w 6610350"/>
              <a:gd name="connsiteY55" fmla="*/ 661987 h 1071562"/>
              <a:gd name="connsiteX56" fmla="*/ 2914650 w 6610350"/>
              <a:gd name="connsiteY56" fmla="*/ 685800 h 1071562"/>
              <a:gd name="connsiteX57" fmla="*/ 3033712 w 6610350"/>
              <a:gd name="connsiteY57" fmla="*/ 681037 h 1071562"/>
              <a:gd name="connsiteX58" fmla="*/ 3043237 w 6610350"/>
              <a:gd name="connsiteY58" fmla="*/ 695325 h 1071562"/>
              <a:gd name="connsiteX59" fmla="*/ 3214687 w 6610350"/>
              <a:gd name="connsiteY59" fmla="*/ 681037 h 1071562"/>
              <a:gd name="connsiteX60" fmla="*/ 3214687 w 6610350"/>
              <a:gd name="connsiteY60" fmla="*/ 709612 h 1071562"/>
              <a:gd name="connsiteX61" fmla="*/ 3257550 w 6610350"/>
              <a:gd name="connsiteY61" fmla="*/ 709612 h 1071562"/>
              <a:gd name="connsiteX62" fmla="*/ 3262312 w 6610350"/>
              <a:gd name="connsiteY62" fmla="*/ 728662 h 1071562"/>
              <a:gd name="connsiteX63" fmla="*/ 3371850 w 6610350"/>
              <a:gd name="connsiteY63" fmla="*/ 714375 h 1071562"/>
              <a:gd name="connsiteX64" fmla="*/ 3400425 w 6610350"/>
              <a:gd name="connsiteY64" fmla="*/ 742950 h 1071562"/>
              <a:gd name="connsiteX65" fmla="*/ 3509962 w 6610350"/>
              <a:gd name="connsiteY65" fmla="*/ 709612 h 1071562"/>
              <a:gd name="connsiteX66" fmla="*/ 3552825 w 6610350"/>
              <a:gd name="connsiteY66" fmla="*/ 757237 h 1071562"/>
              <a:gd name="connsiteX67" fmla="*/ 3652837 w 6610350"/>
              <a:gd name="connsiteY67" fmla="*/ 752475 h 1071562"/>
              <a:gd name="connsiteX68" fmla="*/ 3686175 w 6610350"/>
              <a:gd name="connsiteY68" fmla="*/ 781050 h 1071562"/>
              <a:gd name="connsiteX69" fmla="*/ 3800475 w 6610350"/>
              <a:gd name="connsiteY69" fmla="*/ 795337 h 1071562"/>
              <a:gd name="connsiteX70" fmla="*/ 3881437 w 6610350"/>
              <a:gd name="connsiteY70" fmla="*/ 795337 h 1071562"/>
              <a:gd name="connsiteX71" fmla="*/ 3981450 w 6610350"/>
              <a:gd name="connsiteY71" fmla="*/ 809625 h 1071562"/>
              <a:gd name="connsiteX72" fmla="*/ 4067175 w 6610350"/>
              <a:gd name="connsiteY72" fmla="*/ 814387 h 1071562"/>
              <a:gd name="connsiteX73" fmla="*/ 4138612 w 6610350"/>
              <a:gd name="connsiteY73" fmla="*/ 838200 h 1071562"/>
              <a:gd name="connsiteX74" fmla="*/ 4224337 w 6610350"/>
              <a:gd name="connsiteY74" fmla="*/ 819150 h 1071562"/>
              <a:gd name="connsiteX75" fmla="*/ 4286250 w 6610350"/>
              <a:gd name="connsiteY75" fmla="*/ 852487 h 1071562"/>
              <a:gd name="connsiteX76" fmla="*/ 4329112 w 6610350"/>
              <a:gd name="connsiteY76" fmla="*/ 838200 h 1071562"/>
              <a:gd name="connsiteX77" fmla="*/ 4338637 w 6610350"/>
              <a:gd name="connsiteY77" fmla="*/ 871537 h 1071562"/>
              <a:gd name="connsiteX78" fmla="*/ 4400550 w 6610350"/>
              <a:gd name="connsiteY78" fmla="*/ 881062 h 1071562"/>
              <a:gd name="connsiteX79" fmla="*/ 4405312 w 6610350"/>
              <a:gd name="connsiteY79" fmla="*/ 900112 h 1071562"/>
              <a:gd name="connsiteX80" fmla="*/ 4548187 w 6610350"/>
              <a:gd name="connsiteY80" fmla="*/ 895350 h 1071562"/>
              <a:gd name="connsiteX81" fmla="*/ 4714875 w 6610350"/>
              <a:gd name="connsiteY81" fmla="*/ 904875 h 1071562"/>
              <a:gd name="connsiteX82" fmla="*/ 4762500 w 6610350"/>
              <a:gd name="connsiteY82" fmla="*/ 904875 h 1071562"/>
              <a:gd name="connsiteX83" fmla="*/ 4776787 w 6610350"/>
              <a:gd name="connsiteY83" fmla="*/ 928687 h 1071562"/>
              <a:gd name="connsiteX84" fmla="*/ 4824412 w 6610350"/>
              <a:gd name="connsiteY84" fmla="*/ 928687 h 1071562"/>
              <a:gd name="connsiteX85" fmla="*/ 4838700 w 6610350"/>
              <a:gd name="connsiteY85" fmla="*/ 947737 h 1071562"/>
              <a:gd name="connsiteX86" fmla="*/ 4967287 w 6610350"/>
              <a:gd name="connsiteY86" fmla="*/ 962025 h 1071562"/>
              <a:gd name="connsiteX87" fmla="*/ 5224462 w 6610350"/>
              <a:gd name="connsiteY87" fmla="*/ 938212 h 1071562"/>
              <a:gd name="connsiteX88" fmla="*/ 5233987 w 6610350"/>
              <a:gd name="connsiteY88" fmla="*/ 957262 h 1071562"/>
              <a:gd name="connsiteX89" fmla="*/ 5310187 w 6610350"/>
              <a:gd name="connsiteY89" fmla="*/ 957262 h 1071562"/>
              <a:gd name="connsiteX90" fmla="*/ 5310187 w 6610350"/>
              <a:gd name="connsiteY90" fmla="*/ 985837 h 1071562"/>
              <a:gd name="connsiteX91" fmla="*/ 5448300 w 6610350"/>
              <a:gd name="connsiteY91" fmla="*/ 976312 h 1071562"/>
              <a:gd name="connsiteX92" fmla="*/ 5529262 w 6610350"/>
              <a:gd name="connsiteY92" fmla="*/ 976312 h 1071562"/>
              <a:gd name="connsiteX93" fmla="*/ 5553075 w 6610350"/>
              <a:gd name="connsiteY93" fmla="*/ 990600 h 1071562"/>
              <a:gd name="connsiteX94" fmla="*/ 5762625 w 6610350"/>
              <a:gd name="connsiteY94" fmla="*/ 1000125 h 1071562"/>
              <a:gd name="connsiteX95" fmla="*/ 5781675 w 6610350"/>
              <a:gd name="connsiteY95" fmla="*/ 1009650 h 1071562"/>
              <a:gd name="connsiteX96" fmla="*/ 5910262 w 6610350"/>
              <a:gd name="connsiteY96" fmla="*/ 1019175 h 1071562"/>
              <a:gd name="connsiteX97" fmla="*/ 5957887 w 6610350"/>
              <a:gd name="connsiteY97" fmla="*/ 1033462 h 1071562"/>
              <a:gd name="connsiteX98" fmla="*/ 6157912 w 6610350"/>
              <a:gd name="connsiteY98" fmla="*/ 1028700 h 1071562"/>
              <a:gd name="connsiteX99" fmla="*/ 6310312 w 6610350"/>
              <a:gd name="connsiteY99" fmla="*/ 1038225 h 1071562"/>
              <a:gd name="connsiteX100" fmla="*/ 6415087 w 6610350"/>
              <a:gd name="connsiteY100" fmla="*/ 1042987 h 1071562"/>
              <a:gd name="connsiteX101" fmla="*/ 6610350 w 6610350"/>
              <a:gd name="connsiteY101" fmla="*/ 1038225 h 1071562"/>
              <a:gd name="connsiteX102" fmla="*/ 6610350 w 6610350"/>
              <a:gd name="connsiteY102" fmla="*/ 1071562 h 10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610350" h="1071562">
                <a:moveTo>
                  <a:pt x="0" y="0"/>
                </a:moveTo>
                <a:lnTo>
                  <a:pt x="85725" y="14287"/>
                </a:lnTo>
                <a:lnTo>
                  <a:pt x="90487" y="28575"/>
                </a:lnTo>
                <a:lnTo>
                  <a:pt x="171450" y="47625"/>
                </a:lnTo>
                <a:lnTo>
                  <a:pt x="223837" y="71437"/>
                </a:lnTo>
                <a:lnTo>
                  <a:pt x="352425" y="95250"/>
                </a:lnTo>
                <a:lnTo>
                  <a:pt x="447675" y="119062"/>
                </a:lnTo>
                <a:lnTo>
                  <a:pt x="519112" y="133350"/>
                </a:lnTo>
                <a:lnTo>
                  <a:pt x="519112" y="161925"/>
                </a:lnTo>
                <a:lnTo>
                  <a:pt x="547687" y="152400"/>
                </a:lnTo>
                <a:lnTo>
                  <a:pt x="552450" y="190500"/>
                </a:lnTo>
                <a:lnTo>
                  <a:pt x="642937" y="204787"/>
                </a:lnTo>
                <a:lnTo>
                  <a:pt x="719137" y="219075"/>
                </a:lnTo>
                <a:lnTo>
                  <a:pt x="809625" y="219075"/>
                </a:lnTo>
                <a:lnTo>
                  <a:pt x="928687" y="228600"/>
                </a:lnTo>
                <a:lnTo>
                  <a:pt x="1014412" y="238125"/>
                </a:lnTo>
                <a:lnTo>
                  <a:pt x="1047750" y="266700"/>
                </a:lnTo>
                <a:lnTo>
                  <a:pt x="1085850" y="257175"/>
                </a:lnTo>
                <a:lnTo>
                  <a:pt x="1095375" y="276225"/>
                </a:lnTo>
                <a:lnTo>
                  <a:pt x="1166812" y="276225"/>
                </a:lnTo>
                <a:lnTo>
                  <a:pt x="1219200" y="309562"/>
                </a:lnTo>
                <a:lnTo>
                  <a:pt x="1271587" y="328612"/>
                </a:lnTo>
                <a:lnTo>
                  <a:pt x="1285875" y="328612"/>
                </a:lnTo>
                <a:lnTo>
                  <a:pt x="1347787" y="357187"/>
                </a:lnTo>
                <a:lnTo>
                  <a:pt x="1409700" y="352425"/>
                </a:lnTo>
                <a:lnTo>
                  <a:pt x="1476375" y="352425"/>
                </a:lnTo>
                <a:lnTo>
                  <a:pt x="1476375" y="371475"/>
                </a:lnTo>
                <a:lnTo>
                  <a:pt x="1638300" y="366712"/>
                </a:lnTo>
                <a:lnTo>
                  <a:pt x="1638300" y="385762"/>
                </a:lnTo>
                <a:lnTo>
                  <a:pt x="1766887" y="404812"/>
                </a:lnTo>
                <a:lnTo>
                  <a:pt x="1862137" y="390525"/>
                </a:lnTo>
                <a:lnTo>
                  <a:pt x="1857375" y="423862"/>
                </a:lnTo>
                <a:lnTo>
                  <a:pt x="1905000" y="423862"/>
                </a:lnTo>
                <a:lnTo>
                  <a:pt x="1962150" y="438150"/>
                </a:lnTo>
                <a:lnTo>
                  <a:pt x="2000250" y="438150"/>
                </a:lnTo>
                <a:lnTo>
                  <a:pt x="2014537" y="461962"/>
                </a:lnTo>
                <a:lnTo>
                  <a:pt x="2052637" y="461962"/>
                </a:lnTo>
                <a:lnTo>
                  <a:pt x="2057400" y="481012"/>
                </a:lnTo>
                <a:lnTo>
                  <a:pt x="2190750" y="476250"/>
                </a:lnTo>
                <a:lnTo>
                  <a:pt x="2209800" y="533400"/>
                </a:lnTo>
                <a:lnTo>
                  <a:pt x="2271712" y="533400"/>
                </a:lnTo>
                <a:lnTo>
                  <a:pt x="2276475" y="547687"/>
                </a:lnTo>
                <a:lnTo>
                  <a:pt x="2357437" y="542925"/>
                </a:lnTo>
                <a:lnTo>
                  <a:pt x="2362200" y="566737"/>
                </a:lnTo>
                <a:lnTo>
                  <a:pt x="2462212" y="552450"/>
                </a:lnTo>
                <a:lnTo>
                  <a:pt x="2466975" y="576262"/>
                </a:lnTo>
                <a:lnTo>
                  <a:pt x="2476500" y="614362"/>
                </a:lnTo>
                <a:lnTo>
                  <a:pt x="2533650" y="609600"/>
                </a:lnTo>
                <a:lnTo>
                  <a:pt x="2619375" y="614362"/>
                </a:lnTo>
                <a:lnTo>
                  <a:pt x="2681287" y="619125"/>
                </a:lnTo>
                <a:lnTo>
                  <a:pt x="2724150" y="614362"/>
                </a:lnTo>
                <a:lnTo>
                  <a:pt x="2724150" y="628650"/>
                </a:lnTo>
                <a:lnTo>
                  <a:pt x="2752725" y="628650"/>
                </a:lnTo>
                <a:lnTo>
                  <a:pt x="2747962" y="661987"/>
                </a:lnTo>
                <a:lnTo>
                  <a:pt x="2862262" y="652462"/>
                </a:lnTo>
                <a:lnTo>
                  <a:pt x="2881312" y="661987"/>
                </a:lnTo>
                <a:lnTo>
                  <a:pt x="2914650" y="685800"/>
                </a:lnTo>
                <a:lnTo>
                  <a:pt x="3033712" y="681037"/>
                </a:lnTo>
                <a:lnTo>
                  <a:pt x="3043237" y="695325"/>
                </a:lnTo>
                <a:lnTo>
                  <a:pt x="3214687" y="681037"/>
                </a:lnTo>
                <a:lnTo>
                  <a:pt x="3214687" y="709612"/>
                </a:lnTo>
                <a:lnTo>
                  <a:pt x="3257550" y="709612"/>
                </a:lnTo>
                <a:lnTo>
                  <a:pt x="3262312" y="728662"/>
                </a:lnTo>
                <a:lnTo>
                  <a:pt x="3371850" y="714375"/>
                </a:lnTo>
                <a:lnTo>
                  <a:pt x="3400425" y="742950"/>
                </a:lnTo>
                <a:lnTo>
                  <a:pt x="3509962" y="709612"/>
                </a:lnTo>
                <a:lnTo>
                  <a:pt x="3552825" y="757237"/>
                </a:lnTo>
                <a:lnTo>
                  <a:pt x="3652837" y="752475"/>
                </a:lnTo>
                <a:lnTo>
                  <a:pt x="3686175" y="781050"/>
                </a:lnTo>
                <a:lnTo>
                  <a:pt x="3800475" y="795337"/>
                </a:lnTo>
                <a:lnTo>
                  <a:pt x="3881437" y="795337"/>
                </a:lnTo>
                <a:lnTo>
                  <a:pt x="3981450" y="809625"/>
                </a:lnTo>
                <a:lnTo>
                  <a:pt x="4067175" y="814387"/>
                </a:lnTo>
                <a:lnTo>
                  <a:pt x="4138612" y="838200"/>
                </a:lnTo>
                <a:lnTo>
                  <a:pt x="4224337" y="819150"/>
                </a:lnTo>
                <a:lnTo>
                  <a:pt x="4286250" y="852487"/>
                </a:lnTo>
                <a:lnTo>
                  <a:pt x="4329112" y="838200"/>
                </a:lnTo>
                <a:lnTo>
                  <a:pt x="4338637" y="871537"/>
                </a:lnTo>
                <a:lnTo>
                  <a:pt x="4400550" y="881062"/>
                </a:lnTo>
                <a:lnTo>
                  <a:pt x="4405312" y="900112"/>
                </a:lnTo>
                <a:lnTo>
                  <a:pt x="4548187" y="895350"/>
                </a:lnTo>
                <a:lnTo>
                  <a:pt x="4714875" y="904875"/>
                </a:lnTo>
                <a:lnTo>
                  <a:pt x="4762500" y="904875"/>
                </a:lnTo>
                <a:lnTo>
                  <a:pt x="4776787" y="928687"/>
                </a:lnTo>
                <a:lnTo>
                  <a:pt x="4824412" y="928687"/>
                </a:lnTo>
                <a:lnTo>
                  <a:pt x="4838700" y="947737"/>
                </a:lnTo>
                <a:lnTo>
                  <a:pt x="4967287" y="962025"/>
                </a:lnTo>
                <a:lnTo>
                  <a:pt x="5224462" y="938212"/>
                </a:lnTo>
                <a:lnTo>
                  <a:pt x="5233987" y="957262"/>
                </a:lnTo>
                <a:lnTo>
                  <a:pt x="5310187" y="957262"/>
                </a:lnTo>
                <a:lnTo>
                  <a:pt x="5310187" y="985837"/>
                </a:lnTo>
                <a:lnTo>
                  <a:pt x="5448300" y="976312"/>
                </a:lnTo>
                <a:lnTo>
                  <a:pt x="5529262" y="976312"/>
                </a:lnTo>
                <a:lnTo>
                  <a:pt x="5553075" y="990600"/>
                </a:lnTo>
                <a:lnTo>
                  <a:pt x="5762625" y="1000125"/>
                </a:lnTo>
                <a:lnTo>
                  <a:pt x="5781675" y="1009650"/>
                </a:lnTo>
                <a:lnTo>
                  <a:pt x="5910262" y="1019175"/>
                </a:lnTo>
                <a:lnTo>
                  <a:pt x="5957887" y="1033462"/>
                </a:lnTo>
                <a:lnTo>
                  <a:pt x="6157912" y="1028700"/>
                </a:lnTo>
                <a:lnTo>
                  <a:pt x="6310312" y="1038225"/>
                </a:lnTo>
                <a:lnTo>
                  <a:pt x="6415087" y="1042987"/>
                </a:lnTo>
                <a:lnTo>
                  <a:pt x="6610350" y="1038225"/>
                </a:lnTo>
                <a:lnTo>
                  <a:pt x="6610350" y="1071562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1628775" y="2290763"/>
            <a:ext cx="6581775" cy="919162"/>
          </a:xfrm>
          <a:custGeom>
            <a:avLst/>
            <a:gdLst>
              <a:gd name="connsiteX0" fmla="*/ 0 w 6581775"/>
              <a:gd name="connsiteY0" fmla="*/ 0 h 919162"/>
              <a:gd name="connsiteX1" fmla="*/ 66675 w 6581775"/>
              <a:gd name="connsiteY1" fmla="*/ 19050 h 919162"/>
              <a:gd name="connsiteX2" fmla="*/ 128588 w 6581775"/>
              <a:gd name="connsiteY2" fmla="*/ 71437 h 919162"/>
              <a:gd name="connsiteX3" fmla="*/ 171450 w 6581775"/>
              <a:gd name="connsiteY3" fmla="*/ 85725 h 919162"/>
              <a:gd name="connsiteX4" fmla="*/ 238125 w 6581775"/>
              <a:gd name="connsiteY4" fmla="*/ 76200 h 919162"/>
              <a:gd name="connsiteX5" fmla="*/ 290513 w 6581775"/>
              <a:gd name="connsiteY5" fmla="*/ 90487 h 919162"/>
              <a:gd name="connsiteX6" fmla="*/ 333375 w 6581775"/>
              <a:gd name="connsiteY6" fmla="*/ 123825 h 919162"/>
              <a:gd name="connsiteX7" fmla="*/ 452438 w 6581775"/>
              <a:gd name="connsiteY7" fmla="*/ 114300 h 919162"/>
              <a:gd name="connsiteX8" fmla="*/ 519113 w 6581775"/>
              <a:gd name="connsiteY8" fmla="*/ 123825 h 919162"/>
              <a:gd name="connsiteX9" fmla="*/ 542925 w 6581775"/>
              <a:gd name="connsiteY9" fmla="*/ 152400 h 919162"/>
              <a:gd name="connsiteX10" fmla="*/ 576263 w 6581775"/>
              <a:gd name="connsiteY10" fmla="*/ 171450 h 919162"/>
              <a:gd name="connsiteX11" fmla="*/ 633413 w 6581775"/>
              <a:gd name="connsiteY11" fmla="*/ 190500 h 919162"/>
              <a:gd name="connsiteX12" fmla="*/ 652463 w 6581775"/>
              <a:gd name="connsiteY12" fmla="*/ 195262 h 919162"/>
              <a:gd name="connsiteX13" fmla="*/ 709613 w 6581775"/>
              <a:gd name="connsiteY13" fmla="*/ 180975 h 919162"/>
              <a:gd name="connsiteX14" fmla="*/ 762000 w 6581775"/>
              <a:gd name="connsiteY14" fmla="*/ 204787 h 919162"/>
              <a:gd name="connsiteX15" fmla="*/ 847725 w 6581775"/>
              <a:gd name="connsiteY15" fmla="*/ 200025 h 919162"/>
              <a:gd name="connsiteX16" fmla="*/ 952500 w 6581775"/>
              <a:gd name="connsiteY16" fmla="*/ 214312 h 919162"/>
              <a:gd name="connsiteX17" fmla="*/ 995363 w 6581775"/>
              <a:gd name="connsiteY17" fmla="*/ 252412 h 919162"/>
              <a:gd name="connsiteX18" fmla="*/ 1066800 w 6581775"/>
              <a:gd name="connsiteY18" fmla="*/ 233362 h 919162"/>
              <a:gd name="connsiteX19" fmla="*/ 1100138 w 6581775"/>
              <a:gd name="connsiteY19" fmla="*/ 271462 h 919162"/>
              <a:gd name="connsiteX20" fmla="*/ 1185863 w 6581775"/>
              <a:gd name="connsiteY20" fmla="*/ 280987 h 919162"/>
              <a:gd name="connsiteX21" fmla="*/ 1262063 w 6581775"/>
              <a:gd name="connsiteY21" fmla="*/ 290512 h 919162"/>
              <a:gd name="connsiteX22" fmla="*/ 1371600 w 6581775"/>
              <a:gd name="connsiteY22" fmla="*/ 290512 h 919162"/>
              <a:gd name="connsiteX23" fmla="*/ 1519238 w 6581775"/>
              <a:gd name="connsiteY23" fmla="*/ 300037 h 919162"/>
              <a:gd name="connsiteX24" fmla="*/ 1657350 w 6581775"/>
              <a:gd name="connsiteY24" fmla="*/ 309562 h 919162"/>
              <a:gd name="connsiteX25" fmla="*/ 1771650 w 6581775"/>
              <a:gd name="connsiteY25" fmla="*/ 309562 h 919162"/>
              <a:gd name="connsiteX26" fmla="*/ 1943100 w 6581775"/>
              <a:gd name="connsiteY26" fmla="*/ 352425 h 919162"/>
              <a:gd name="connsiteX27" fmla="*/ 2052638 w 6581775"/>
              <a:gd name="connsiteY27" fmla="*/ 371475 h 919162"/>
              <a:gd name="connsiteX28" fmla="*/ 2100263 w 6581775"/>
              <a:gd name="connsiteY28" fmla="*/ 390525 h 919162"/>
              <a:gd name="connsiteX29" fmla="*/ 2185988 w 6581775"/>
              <a:gd name="connsiteY29" fmla="*/ 390525 h 919162"/>
              <a:gd name="connsiteX30" fmla="*/ 2281238 w 6581775"/>
              <a:gd name="connsiteY30" fmla="*/ 447675 h 919162"/>
              <a:gd name="connsiteX31" fmla="*/ 2419350 w 6581775"/>
              <a:gd name="connsiteY31" fmla="*/ 423862 h 919162"/>
              <a:gd name="connsiteX32" fmla="*/ 2557463 w 6581775"/>
              <a:gd name="connsiteY32" fmla="*/ 457200 h 919162"/>
              <a:gd name="connsiteX33" fmla="*/ 2686050 w 6581775"/>
              <a:gd name="connsiteY33" fmla="*/ 466725 h 919162"/>
              <a:gd name="connsiteX34" fmla="*/ 2938463 w 6581775"/>
              <a:gd name="connsiteY34" fmla="*/ 495300 h 919162"/>
              <a:gd name="connsiteX35" fmla="*/ 3067050 w 6581775"/>
              <a:gd name="connsiteY35" fmla="*/ 495300 h 919162"/>
              <a:gd name="connsiteX36" fmla="*/ 3224213 w 6581775"/>
              <a:gd name="connsiteY36" fmla="*/ 533400 h 919162"/>
              <a:gd name="connsiteX37" fmla="*/ 3300413 w 6581775"/>
              <a:gd name="connsiteY37" fmla="*/ 538162 h 919162"/>
              <a:gd name="connsiteX38" fmla="*/ 3481388 w 6581775"/>
              <a:gd name="connsiteY38" fmla="*/ 566737 h 919162"/>
              <a:gd name="connsiteX39" fmla="*/ 3571875 w 6581775"/>
              <a:gd name="connsiteY39" fmla="*/ 566737 h 919162"/>
              <a:gd name="connsiteX40" fmla="*/ 3614738 w 6581775"/>
              <a:gd name="connsiteY40" fmla="*/ 600075 h 919162"/>
              <a:gd name="connsiteX41" fmla="*/ 3738563 w 6581775"/>
              <a:gd name="connsiteY41" fmla="*/ 604837 h 919162"/>
              <a:gd name="connsiteX42" fmla="*/ 3848100 w 6581775"/>
              <a:gd name="connsiteY42" fmla="*/ 623887 h 919162"/>
              <a:gd name="connsiteX43" fmla="*/ 3990975 w 6581775"/>
              <a:gd name="connsiteY43" fmla="*/ 633412 h 919162"/>
              <a:gd name="connsiteX44" fmla="*/ 4148138 w 6581775"/>
              <a:gd name="connsiteY44" fmla="*/ 628650 h 919162"/>
              <a:gd name="connsiteX45" fmla="*/ 4319588 w 6581775"/>
              <a:gd name="connsiteY45" fmla="*/ 657225 h 919162"/>
              <a:gd name="connsiteX46" fmla="*/ 4405313 w 6581775"/>
              <a:gd name="connsiteY46" fmla="*/ 652462 h 919162"/>
              <a:gd name="connsiteX47" fmla="*/ 4438650 w 6581775"/>
              <a:gd name="connsiteY47" fmla="*/ 690562 h 919162"/>
              <a:gd name="connsiteX48" fmla="*/ 4567238 w 6581775"/>
              <a:gd name="connsiteY48" fmla="*/ 709612 h 919162"/>
              <a:gd name="connsiteX49" fmla="*/ 4643438 w 6581775"/>
              <a:gd name="connsiteY49" fmla="*/ 752475 h 919162"/>
              <a:gd name="connsiteX50" fmla="*/ 4810125 w 6581775"/>
              <a:gd name="connsiteY50" fmla="*/ 742950 h 919162"/>
              <a:gd name="connsiteX51" fmla="*/ 4881563 w 6581775"/>
              <a:gd name="connsiteY51" fmla="*/ 771525 h 919162"/>
              <a:gd name="connsiteX52" fmla="*/ 5000625 w 6581775"/>
              <a:gd name="connsiteY52" fmla="*/ 762000 h 919162"/>
              <a:gd name="connsiteX53" fmla="*/ 5133975 w 6581775"/>
              <a:gd name="connsiteY53" fmla="*/ 781050 h 919162"/>
              <a:gd name="connsiteX54" fmla="*/ 5300663 w 6581775"/>
              <a:gd name="connsiteY54" fmla="*/ 781050 h 919162"/>
              <a:gd name="connsiteX55" fmla="*/ 5367338 w 6581775"/>
              <a:gd name="connsiteY55" fmla="*/ 804862 h 919162"/>
              <a:gd name="connsiteX56" fmla="*/ 5519738 w 6581775"/>
              <a:gd name="connsiteY56" fmla="*/ 790575 h 919162"/>
              <a:gd name="connsiteX57" fmla="*/ 5657850 w 6581775"/>
              <a:gd name="connsiteY57" fmla="*/ 795337 h 919162"/>
              <a:gd name="connsiteX58" fmla="*/ 5781675 w 6581775"/>
              <a:gd name="connsiteY58" fmla="*/ 814387 h 919162"/>
              <a:gd name="connsiteX59" fmla="*/ 5934075 w 6581775"/>
              <a:gd name="connsiteY59" fmla="*/ 833437 h 919162"/>
              <a:gd name="connsiteX60" fmla="*/ 5986463 w 6581775"/>
              <a:gd name="connsiteY60" fmla="*/ 833437 h 919162"/>
              <a:gd name="connsiteX61" fmla="*/ 6148388 w 6581775"/>
              <a:gd name="connsiteY61" fmla="*/ 857250 h 919162"/>
              <a:gd name="connsiteX62" fmla="*/ 6310313 w 6581775"/>
              <a:gd name="connsiteY62" fmla="*/ 890587 h 919162"/>
              <a:gd name="connsiteX63" fmla="*/ 6410325 w 6581775"/>
              <a:gd name="connsiteY63" fmla="*/ 890587 h 919162"/>
              <a:gd name="connsiteX64" fmla="*/ 6553200 w 6581775"/>
              <a:gd name="connsiteY64" fmla="*/ 890587 h 919162"/>
              <a:gd name="connsiteX65" fmla="*/ 6581775 w 6581775"/>
              <a:gd name="connsiteY65" fmla="*/ 919162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581775" h="919162">
                <a:moveTo>
                  <a:pt x="0" y="0"/>
                </a:moveTo>
                <a:lnTo>
                  <a:pt x="66675" y="19050"/>
                </a:lnTo>
                <a:lnTo>
                  <a:pt x="128588" y="71437"/>
                </a:lnTo>
                <a:lnTo>
                  <a:pt x="171450" y="85725"/>
                </a:lnTo>
                <a:lnTo>
                  <a:pt x="238125" y="76200"/>
                </a:lnTo>
                <a:lnTo>
                  <a:pt x="290513" y="90487"/>
                </a:lnTo>
                <a:lnTo>
                  <a:pt x="333375" y="123825"/>
                </a:lnTo>
                <a:lnTo>
                  <a:pt x="452438" y="114300"/>
                </a:lnTo>
                <a:lnTo>
                  <a:pt x="519113" y="123825"/>
                </a:lnTo>
                <a:lnTo>
                  <a:pt x="542925" y="152400"/>
                </a:lnTo>
                <a:lnTo>
                  <a:pt x="576263" y="171450"/>
                </a:lnTo>
                <a:lnTo>
                  <a:pt x="633413" y="190500"/>
                </a:lnTo>
                <a:lnTo>
                  <a:pt x="652463" y="195262"/>
                </a:lnTo>
                <a:lnTo>
                  <a:pt x="709613" y="180975"/>
                </a:lnTo>
                <a:lnTo>
                  <a:pt x="762000" y="204787"/>
                </a:lnTo>
                <a:lnTo>
                  <a:pt x="847725" y="200025"/>
                </a:lnTo>
                <a:lnTo>
                  <a:pt x="952500" y="214312"/>
                </a:lnTo>
                <a:lnTo>
                  <a:pt x="995363" y="252412"/>
                </a:lnTo>
                <a:lnTo>
                  <a:pt x="1066800" y="233362"/>
                </a:lnTo>
                <a:lnTo>
                  <a:pt x="1100138" y="271462"/>
                </a:lnTo>
                <a:lnTo>
                  <a:pt x="1185863" y="280987"/>
                </a:lnTo>
                <a:lnTo>
                  <a:pt x="1262063" y="290512"/>
                </a:lnTo>
                <a:lnTo>
                  <a:pt x="1371600" y="290512"/>
                </a:lnTo>
                <a:lnTo>
                  <a:pt x="1519238" y="300037"/>
                </a:lnTo>
                <a:lnTo>
                  <a:pt x="1657350" y="309562"/>
                </a:lnTo>
                <a:lnTo>
                  <a:pt x="1771650" y="309562"/>
                </a:lnTo>
                <a:lnTo>
                  <a:pt x="1943100" y="352425"/>
                </a:lnTo>
                <a:lnTo>
                  <a:pt x="2052638" y="371475"/>
                </a:lnTo>
                <a:lnTo>
                  <a:pt x="2100263" y="390525"/>
                </a:lnTo>
                <a:lnTo>
                  <a:pt x="2185988" y="390525"/>
                </a:lnTo>
                <a:lnTo>
                  <a:pt x="2281238" y="447675"/>
                </a:lnTo>
                <a:lnTo>
                  <a:pt x="2419350" y="423862"/>
                </a:lnTo>
                <a:lnTo>
                  <a:pt x="2557463" y="457200"/>
                </a:lnTo>
                <a:lnTo>
                  <a:pt x="2686050" y="466725"/>
                </a:lnTo>
                <a:lnTo>
                  <a:pt x="2938463" y="495300"/>
                </a:lnTo>
                <a:lnTo>
                  <a:pt x="3067050" y="495300"/>
                </a:lnTo>
                <a:lnTo>
                  <a:pt x="3224213" y="533400"/>
                </a:lnTo>
                <a:lnTo>
                  <a:pt x="3300413" y="538162"/>
                </a:lnTo>
                <a:lnTo>
                  <a:pt x="3481388" y="566737"/>
                </a:lnTo>
                <a:lnTo>
                  <a:pt x="3571875" y="566737"/>
                </a:lnTo>
                <a:lnTo>
                  <a:pt x="3614738" y="600075"/>
                </a:lnTo>
                <a:lnTo>
                  <a:pt x="3738563" y="604837"/>
                </a:lnTo>
                <a:lnTo>
                  <a:pt x="3848100" y="623887"/>
                </a:lnTo>
                <a:lnTo>
                  <a:pt x="3990975" y="633412"/>
                </a:lnTo>
                <a:lnTo>
                  <a:pt x="4148138" y="628650"/>
                </a:lnTo>
                <a:lnTo>
                  <a:pt x="4319588" y="657225"/>
                </a:lnTo>
                <a:lnTo>
                  <a:pt x="4405313" y="652462"/>
                </a:lnTo>
                <a:lnTo>
                  <a:pt x="4438650" y="690562"/>
                </a:lnTo>
                <a:lnTo>
                  <a:pt x="4567238" y="709612"/>
                </a:lnTo>
                <a:lnTo>
                  <a:pt x="4643438" y="752475"/>
                </a:lnTo>
                <a:lnTo>
                  <a:pt x="4810125" y="742950"/>
                </a:lnTo>
                <a:lnTo>
                  <a:pt x="4881563" y="771525"/>
                </a:lnTo>
                <a:lnTo>
                  <a:pt x="5000625" y="762000"/>
                </a:lnTo>
                <a:lnTo>
                  <a:pt x="5133975" y="781050"/>
                </a:lnTo>
                <a:lnTo>
                  <a:pt x="5300663" y="781050"/>
                </a:lnTo>
                <a:lnTo>
                  <a:pt x="5367338" y="804862"/>
                </a:lnTo>
                <a:lnTo>
                  <a:pt x="5519738" y="790575"/>
                </a:lnTo>
                <a:lnTo>
                  <a:pt x="5657850" y="795337"/>
                </a:lnTo>
                <a:lnTo>
                  <a:pt x="5781675" y="814387"/>
                </a:lnTo>
                <a:lnTo>
                  <a:pt x="5934075" y="833437"/>
                </a:lnTo>
                <a:lnTo>
                  <a:pt x="5986463" y="833437"/>
                </a:lnTo>
                <a:lnTo>
                  <a:pt x="6148388" y="857250"/>
                </a:lnTo>
                <a:lnTo>
                  <a:pt x="6310313" y="890587"/>
                </a:lnTo>
                <a:lnTo>
                  <a:pt x="6410325" y="890587"/>
                </a:lnTo>
                <a:lnTo>
                  <a:pt x="6553200" y="890587"/>
                </a:lnTo>
                <a:lnTo>
                  <a:pt x="6581775" y="919162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/>
          <p:cNvGrpSpPr/>
          <p:nvPr/>
        </p:nvGrpSpPr>
        <p:grpSpPr>
          <a:xfrm>
            <a:off x="1848411" y="3714042"/>
            <a:ext cx="2474474" cy="553998"/>
            <a:chOff x="1875849" y="2044770"/>
            <a:chExt cx="2474474" cy="553998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2004286" y="2044770"/>
              <a:ext cx="23460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Placebo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600 mg </a:t>
              </a:r>
              <a:r>
                <a:rPr lang="en-US" sz="1000" b="0" dirty="0" err="1" smtClean="0">
                  <a:solidFill>
                    <a:schemeClr val="tx1"/>
                  </a:solidFill>
                </a:rPr>
                <a:t>qd</a:t>
              </a:r>
              <a:r>
                <a:rPr lang="en-US" sz="1000" b="0" dirty="0" smtClean="0">
                  <a:solidFill>
                    <a:schemeClr val="tx1"/>
                  </a:solidFill>
                </a:rPr>
                <a:t> / IVA 250 mg q 12h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400 mg q12h / IVA 250 mg q12h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75849" y="2407026"/>
              <a:ext cx="124441" cy="1298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1875849" y="2255433"/>
              <a:ext cx="124441" cy="1298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1875849" y="2104367"/>
              <a:ext cx="124441" cy="129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4608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570344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Pulmonary Exacerbations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LUM: </a:t>
            </a:r>
            <a:r>
              <a:rPr lang="en-US" dirty="0" err="1"/>
              <a:t>l</a:t>
            </a:r>
            <a:r>
              <a:rPr lang="en-US" dirty="0" err="1" smtClean="0"/>
              <a:t>umacaftor</a:t>
            </a:r>
            <a:r>
              <a:rPr lang="en-US" dirty="0" smtClean="0"/>
              <a:t>; IVA: </a:t>
            </a:r>
            <a:r>
              <a:rPr lang="en-US" dirty="0" err="1"/>
              <a:t>i</a:t>
            </a:r>
            <a:r>
              <a:rPr lang="en-US" dirty="0" err="1" smtClean="0"/>
              <a:t>vacaftor</a:t>
            </a:r>
            <a:endParaRPr lang="en-US" dirty="0" smtClean="0"/>
          </a:p>
          <a:p>
            <a:r>
              <a:rPr lang="en-US" dirty="0" smtClean="0"/>
              <a:t>Wainwright CE, et al.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Med.</a:t>
            </a:r>
            <a:r>
              <a:rPr lang="en-US" dirty="0" smtClean="0"/>
              <a:t> </a:t>
            </a:r>
            <a:r>
              <a:rPr lang="is-IS" dirty="0" smtClean="0"/>
              <a:t>2015 Jul 16;373(3):220-31.</a:t>
            </a:r>
            <a:endParaRPr lang="en-US" dirty="0"/>
          </a:p>
        </p:txBody>
      </p:sp>
      <p:sp>
        <p:nvSpPr>
          <p:cNvPr id="4403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86239"/>
              </p:ext>
            </p:extLst>
          </p:nvPr>
        </p:nvGraphicFramePr>
        <p:xfrm>
          <a:off x="1477817" y="4878325"/>
          <a:ext cx="6184165" cy="1325044"/>
        </p:xfrm>
        <a:graphic>
          <a:graphicData uri="http://schemas.openxmlformats.org/drawingml/2006/table">
            <a:tbl>
              <a:tblPr firstRow="1" firstCol="1" bandRow="1"/>
              <a:tblGrid>
                <a:gridCol w="2841629"/>
                <a:gridCol w="1671268"/>
                <a:gridCol w="1671268"/>
              </a:tblGrid>
              <a:tr h="4188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Group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Events</a:t>
                      </a:r>
                      <a:br>
                        <a:rPr lang="en-US" sz="11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(rate/ 48 weeks)</a:t>
                      </a: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Rate Ratio</a:t>
                      </a:r>
                      <a:b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vs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Placebo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3597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 (1.14)</a:t>
                      </a: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39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 600 mg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IVA 250 mg q12h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(0.80)</a:t>
                      </a: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=0.0014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888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 400 mg q12h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IVA 250 mg q12h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 (0.70)</a:t>
                      </a: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0.61, 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68582" marR="68582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036" name="Group 44035"/>
          <p:cNvGrpSpPr/>
          <p:nvPr/>
        </p:nvGrpSpPr>
        <p:grpSpPr>
          <a:xfrm>
            <a:off x="851254" y="1483896"/>
            <a:ext cx="7646191" cy="3565204"/>
            <a:chOff x="851254" y="1483896"/>
            <a:chExt cx="7646191" cy="3565204"/>
          </a:xfrm>
        </p:grpSpPr>
        <p:grpSp>
          <p:nvGrpSpPr>
            <p:cNvPr id="11" name="Group 10"/>
            <p:cNvGrpSpPr/>
            <p:nvPr/>
          </p:nvGrpSpPr>
          <p:grpSpPr>
            <a:xfrm>
              <a:off x="851254" y="1483896"/>
              <a:ext cx="7646191" cy="3565204"/>
              <a:chOff x="851254" y="1483896"/>
              <a:chExt cx="7646191" cy="35652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851254" y="1483896"/>
                <a:ext cx="7646191" cy="3565204"/>
                <a:chOff x="851254" y="1483896"/>
                <a:chExt cx="7646191" cy="3565204"/>
              </a:xfrm>
            </p:grpSpPr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40000" y="1619010"/>
                  <a:ext cx="43688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 smtClean="0"/>
                    <a:t>Time-to-First Pulmonary Exacerbation</a:t>
                  </a:r>
                  <a:endParaRPr lang="en-US" baseline="-25000" dirty="0"/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249783" y="4572713"/>
                  <a:ext cx="141210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tx1"/>
                      </a:solidFill>
                    </a:rPr>
                    <a:t>Study Week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800543" y="3135693"/>
                  <a:ext cx="3565204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100" dirty="0" smtClean="0">
                      <a:solidFill>
                        <a:schemeClr val="tx1"/>
                      </a:solidFill>
                    </a:rPr>
                    <a:t>Proportion of Event-free Patients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1517868" y="2113151"/>
                  <a:ext cx="6822565" cy="2247315"/>
                </a:xfrm>
                <a:custGeom>
                  <a:avLst/>
                  <a:gdLst>
                    <a:gd name="connsiteX0" fmla="*/ 0 w 2041236"/>
                    <a:gd name="connsiteY0" fmla="*/ 0 h 2078182"/>
                    <a:gd name="connsiteX1" fmla="*/ 0 w 2041236"/>
                    <a:gd name="connsiteY1" fmla="*/ 2078182 h 2078182"/>
                    <a:gd name="connsiteX2" fmla="*/ 2041236 w 2041236"/>
                    <a:gd name="connsiteY2" fmla="*/ 2078182 h 207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1236" h="2078182">
                      <a:moveTo>
                        <a:pt x="0" y="0"/>
                      </a:moveTo>
                      <a:lnTo>
                        <a:pt x="0" y="2078182"/>
                      </a:lnTo>
                      <a:lnTo>
                        <a:pt x="2041236" y="2078182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120559" y="2138552"/>
                  <a:ext cx="397866" cy="1841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>
                    <a:spcAft>
                      <a:spcPts val="1000"/>
                    </a:spcAft>
                  </a:pPr>
                  <a:r>
                    <a:rPr lang="en-CA" sz="1200" dirty="0" smtClean="0"/>
                    <a:t>1.0</a:t>
                  </a:r>
                </a:p>
                <a:p>
                  <a:pPr algn="r">
                    <a:spcAft>
                      <a:spcPts val="1000"/>
                    </a:spcAft>
                  </a:pPr>
                  <a:r>
                    <a:rPr lang="en-CA" sz="1200" dirty="0" smtClean="0"/>
                    <a:t>0.9</a:t>
                  </a:r>
                </a:p>
                <a:p>
                  <a:pPr algn="r">
                    <a:spcAft>
                      <a:spcPts val="1000"/>
                    </a:spcAft>
                  </a:pPr>
                  <a:r>
                    <a:rPr lang="en-CA" sz="1200" dirty="0" smtClean="0"/>
                    <a:t>0.8</a:t>
                  </a:r>
                </a:p>
                <a:p>
                  <a:pPr algn="r">
                    <a:spcAft>
                      <a:spcPts val="1000"/>
                    </a:spcAft>
                  </a:pPr>
                  <a:r>
                    <a:rPr lang="en-CA" sz="1200" dirty="0" smtClean="0"/>
                    <a:t>0.7</a:t>
                  </a:r>
                </a:p>
                <a:p>
                  <a:pPr algn="r">
                    <a:spcAft>
                      <a:spcPts val="1000"/>
                    </a:spcAft>
                  </a:pPr>
                  <a:r>
                    <a:rPr lang="en-CA" sz="1200" dirty="0" smtClean="0"/>
                    <a:t>0.6</a:t>
                  </a:r>
                </a:p>
                <a:p>
                  <a:pPr algn="r">
                    <a:spcAft>
                      <a:spcPts val="1000"/>
                    </a:spcAft>
                  </a:pPr>
                  <a:r>
                    <a:rPr lang="en-CA" sz="1200" dirty="0" smtClean="0"/>
                    <a:t>0.5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436289" y="4382235"/>
                  <a:ext cx="706115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628650" algn="ctr"/>
                      <a:tab pos="1200150" algn="ctr"/>
                      <a:tab pos="1717675" algn="ctr"/>
                      <a:tab pos="2286000" algn="ctr"/>
                      <a:tab pos="2857500" algn="ctr"/>
                      <a:tab pos="3371850" algn="ctr"/>
                      <a:tab pos="3943350" algn="ctr"/>
                      <a:tab pos="4514850" algn="ctr"/>
                      <a:tab pos="5029200" algn="ctr"/>
                      <a:tab pos="5033963" algn="ctr"/>
                      <a:tab pos="5600700" algn="ctr"/>
                      <a:tab pos="6115050" algn="ctr"/>
                      <a:tab pos="6686550" algn="ctr"/>
                    </a:tabLst>
                  </a:pPr>
                  <a:r>
                    <a:rPr lang="en-CA" sz="1000" b="1" dirty="0" smtClean="0"/>
                    <a:t>BL	Day 15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4	Wk6 	Wk8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10 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12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14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16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18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20	 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22 	</a:t>
                  </a:r>
                  <a:r>
                    <a:rPr lang="en-CA" sz="1000" b="1" dirty="0" err="1" smtClean="0"/>
                    <a:t>Wk</a:t>
                  </a:r>
                  <a:r>
                    <a:rPr lang="en-CA" sz="1000" b="1" dirty="0" smtClean="0"/>
                    <a:t> 24</a:t>
                  </a:r>
                  <a:endParaRPr lang="en-CA" sz="1000" b="1" dirty="0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1142446" y="3973663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sz="1200" dirty="0" smtClean="0"/>
                  <a:t>0.1</a:t>
                </a:r>
              </a:p>
              <a:p>
                <a:pPr algn="r"/>
                <a:r>
                  <a:rPr lang="en-CA" sz="1200" dirty="0" smtClean="0"/>
                  <a:t>0.0</a:t>
                </a:r>
              </a:p>
            </p:txBody>
          </p:sp>
        </p:grpSp>
        <p:grpSp>
          <p:nvGrpSpPr>
            <p:cNvPr id="44035" name="Group 44034"/>
            <p:cNvGrpSpPr/>
            <p:nvPr/>
          </p:nvGrpSpPr>
          <p:grpSpPr>
            <a:xfrm>
              <a:off x="1428658" y="3767997"/>
              <a:ext cx="165051" cy="256676"/>
              <a:chOff x="1428658" y="3767997"/>
              <a:chExt cx="165051" cy="256676"/>
            </a:xfrm>
          </p:grpSpPr>
          <p:sp>
            <p:nvSpPr>
              <p:cNvPr id="44033" name="Freeform 44032"/>
              <p:cNvSpPr/>
              <p:nvPr/>
            </p:nvSpPr>
            <p:spPr>
              <a:xfrm>
                <a:off x="1443038" y="3776663"/>
                <a:ext cx="138112" cy="214312"/>
              </a:xfrm>
              <a:custGeom>
                <a:avLst/>
                <a:gdLst>
                  <a:gd name="connsiteX0" fmla="*/ 0 w 138112"/>
                  <a:gd name="connsiteY0" fmla="*/ 152400 h 214312"/>
                  <a:gd name="connsiteX1" fmla="*/ 0 w 138112"/>
                  <a:gd name="connsiteY1" fmla="*/ 214312 h 214312"/>
                  <a:gd name="connsiteX2" fmla="*/ 133350 w 138112"/>
                  <a:gd name="connsiteY2" fmla="*/ 80962 h 214312"/>
                  <a:gd name="connsiteX3" fmla="*/ 138112 w 138112"/>
                  <a:gd name="connsiteY3" fmla="*/ 0 h 214312"/>
                  <a:gd name="connsiteX4" fmla="*/ 0 w 138112"/>
                  <a:gd name="connsiteY4" fmla="*/ 152400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12" h="214312">
                    <a:moveTo>
                      <a:pt x="0" y="152400"/>
                    </a:moveTo>
                    <a:lnTo>
                      <a:pt x="0" y="214312"/>
                    </a:lnTo>
                    <a:lnTo>
                      <a:pt x="133350" y="80962"/>
                    </a:lnTo>
                    <a:lnTo>
                      <a:pt x="138112" y="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428658" y="3767997"/>
                <a:ext cx="165051" cy="256676"/>
                <a:chOff x="1428658" y="3767997"/>
                <a:chExt cx="165051" cy="256676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428658" y="3847379"/>
                  <a:ext cx="165051" cy="177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1428658" y="3767997"/>
                  <a:ext cx="165051" cy="177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30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22403" y="1677530"/>
            <a:ext cx="720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 Week 24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97839"/>
              </p:ext>
            </p:extLst>
          </p:nvPr>
        </p:nvGraphicFramePr>
        <p:xfrm>
          <a:off x="457200" y="2259236"/>
          <a:ext cx="8394699" cy="360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107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" name="think-cell Slide" r:id="rId6" imgW="38100" imgH="38100" progId="TCLayout.ActiveDocument.1">
                  <p:embed/>
                </p:oleObj>
              </mc:Choice>
              <mc:Fallback>
                <p:oleObj name="think-cell Slide" r:id="rId6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457200" y="570344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More Severe Pulmonary Exacerbations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LUM: </a:t>
            </a:r>
            <a:r>
              <a:rPr lang="en-US" dirty="0" err="1" smtClean="0"/>
              <a:t>lumacaftor</a:t>
            </a:r>
            <a:r>
              <a:rPr lang="en-US" dirty="0" smtClean="0"/>
              <a:t>; IVA: </a:t>
            </a:r>
            <a:r>
              <a:rPr lang="en-US" dirty="0" err="1" smtClean="0"/>
              <a:t>ivacaftor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: forced expiratory volume in 1 second; IV: </a:t>
            </a:r>
            <a:r>
              <a:rPr lang="en-US" dirty="0"/>
              <a:t>i</a:t>
            </a:r>
            <a:r>
              <a:rPr lang="en-US" dirty="0" smtClean="0"/>
              <a:t>ntravenous</a:t>
            </a:r>
          </a:p>
          <a:p>
            <a:r>
              <a:rPr lang="en-US" dirty="0" smtClean="0"/>
              <a:t>Wainwright CE, et al.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. </a:t>
            </a:r>
            <a:r>
              <a:rPr lang="is-IS" dirty="0" smtClean="0"/>
              <a:t>2015 Jul 16;373(3):220-31.</a:t>
            </a:r>
            <a:endParaRPr lang="en-US" dirty="0"/>
          </a:p>
        </p:txBody>
      </p:sp>
      <p:sp>
        <p:nvSpPr>
          <p:cNvPr id="4403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9497" y="2105347"/>
            <a:ext cx="348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Events requiring hospitalization</a:t>
            </a:r>
            <a:endParaRPr lang="en-C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6583" y="2105347"/>
            <a:ext cx="348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Events requiring IV antibiotics</a:t>
            </a:r>
            <a:endParaRPr lang="en-C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85690" y="3180253"/>
            <a:ext cx="895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-39%</a:t>
            </a:r>
          </a:p>
          <a:p>
            <a:r>
              <a:rPr lang="en-CA" sz="1100" i="1" dirty="0" smtClean="0"/>
              <a:t>P</a:t>
            </a:r>
            <a:r>
              <a:rPr lang="en-CA" sz="1100" dirty="0" smtClean="0"/>
              <a:t>=0.0028</a:t>
            </a:r>
            <a:endParaRPr lang="en-CA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558708" y="3180253"/>
            <a:ext cx="895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-61%</a:t>
            </a:r>
          </a:p>
          <a:p>
            <a:r>
              <a:rPr lang="en-CA" sz="1100" i="1" dirty="0" smtClean="0"/>
              <a:t>P</a:t>
            </a:r>
            <a:r>
              <a:rPr lang="en-CA" sz="1100" dirty="0" smtClean="0"/>
              <a:t>&lt;0.0001</a:t>
            </a:r>
            <a:endParaRPr lang="en-CA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5575" y="2601034"/>
            <a:ext cx="895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-45%</a:t>
            </a:r>
          </a:p>
          <a:p>
            <a:r>
              <a:rPr lang="en-CA" sz="1100" i="1" dirty="0" smtClean="0"/>
              <a:t>P</a:t>
            </a:r>
            <a:r>
              <a:rPr lang="en-CA" sz="1100" dirty="0" smtClean="0"/>
              <a:t>&lt;0.0001</a:t>
            </a:r>
            <a:endParaRPr lang="en-CA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7298593" y="2601034"/>
            <a:ext cx="895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-56%</a:t>
            </a:r>
          </a:p>
          <a:p>
            <a:r>
              <a:rPr lang="en-CA" sz="1100" i="1" dirty="0" smtClean="0"/>
              <a:t>P</a:t>
            </a:r>
            <a:r>
              <a:rPr lang="en-CA" sz="1100" dirty="0" smtClean="0"/>
              <a:t>&lt;0.0001</a:t>
            </a:r>
            <a:endParaRPr lang="en-CA" sz="1100" dirty="0"/>
          </a:p>
        </p:txBody>
      </p:sp>
      <p:sp>
        <p:nvSpPr>
          <p:cNvPr id="11" name="Freeform 10"/>
          <p:cNvSpPr/>
          <p:nvPr/>
        </p:nvSpPr>
        <p:spPr>
          <a:xfrm>
            <a:off x="2469645" y="3638143"/>
            <a:ext cx="125774" cy="673577"/>
          </a:xfrm>
          <a:custGeom>
            <a:avLst/>
            <a:gdLst>
              <a:gd name="connsiteX0" fmla="*/ 0 w 332509"/>
              <a:gd name="connsiteY0" fmla="*/ 0 h 3186546"/>
              <a:gd name="connsiteX1" fmla="*/ 332509 w 332509"/>
              <a:gd name="connsiteY1" fmla="*/ 0 h 3186546"/>
              <a:gd name="connsiteX2" fmla="*/ 332509 w 332509"/>
              <a:gd name="connsiteY2" fmla="*/ 3186546 h 3186546"/>
              <a:gd name="connsiteX3" fmla="*/ 9236 w 332509"/>
              <a:gd name="connsiteY3" fmla="*/ 3186546 h 31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3186546">
                <a:moveTo>
                  <a:pt x="0" y="0"/>
                </a:moveTo>
                <a:lnTo>
                  <a:pt x="332509" y="0"/>
                </a:lnTo>
                <a:lnTo>
                  <a:pt x="332509" y="3186546"/>
                </a:lnTo>
                <a:lnTo>
                  <a:pt x="9236" y="318654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Freeform 23"/>
          <p:cNvSpPr/>
          <p:nvPr/>
        </p:nvSpPr>
        <p:spPr>
          <a:xfrm>
            <a:off x="3638558" y="3638143"/>
            <a:ext cx="125774" cy="1147303"/>
          </a:xfrm>
          <a:custGeom>
            <a:avLst/>
            <a:gdLst>
              <a:gd name="connsiteX0" fmla="*/ 0 w 332509"/>
              <a:gd name="connsiteY0" fmla="*/ 0 h 3186546"/>
              <a:gd name="connsiteX1" fmla="*/ 332509 w 332509"/>
              <a:gd name="connsiteY1" fmla="*/ 0 h 3186546"/>
              <a:gd name="connsiteX2" fmla="*/ 332509 w 332509"/>
              <a:gd name="connsiteY2" fmla="*/ 3186546 h 3186546"/>
              <a:gd name="connsiteX3" fmla="*/ 9236 w 332509"/>
              <a:gd name="connsiteY3" fmla="*/ 3186546 h 31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3186546">
                <a:moveTo>
                  <a:pt x="0" y="0"/>
                </a:moveTo>
                <a:lnTo>
                  <a:pt x="332509" y="0"/>
                </a:lnTo>
                <a:lnTo>
                  <a:pt x="332509" y="3186546"/>
                </a:lnTo>
                <a:lnTo>
                  <a:pt x="9236" y="318654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reeform 24"/>
          <p:cNvSpPr/>
          <p:nvPr/>
        </p:nvSpPr>
        <p:spPr>
          <a:xfrm>
            <a:off x="6223657" y="3028172"/>
            <a:ext cx="125774" cy="1151089"/>
          </a:xfrm>
          <a:custGeom>
            <a:avLst/>
            <a:gdLst>
              <a:gd name="connsiteX0" fmla="*/ 0 w 332509"/>
              <a:gd name="connsiteY0" fmla="*/ 0 h 3186546"/>
              <a:gd name="connsiteX1" fmla="*/ 332509 w 332509"/>
              <a:gd name="connsiteY1" fmla="*/ 0 h 3186546"/>
              <a:gd name="connsiteX2" fmla="*/ 332509 w 332509"/>
              <a:gd name="connsiteY2" fmla="*/ 3186546 h 3186546"/>
              <a:gd name="connsiteX3" fmla="*/ 9236 w 332509"/>
              <a:gd name="connsiteY3" fmla="*/ 3186546 h 31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3186546">
                <a:moveTo>
                  <a:pt x="0" y="0"/>
                </a:moveTo>
                <a:lnTo>
                  <a:pt x="332509" y="0"/>
                </a:lnTo>
                <a:lnTo>
                  <a:pt x="332509" y="3186546"/>
                </a:lnTo>
                <a:lnTo>
                  <a:pt x="9236" y="318654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Freeform 25"/>
          <p:cNvSpPr/>
          <p:nvPr/>
        </p:nvSpPr>
        <p:spPr>
          <a:xfrm>
            <a:off x="7392570" y="3031958"/>
            <a:ext cx="125774" cy="1411455"/>
          </a:xfrm>
          <a:custGeom>
            <a:avLst/>
            <a:gdLst>
              <a:gd name="connsiteX0" fmla="*/ 0 w 332509"/>
              <a:gd name="connsiteY0" fmla="*/ 0 h 3186546"/>
              <a:gd name="connsiteX1" fmla="*/ 332509 w 332509"/>
              <a:gd name="connsiteY1" fmla="*/ 0 h 3186546"/>
              <a:gd name="connsiteX2" fmla="*/ 332509 w 332509"/>
              <a:gd name="connsiteY2" fmla="*/ 3186546 h 3186546"/>
              <a:gd name="connsiteX3" fmla="*/ 9236 w 332509"/>
              <a:gd name="connsiteY3" fmla="*/ 3186546 h 31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3186546">
                <a:moveTo>
                  <a:pt x="0" y="0"/>
                </a:moveTo>
                <a:lnTo>
                  <a:pt x="332509" y="0"/>
                </a:lnTo>
                <a:lnTo>
                  <a:pt x="332509" y="3186546"/>
                </a:lnTo>
                <a:lnTo>
                  <a:pt x="9236" y="318654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33818" y="2105347"/>
            <a:ext cx="0" cy="3279453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295880"/>
              </p:ext>
            </p:extLst>
          </p:nvPr>
        </p:nvGraphicFramePr>
        <p:xfrm>
          <a:off x="566927" y="1892929"/>
          <a:ext cx="7891275" cy="40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498"/>
                <a:gridCol w="1396816"/>
                <a:gridCol w="1396816"/>
                <a:gridCol w="1883145"/>
              </a:tblGrid>
              <a:tr h="379569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  <a:endParaRPr lang="en-US" sz="1200" b="1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LUM 600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qd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IVA 250 q12h</a:t>
                      </a:r>
                      <a:endParaRPr lang="en-US" sz="1200" b="1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LUM 400 q12h/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IVA 250 q12h</a:t>
                      </a:r>
                      <a:endParaRPr lang="en-US" sz="1200" b="1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048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patients who experienced</a:t>
                      </a:r>
                      <a:r>
                        <a:rPr lang="en-US" sz="1200" baseline="0" dirty="0" smtClean="0"/>
                        <a:t> any adverse event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355</a:t>
                      </a:r>
                      <a:r>
                        <a:rPr lang="en-US" sz="1200" baseline="0" dirty="0" smtClean="0"/>
                        <a:t> (96%)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356 (97%)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351</a:t>
                      </a:r>
                      <a:r>
                        <a:rPr lang="en-US" sz="1200" baseline="0" dirty="0" smtClean="0"/>
                        <a:t> (95%)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9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patients who discontinued treatment due</a:t>
                      </a:r>
                      <a:r>
                        <a:rPr lang="en-US" sz="1200" baseline="0" dirty="0" smtClean="0"/>
                        <a:t> to adverse events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Number of patients who experienced</a:t>
                      </a:r>
                      <a:r>
                        <a:rPr lang="en-US" sz="1200" baseline="0" dirty="0" smtClean="0"/>
                        <a:t> a serious adverse event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106 (29%)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84 (23%)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 (17%)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Most Common Adverse Events: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 Infective pulmonary exacerbation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 Cough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 Headache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 Sputum</a:t>
                      </a:r>
                      <a:r>
                        <a:rPr lang="en-US" sz="1200" baseline="0" dirty="0" smtClean="0"/>
                        <a:t> increased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182 (49%)</a:t>
                      </a:r>
                    </a:p>
                    <a:p>
                      <a:pPr algn="ctr"/>
                      <a:r>
                        <a:rPr lang="en-US" sz="1200" dirty="0" smtClean="0"/>
                        <a:t>148 (40%)</a:t>
                      </a:r>
                    </a:p>
                    <a:p>
                      <a:pPr algn="ctr"/>
                      <a:r>
                        <a:rPr lang="en-US" sz="1200" dirty="0" smtClean="0"/>
                        <a:t>58 (16%)</a:t>
                      </a:r>
                    </a:p>
                    <a:p>
                      <a:pPr algn="ctr"/>
                      <a:r>
                        <a:rPr lang="en-US" sz="1200" dirty="0" smtClean="0"/>
                        <a:t>70 (19%)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145 (39%)</a:t>
                      </a:r>
                    </a:p>
                    <a:p>
                      <a:pPr algn="ctr"/>
                      <a:r>
                        <a:rPr lang="en-US" sz="1200" dirty="0" smtClean="0"/>
                        <a:t>121 (33%)</a:t>
                      </a:r>
                    </a:p>
                    <a:p>
                      <a:pPr algn="ctr"/>
                      <a:r>
                        <a:rPr lang="en-US" sz="1200" dirty="0" smtClean="0"/>
                        <a:t>58 (16%)</a:t>
                      </a:r>
                    </a:p>
                    <a:p>
                      <a:pPr algn="ctr"/>
                      <a:r>
                        <a:rPr lang="en-US" sz="1200" dirty="0" smtClean="0"/>
                        <a:t>55 (15%)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132 (36%)</a:t>
                      </a:r>
                    </a:p>
                    <a:p>
                      <a:pPr algn="ctr"/>
                      <a:r>
                        <a:rPr lang="en-US" sz="1200" dirty="0" smtClean="0"/>
                        <a:t>104 (28%)</a:t>
                      </a:r>
                    </a:p>
                    <a:p>
                      <a:pPr algn="ctr"/>
                      <a:r>
                        <a:rPr lang="en-US" sz="1200" dirty="0" smtClean="0"/>
                        <a:t>58 (16%)</a:t>
                      </a:r>
                    </a:p>
                    <a:p>
                      <a:pPr algn="ctr"/>
                      <a:r>
                        <a:rPr lang="en-US" sz="1200" dirty="0" smtClean="0"/>
                        <a:t>54 (15%)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Adverse events that occurred more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Frequently</a:t>
                      </a:r>
                      <a:r>
                        <a:rPr lang="en-US" sz="1200" baseline="0" dirty="0" smtClean="0"/>
                        <a:t> in active arms: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Dyspnea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Respiration abnormal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52451" y="5493885"/>
            <a:ext cx="440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7675" algn="ctr"/>
                <a:tab pos="3371850" algn="ctr"/>
              </a:tabLst>
            </a:pPr>
            <a:r>
              <a:rPr lang="en-US" sz="1200" dirty="0" smtClean="0"/>
              <a:t>29 </a:t>
            </a:r>
            <a:r>
              <a:rPr lang="en-US" sz="1200" dirty="0"/>
              <a:t>(7.8</a:t>
            </a:r>
            <a:r>
              <a:rPr lang="en-US" sz="1200" dirty="0" smtClean="0"/>
              <a:t>%)	55 </a:t>
            </a:r>
            <a:r>
              <a:rPr lang="en-US" sz="1200" dirty="0"/>
              <a:t>(15</a:t>
            </a:r>
            <a:r>
              <a:rPr lang="en-US" sz="1200" dirty="0" smtClean="0"/>
              <a:t>%)	48 </a:t>
            </a:r>
            <a:r>
              <a:rPr lang="en-US" sz="1200" dirty="0"/>
              <a:t>(13</a:t>
            </a:r>
            <a:r>
              <a:rPr lang="en-US" sz="1200" dirty="0" smtClean="0"/>
              <a:t>%)</a:t>
            </a:r>
          </a:p>
          <a:p>
            <a:pPr>
              <a:tabLst>
                <a:tab pos="1717675" algn="ctr"/>
                <a:tab pos="3371850" algn="ctr"/>
              </a:tabLst>
            </a:pPr>
            <a:r>
              <a:rPr lang="en-US" sz="1200" dirty="0" smtClean="0"/>
              <a:t>22 (5.9%)	40 (11%)	32 (8.7%)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99954" y="3002449"/>
            <a:ext cx="447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7675" algn="ctr"/>
                <a:tab pos="3316288" algn="ctr"/>
              </a:tabLst>
            </a:pPr>
            <a:r>
              <a:rPr lang="en-US" sz="1200" dirty="0"/>
              <a:t>6 (1.6</a:t>
            </a:r>
            <a:r>
              <a:rPr lang="en-US" sz="1200" dirty="0" smtClean="0"/>
              <a:t>%)	14 </a:t>
            </a:r>
            <a:r>
              <a:rPr lang="en-US" sz="1200" dirty="0"/>
              <a:t>(3.8</a:t>
            </a:r>
            <a:r>
              <a:rPr lang="en-US" sz="1200" dirty="0" smtClean="0"/>
              <a:t>%)	 </a:t>
            </a:r>
            <a:r>
              <a:rPr lang="en-US" sz="1200" dirty="0"/>
              <a:t>17 (4.6%)</a:t>
            </a:r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34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Safety</a:t>
            </a:r>
            <a:br>
              <a:rPr lang="en-US" dirty="0" smtClean="0"/>
            </a:br>
            <a:r>
              <a:rPr lang="en-US" dirty="0" smtClean="0"/>
              <a:t>Adverse Events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Wainwright CE,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</a:t>
            </a:r>
            <a:r>
              <a:rPr lang="is-IS" dirty="0"/>
              <a:t>2015 Jul 16;373(3):220-31</a:t>
            </a:r>
            <a:r>
              <a:rPr lang="is-I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6926" y="2876176"/>
            <a:ext cx="7891275" cy="52294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6927" y="5525476"/>
            <a:ext cx="7891275" cy="45252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5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25597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Safety Data In Relation Baseline Lung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343432"/>
            <a:ext cx="7589520" cy="1261872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Orkambi</a:t>
            </a:r>
            <a:r>
              <a:rPr lang="en-US" sz="1800" dirty="0" smtClean="0"/>
              <a:t> was generally well tolerated by patients across a spectrum of lung function impairment</a:t>
            </a:r>
          </a:p>
          <a:p>
            <a:r>
              <a:rPr lang="en-US" sz="1800" dirty="0" smtClean="0"/>
              <a:t>The incidence </a:t>
            </a:r>
            <a:r>
              <a:rPr lang="en-US" sz="1800" dirty="0"/>
              <a:t>of </a:t>
            </a:r>
            <a:r>
              <a:rPr lang="en-US" sz="1800" dirty="0" smtClean="0"/>
              <a:t>some respiratory </a:t>
            </a:r>
            <a:r>
              <a:rPr lang="en-US" sz="1800" dirty="0"/>
              <a:t>adverse events was higher with </a:t>
            </a:r>
            <a:r>
              <a:rPr lang="en-US" sz="1800" dirty="0" err="1" smtClean="0"/>
              <a:t>Orkambi</a:t>
            </a:r>
            <a:r>
              <a:rPr lang="en-US" sz="1800" dirty="0" smtClean="0"/>
              <a:t> than </a:t>
            </a:r>
            <a:r>
              <a:rPr lang="en-US" sz="1800" dirty="0"/>
              <a:t>with placebo in all </a:t>
            </a:r>
            <a:r>
              <a:rPr lang="en-US" sz="1800" dirty="0" smtClean="0"/>
              <a:t>subgroups: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Elborn</a:t>
            </a:r>
            <a:r>
              <a:rPr lang="en-US" dirty="0"/>
              <a:t> JS, et al. </a:t>
            </a:r>
            <a:r>
              <a:rPr lang="en-US" i="1" dirty="0"/>
              <a:t>Lancet </a:t>
            </a:r>
            <a:r>
              <a:rPr lang="en-US" i="1" dirty="0" err="1"/>
              <a:t>Respir</a:t>
            </a:r>
            <a:r>
              <a:rPr lang="en-US" i="1" dirty="0"/>
              <a:t> Med</a:t>
            </a:r>
            <a:r>
              <a:rPr lang="en-US" dirty="0"/>
              <a:t>. </a:t>
            </a:r>
            <a:r>
              <a:rPr lang="en-US" dirty="0" smtClean="0"/>
              <a:t>2016;4:</a:t>
            </a:r>
            <a:r>
              <a:rPr lang="en-US" dirty="0"/>
              <a:t>617</a:t>
            </a:r>
            <a:r>
              <a:rPr lang="en-US" dirty="0" smtClean="0"/>
              <a:t>-626.</a:t>
            </a:r>
            <a:endParaRPr lang="en-US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237344"/>
              </p:ext>
            </p:extLst>
          </p:nvPr>
        </p:nvGraphicFramePr>
        <p:xfrm>
          <a:off x="1272585" y="2742556"/>
          <a:ext cx="7013448" cy="33009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13448"/>
              </a:tblGrid>
              <a:tr h="41262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Baseline ppFEV</a:t>
                      </a:r>
                      <a:r>
                        <a:rPr lang="en-US" sz="1400" b="1" baseline="-25000" dirty="0" smtClean="0"/>
                        <a:t>1</a:t>
                      </a:r>
                      <a:r>
                        <a:rPr lang="en-US" sz="1400" b="1" dirty="0" smtClean="0"/>
                        <a:t> levels &lt;40: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Cough (40%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25%), dyspnea (26%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14%), abnormal respiration (8%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4%)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Baseline ppFEV</a:t>
                      </a:r>
                      <a:r>
                        <a:rPr lang="en-US" sz="1400" b="1" baseline="-25000" dirty="0" smtClean="0"/>
                        <a:t>1</a:t>
                      </a:r>
                      <a:r>
                        <a:rPr lang="en-US" sz="1400" b="1" dirty="0" smtClean="0"/>
                        <a:t> levels ≥40: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Dyspnea (13%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7%), abnormal respiration (10%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6%)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Baseline ppFEV</a:t>
                      </a:r>
                      <a:r>
                        <a:rPr lang="en-US" sz="1400" b="1" baseline="-25000" dirty="0" smtClean="0"/>
                        <a:t>1</a:t>
                      </a:r>
                      <a:r>
                        <a:rPr lang="en-US" sz="1400" b="1" dirty="0" smtClean="0"/>
                        <a:t> levels &lt;70: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Dyspnea (17%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11%), abnormal respiration (10%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8%)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Baseline ppFEV</a:t>
                      </a:r>
                      <a:r>
                        <a:rPr lang="en-US" sz="1400" b="1" baseline="-25000" dirty="0" smtClean="0"/>
                        <a:t>1</a:t>
                      </a:r>
                      <a:r>
                        <a:rPr lang="en-US" sz="1400" b="1" dirty="0" smtClean="0"/>
                        <a:t> levels ≥70: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marL="457200" indent="0"/>
                      <a:r>
                        <a:rPr lang="en-US" sz="1400" dirty="0" smtClean="0"/>
                        <a:t>Dyspnea (7%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3%), abnormal respiration (9%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2%)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0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8424" y="1801089"/>
            <a:ext cx="8417791" cy="333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 Study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 err="1" smtClean="0"/>
              <a:t>Konstan</a:t>
            </a:r>
            <a:r>
              <a:rPr lang="en-US" b="1" dirty="0" smtClean="0"/>
              <a:t> M et al, Lancet </a:t>
            </a:r>
            <a:r>
              <a:rPr lang="en-US" b="1" dirty="0" err="1" smtClean="0"/>
              <a:t>Respir</a:t>
            </a:r>
            <a:r>
              <a:rPr lang="en-US" b="1" dirty="0" smtClean="0"/>
              <a:t> Med 2017 Feb;5(2):107-118.</a:t>
            </a:r>
            <a:endParaRPr lang="en-US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559"/>
          <a:stretch/>
        </p:blipFill>
        <p:spPr>
          <a:xfrm>
            <a:off x="569188" y="2291249"/>
            <a:ext cx="8140700" cy="23678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30012" y="1994291"/>
            <a:ext cx="4479876" cy="261863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2187" y="5294792"/>
            <a:ext cx="6372594" cy="880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/>
              <a:t>1030 (97.6%) patients rolled over into PROGRESS</a:t>
            </a:r>
          </a:p>
          <a:p>
            <a:pPr marL="182880" indent="-18288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/>
              <a:t>850 (82.6%) patients completed Week 72 and 411 patients (39.9%) completed Week 96</a:t>
            </a:r>
          </a:p>
        </p:txBody>
      </p:sp>
    </p:spTree>
    <p:extLst>
      <p:ext uri="{BB962C8B-B14F-4D97-AF65-F5344CB8AC3E}">
        <p14:creationId xmlns:p14="http://schemas.microsoft.com/office/powerpoint/2010/main" val="33669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PROGRESS Key Outcome Measures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endpoint:</a:t>
            </a:r>
          </a:p>
          <a:p>
            <a:pPr lvl="1"/>
            <a:r>
              <a:rPr lang="en-US" dirty="0" smtClean="0"/>
              <a:t>Long-term safety and tolerability of LUM/IVA based on AEs, clinical laboratory values, ECG, vital signs and pulse oximetry </a:t>
            </a:r>
          </a:p>
          <a:p>
            <a:r>
              <a:rPr lang="en-US" dirty="0" smtClean="0"/>
              <a:t>Key secondary outcome measures:</a:t>
            </a:r>
          </a:p>
          <a:p>
            <a:pPr lvl="1"/>
            <a:r>
              <a:rPr lang="en-US" dirty="0" smtClean="0"/>
              <a:t>Absolute change from TRAFFIC/TRANSPORT baseline in ppFEV</a:t>
            </a:r>
            <a:r>
              <a:rPr lang="en-US" baseline="-25000" dirty="0" smtClean="0"/>
              <a:t>1 </a:t>
            </a:r>
            <a:r>
              <a:rPr lang="en-US" dirty="0" smtClean="0"/>
              <a:t>and BMI, and the number of </a:t>
            </a:r>
            <a:r>
              <a:rPr lang="en-US" dirty="0" err="1" smtClean="0"/>
              <a:t>PEx</a:t>
            </a:r>
            <a:r>
              <a:rPr lang="en-US" dirty="0" smtClean="0"/>
              <a:t> events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246255"/>
            <a:ext cx="3671455" cy="1485253"/>
          </a:xfrm>
        </p:spPr>
        <p:txBody>
          <a:bodyPr/>
          <a:lstStyle/>
          <a:p>
            <a:r>
              <a:rPr lang="en-US" dirty="0" smtClean="0"/>
              <a:t>AEs: adverse events; ECG: electrocardiography; CFQ-R: Cystic Fibrosis Questionnaire-Revised; LUM: </a:t>
            </a:r>
            <a:r>
              <a:rPr lang="en-US" dirty="0" err="1"/>
              <a:t>l</a:t>
            </a:r>
            <a:r>
              <a:rPr lang="en-US" dirty="0" err="1" smtClean="0"/>
              <a:t>umacaftor</a:t>
            </a:r>
            <a:r>
              <a:rPr lang="en-US" dirty="0" smtClean="0"/>
              <a:t>; IVA: </a:t>
            </a:r>
            <a:r>
              <a:rPr lang="en-US" dirty="0" err="1"/>
              <a:t>i</a:t>
            </a:r>
            <a:r>
              <a:rPr lang="en-US" dirty="0" err="1" smtClean="0"/>
              <a:t>vacaftor</a:t>
            </a:r>
            <a:r>
              <a:rPr lang="en-US" dirty="0" smtClean="0"/>
              <a:t>; ppFEV</a:t>
            </a:r>
            <a:r>
              <a:rPr lang="en-US" baseline="-25000" dirty="0" smtClean="0"/>
              <a:t>1</a:t>
            </a:r>
            <a:r>
              <a:rPr lang="en-US" dirty="0" smtClean="0"/>
              <a:t>: percent predicted forced expiratory volume in 1 second; BMI: body mass index; </a:t>
            </a:r>
            <a:r>
              <a:rPr lang="en-US" dirty="0" err="1" smtClean="0"/>
              <a:t>PEx</a:t>
            </a:r>
            <a:r>
              <a:rPr lang="en-US" dirty="0" smtClean="0"/>
              <a:t>: pulmonary exacerbations</a:t>
            </a:r>
          </a:p>
          <a:p>
            <a:r>
              <a:rPr lang="en-US" b="1" dirty="0" err="1"/>
              <a:t>Konstan</a:t>
            </a:r>
            <a:r>
              <a:rPr lang="en-US" b="1" dirty="0"/>
              <a:t> M et al, Lancet </a:t>
            </a:r>
            <a:r>
              <a:rPr lang="en-US" b="1" dirty="0" err="1"/>
              <a:t>Respir</a:t>
            </a:r>
            <a:r>
              <a:rPr lang="en-US" b="1" dirty="0"/>
              <a:t> Med 2017 Feb;5(2):107-118.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801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No New Safety Signals Observed With an Additional 96 Weeks of Treatment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0220" y="1212273"/>
            <a:ext cx="8686799" cy="4369298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900" b="0" dirty="0" smtClean="0">
                <a:solidFill>
                  <a:srgbClr val="003057"/>
                </a:solidFill>
              </a:rPr>
              <a:t>Most common serious AEs in </a:t>
            </a:r>
            <a:r>
              <a:rPr lang="en-US" sz="1900" b="0" dirty="0">
                <a:solidFill>
                  <a:srgbClr val="003057"/>
                </a:solidFill>
                <a:sym typeface="Symbol" panose="05050102010706020507" pitchFamily="18" charset="2"/>
              </a:rPr>
              <a:t>LUM 400 mg q12h/IVA </a:t>
            </a:r>
            <a:r>
              <a:rPr lang="en-US" sz="1900" b="0" dirty="0" smtClean="0">
                <a:solidFill>
                  <a:srgbClr val="003057"/>
                </a:solidFill>
                <a:sym typeface="Symbol" panose="05050102010706020507" pitchFamily="18" charset="2"/>
              </a:rPr>
              <a:t>patients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ym typeface="Symbol" panose="05050102010706020507" pitchFamily="18" charset="2"/>
              </a:rPr>
              <a:t>33% </a:t>
            </a:r>
            <a:r>
              <a:rPr lang="en-US" sz="1600" b="0" dirty="0" smtClean="0">
                <a:solidFill>
                  <a:srgbClr val="003057"/>
                </a:solidFill>
              </a:rPr>
              <a:t>infective PEx of CF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3%</a:t>
            </a:r>
            <a:r>
              <a:rPr lang="en-US" sz="1600" b="0" dirty="0" smtClean="0">
                <a:solidFill>
                  <a:srgbClr val="003057"/>
                </a:solidFill>
              </a:rPr>
              <a:t> hemoptysis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3% </a:t>
            </a:r>
            <a:r>
              <a:rPr lang="en-US" sz="1600" b="0" dirty="0" smtClean="0">
                <a:solidFill>
                  <a:srgbClr val="003057"/>
                </a:solidFill>
              </a:rPr>
              <a:t>DIOS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600" dirty="0"/>
              <a:t>&lt;</a:t>
            </a:r>
            <a:r>
              <a:rPr lang="en-US" sz="1600" dirty="0" smtClean="0"/>
              <a:t>2% all </a:t>
            </a:r>
            <a:r>
              <a:rPr lang="en-US" sz="1600" b="0" dirty="0" smtClean="0">
                <a:solidFill>
                  <a:srgbClr val="003057"/>
                </a:solidFill>
              </a:rPr>
              <a:t>other serious AEs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0" dirty="0" smtClean="0">
                <a:solidFill>
                  <a:srgbClr val="003057"/>
                </a:solidFill>
              </a:rPr>
              <a:t>As previously reported, 3 deaths occurred; none were considered </a:t>
            </a:r>
            <a:br>
              <a:rPr lang="en-US" sz="1900" b="0" dirty="0" smtClean="0">
                <a:solidFill>
                  <a:srgbClr val="003057"/>
                </a:solidFill>
              </a:rPr>
            </a:br>
            <a:r>
              <a:rPr lang="en-US" sz="1900" b="0" dirty="0" smtClean="0">
                <a:solidFill>
                  <a:srgbClr val="003057"/>
                </a:solidFill>
              </a:rPr>
              <a:t>treatment-related (2 infective </a:t>
            </a:r>
            <a:r>
              <a:rPr lang="en-US" sz="1900" b="0" dirty="0" err="1" smtClean="0">
                <a:solidFill>
                  <a:srgbClr val="003057"/>
                </a:solidFill>
              </a:rPr>
              <a:t>PEx</a:t>
            </a:r>
            <a:r>
              <a:rPr lang="en-US" sz="1900" b="0" dirty="0" smtClean="0">
                <a:solidFill>
                  <a:srgbClr val="003057"/>
                </a:solidFill>
              </a:rPr>
              <a:t> of CF and </a:t>
            </a:r>
            <a:r>
              <a:rPr lang="en-US" sz="1900" b="0" dirty="0" smtClean="0">
                <a:solidFill>
                  <a:srgbClr val="003057"/>
                </a:solidFill>
                <a:sym typeface="Symbol" panose="05050102010706020507" pitchFamily="18" charset="2"/>
              </a:rPr>
              <a:t>1 DIOS)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003057"/>
                </a:solidFill>
              </a:rPr>
              <a:t>Respiratory </a:t>
            </a:r>
            <a:r>
              <a:rPr lang="en-US" sz="1900" b="0" dirty="0" smtClean="0">
                <a:solidFill>
                  <a:srgbClr val="003057"/>
                </a:solidFill>
              </a:rPr>
              <a:t>AEs seen </a:t>
            </a:r>
            <a:r>
              <a:rPr lang="en-US" sz="1900" b="0" dirty="0">
                <a:solidFill>
                  <a:srgbClr val="003057"/>
                </a:solidFill>
              </a:rPr>
              <a:t>in </a:t>
            </a:r>
            <a:r>
              <a:rPr lang="en-US" sz="1900" b="0" dirty="0" smtClean="0">
                <a:solidFill>
                  <a:srgbClr val="003057"/>
                </a:solidFill>
              </a:rPr>
              <a:t>38% of placebo </a:t>
            </a:r>
            <a:r>
              <a:rPr lang="en-US" sz="1900" b="0" dirty="0">
                <a:solidFill>
                  <a:srgbClr val="003057"/>
                </a:solidFill>
                <a:sym typeface="Symbol" panose="05050102010706020507" pitchFamily="18" charset="2"/>
              </a:rPr>
              <a:t> </a:t>
            </a:r>
            <a:r>
              <a:rPr lang="en-US" sz="1900" b="0" dirty="0" smtClean="0">
                <a:solidFill>
                  <a:srgbClr val="003057"/>
                </a:solidFill>
                <a:sym typeface="Symbol" panose="05050102010706020507" pitchFamily="18" charset="2"/>
              </a:rPr>
              <a:t>LUM 400 mg q12h/IVA </a:t>
            </a:r>
            <a:r>
              <a:rPr lang="en-US" sz="1900" b="0" dirty="0">
                <a:solidFill>
                  <a:srgbClr val="003057"/>
                </a:solidFill>
                <a:sym typeface="Symbol" panose="05050102010706020507" pitchFamily="18" charset="2"/>
              </a:rPr>
              <a:t>patients</a:t>
            </a:r>
            <a:r>
              <a:rPr lang="en-US" sz="1800" b="0" dirty="0">
                <a:solidFill>
                  <a:srgbClr val="003057"/>
                </a:solidFill>
                <a:sym typeface="Symbol" panose="05050102010706020507" pitchFamily="18" charset="2"/>
              </a:rPr>
              <a:t> 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solidFill>
                  <a:srgbClr val="003057"/>
                </a:solidFill>
                <a:sym typeface="Symbol" panose="05050102010706020507" pitchFamily="18" charset="2"/>
              </a:rPr>
              <a:t>Mostly associated with initiation of active treatment (median time-to-onset: 2 days)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0" dirty="0" smtClean="0">
                <a:solidFill>
                  <a:srgbClr val="003057"/>
                </a:solidFill>
              </a:rPr>
              <a:t>AST/ALT elevations ≥3x ULN in 9% of </a:t>
            </a:r>
            <a:r>
              <a:rPr lang="en-US" sz="1900" b="0" dirty="0" smtClean="0">
                <a:solidFill>
                  <a:srgbClr val="003057"/>
                </a:solidFill>
                <a:sym typeface="Symbol" panose="05050102010706020507" pitchFamily="18" charset="2"/>
              </a:rPr>
              <a:t>LUM </a:t>
            </a:r>
            <a:r>
              <a:rPr lang="en-US" sz="1900" b="0" dirty="0">
                <a:solidFill>
                  <a:srgbClr val="003057"/>
                </a:solidFill>
                <a:sym typeface="Symbol" panose="05050102010706020507" pitchFamily="18" charset="2"/>
              </a:rPr>
              <a:t>400 mg q12h/IVA </a:t>
            </a:r>
            <a:r>
              <a:rPr lang="en-US" sz="1900" b="0" dirty="0" smtClean="0">
                <a:solidFill>
                  <a:srgbClr val="003057"/>
                </a:solidFill>
              </a:rPr>
              <a:t>patients</a:t>
            </a:r>
          </a:p>
          <a:p>
            <a:pPr lvl="1">
              <a:spcBef>
                <a:spcPts val="0"/>
              </a:spcBef>
            </a:pPr>
            <a:r>
              <a:rPr lang="en-US" sz="1600" b="0" dirty="0" smtClean="0">
                <a:solidFill>
                  <a:srgbClr val="003057"/>
                </a:solidFill>
              </a:rPr>
              <a:t>No patients with concomitant bilirubin elevation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Modest blood pressure increase observed with active </a:t>
            </a:r>
            <a:r>
              <a:rPr lang="en-US" sz="1900" dirty="0" smtClean="0"/>
              <a:t>treatment</a:t>
            </a:r>
            <a:endParaRPr lang="en-US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187405" y="6479136"/>
            <a:ext cx="95946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ALT, alanine transaminase; AST, aspartate transaminase; DIOS, distal intestinal obstruction syndrome; SE, standard error; ULN, upper limit of normal..</a:t>
            </a:r>
          </a:p>
          <a:p>
            <a:r>
              <a:rPr lang="en-US" sz="800" dirty="0" smtClean="0"/>
              <a:t> </a:t>
            </a:r>
            <a:r>
              <a:rPr lang="en-US" sz="800" b="1" dirty="0" err="1" smtClean="0"/>
              <a:t>Konstan</a:t>
            </a:r>
            <a:r>
              <a:rPr lang="en-US" sz="800" b="1" dirty="0" smtClean="0"/>
              <a:t> M et al, Lancet </a:t>
            </a:r>
            <a:r>
              <a:rPr lang="en-US" sz="800" b="1" dirty="0" err="1" smtClean="0"/>
              <a:t>Respir</a:t>
            </a:r>
            <a:r>
              <a:rPr lang="en-US" sz="800" b="1" dirty="0" smtClean="0"/>
              <a:t> Med 2017;5:107-118</a:t>
            </a:r>
            <a:endParaRPr lang="en-US" altLang="en-US" sz="800" b="1" dirty="0" smtClean="0"/>
          </a:p>
          <a:p>
            <a:r>
              <a:rPr lang="en-US" altLang="en-US" sz="800" dirty="0" err="1" smtClean="0"/>
              <a:t>ir</a:t>
            </a:r>
            <a:endParaRPr lang="en-US" altLang="en-US" sz="800" dirty="0" smtClean="0"/>
          </a:p>
          <a:p>
            <a:endParaRPr lang="en-US" sz="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95491"/>
              </p:ext>
            </p:extLst>
          </p:nvPr>
        </p:nvGraphicFramePr>
        <p:xfrm>
          <a:off x="457200" y="5334000"/>
          <a:ext cx="8358808" cy="100012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72802"/>
                <a:gridCol w="2196519"/>
                <a:gridCol w="2289487"/>
              </a:tblGrid>
              <a:tr h="46429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Mean Change From TRAFFIC/TRANSPORT</a:t>
                      </a:r>
                      <a:r>
                        <a:rPr lang="en-US" sz="1200" baseline="0" dirty="0" smtClean="0">
                          <a:effectLst/>
                        </a:rPr>
                        <a:t> Baseline </a:t>
                      </a:r>
                      <a:r>
                        <a:rPr lang="en-US" sz="1200" dirty="0" smtClean="0"/>
                        <a:t>at</a:t>
                      </a:r>
                      <a:r>
                        <a:rPr lang="en-US" sz="1200" baseline="0" dirty="0" smtClean="0"/>
                        <a:t> Extension</a:t>
                      </a:r>
                      <a:r>
                        <a:rPr lang="en-US" sz="1200" dirty="0" smtClean="0"/>
                        <a:t> Week 96 </a:t>
                      </a:r>
                      <a:r>
                        <a:rPr lang="en-US" sz="1200" baseline="0" dirty="0" smtClean="0">
                          <a:effectLst/>
                        </a:rPr>
                        <a:t> (SE)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Placebo </a:t>
                      </a:r>
                      <a:r>
                        <a:rPr lang="en-US" sz="1200" dirty="0" smtClean="0">
                          <a:effectLst/>
                          <a:sym typeface="Symbol" panose="05050102010706020507" pitchFamily="18" charset="2"/>
                        </a:rPr>
                        <a:t> </a:t>
                      </a:r>
                      <a:br>
                        <a:rPr lang="en-US" sz="1200" dirty="0" smtClean="0">
                          <a:effectLst/>
                          <a:sym typeface="Symbol" panose="05050102010706020507" pitchFamily="18" charset="2"/>
                        </a:rPr>
                      </a:br>
                      <a:r>
                        <a:rPr lang="en-US" sz="1200" dirty="0" smtClean="0">
                          <a:effectLst/>
                          <a:sym typeface="Symbol" panose="05050102010706020507" pitchFamily="18" charset="2"/>
                        </a:rPr>
                        <a:t>LUM </a:t>
                      </a:r>
                      <a:r>
                        <a:rPr lang="en-US" sz="1200" dirty="0" smtClean="0">
                          <a:effectLst/>
                        </a:rPr>
                        <a:t>400 mg q12h/IVA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sym typeface="Symbol" panose="05050102010706020507" pitchFamily="18" charset="2"/>
                        </a:rPr>
                        <a:t>LUM </a:t>
                      </a:r>
                      <a:r>
                        <a:rPr lang="en-US" sz="1200" dirty="0" smtClean="0">
                          <a:effectLst/>
                        </a:rPr>
                        <a:t>400 mg q12h/IVA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5B"/>
                    </a:solidFill>
                  </a:tcPr>
                </a:tc>
              </a:tr>
              <a:tr h="2526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Systolic blood</a:t>
                      </a:r>
                      <a:r>
                        <a:rPr lang="en-US" sz="1200" baseline="0" dirty="0" smtClean="0">
                          <a:effectLst/>
                        </a:rPr>
                        <a:t> pressure, mmHg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5.1 (1.5)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5.9 (0.8)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Diastolic blood pressure, mmHg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4.1 (1.2)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4.4 (0.8)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6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7231" y="1139826"/>
            <a:ext cx="5111519" cy="548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236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dirty="0"/>
              <a:t>Cystic Fibrosis </a:t>
            </a:r>
            <a:r>
              <a:rPr lang="en-US" sz="3400" dirty="0" err="1"/>
              <a:t>Transmembrane</a:t>
            </a:r>
            <a:r>
              <a:rPr lang="en-US" sz="3400" dirty="0"/>
              <a:t> Regulator (CFTR) Protein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Zhang et al.</a:t>
            </a:r>
            <a:r>
              <a:rPr lang="en-US" i="1" dirty="0"/>
              <a:t> J </a:t>
            </a:r>
            <a:r>
              <a:rPr lang="en-US" i="1" dirty="0" err="1"/>
              <a:t>Struct</a:t>
            </a:r>
            <a:r>
              <a:rPr lang="en-US" i="1" dirty="0"/>
              <a:t> </a:t>
            </a:r>
            <a:r>
              <a:rPr lang="en-US" i="1" dirty="0" err="1"/>
              <a:t>Biol</a:t>
            </a:r>
            <a:r>
              <a:rPr lang="en-US" dirty="0"/>
              <a:t> 2009;167:242</a:t>
            </a:r>
          </a:p>
          <a:p>
            <a:r>
              <a:rPr lang="en-US" dirty="0"/>
              <a:t>CFF Patient Registry 2008 (US)</a:t>
            </a:r>
          </a:p>
          <a:p>
            <a:r>
              <a:rPr lang="en-US" dirty="0"/>
              <a:t>O</a:t>
            </a:r>
            <a:r>
              <a:rPr lang="ja-JP" altLang="en-US" dirty="0"/>
              <a:t>’</a:t>
            </a:r>
            <a:r>
              <a:rPr lang="en-US" dirty="0"/>
              <a:t>Sullivan &amp; Freedman. </a:t>
            </a:r>
            <a:r>
              <a:rPr lang="en-US" i="1" dirty="0"/>
              <a:t>Lancet</a:t>
            </a:r>
            <a:r>
              <a:rPr lang="en-US" dirty="0"/>
              <a:t> </a:t>
            </a:r>
            <a:r>
              <a:rPr lang="en-US" dirty="0" smtClean="0"/>
              <a:t>2009;373:1891-1904</a:t>
            </a:r>
            <a:endParaRPr lang="en-US" dirty="0"/>
          </a:p>
        </p:txBody>
      </p:sp>
      <p:pic>
        <p:nvPicPr>
          <p:cNvPr id="307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"/>
          <a:stretch>
            <a:fillRect/>
          </a:stretch>
        </p:blipFill>
        <p:spPr bwMode="auto">
          <a:xfrm>
            <a:off x="5158024" y="1139825"/>
            <a:ext cx="330641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877066" y="5711825"/>
            <a:ext cx="119208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sz="1100" b="1" dirty="0">
                <a:solidFill>
                  <a:srgbClr val="00CC00"/>
                </a:solidFill>
                <a:latin typeface="+mn-lt"/>
              </a:rPr>
              <a:t>NBD1</a:t>
            </a:r>
          </a:p>
          <a:p>
            <a:r>
              <a:rPr lang="en-US" sz="1100" dirty="0">
                <a:solidFill>
                  <a:srgbClr val="00CC00"/>
                </a:solidFill>
                <a:latin typeface="+mn-lt"/>
              </a:rPr>
              <a:t>ATP binding / hydrolysis</a:t>
            </a:r>
            <a:endParaRPr lang="en-US" sz="1100" b="1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307269" y="5722938"/>
            <a:ext cx="143177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>
                <a:solidFill>
                  <a:srgbClr val="0000FF"/>
                </a:solidFill>
                <a:ea typeface="+mn-ea"/>
                <a:cs typeface="+mn-cs"/>
              </a:rPr>
              <a:t>NBD2</a:t>
            </a:r>
          </a:p>
          <a:p>
            <a:pPr>
              <a:defRPr/>
            </a:pPr>
            <a:r>
              <a:rPr lang="en-US" sz="1100">
                <a:solidFill>
                  <a:srgbClr val="0000FF"/>
                </a:solidFill>
                <a:ea typeface="+mn-ea"/>
                <a:cs typeface="+mn-cs"/>
              </a:rPr>
              <a:t>ATP binding / hydrolysis</a:t>
            </a:r>
          </a:p>
        </p:txBody>
      </p:sp>
      <p:sp>
        <p:nvSpPr>
          <p:cNvPr id="30743" name="Oval 13"/>
          <p:cNvSpPr>
            <a:spLocks noChangeArrowheads="1"/>
          </p:cNvSpPr>
          <p:nvPr/>
        </p:nvSpPr>
        <p:spPr bwMode="auto">
          <a:xfrm>
            <a:off x="4073877" y="21447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44" name="Oval 14"/>
          <p:cNvSpPr>
            <a:spLocks noChangeArrowheads="1"/>
          </p:cNvSpPr>
          <p:nvPr/>
        </p:nvSpPr>
        <p:spPr bwMode="auto">
          <a:xfrm>
            <a:off x="4218324" y="21447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45" name="Freeform 15"/>
          <p:cNvSpPr>
            <a:spLocks/>
          </p:cNvSpPr>
          <p:nvPr/>
        </p:nvSpPr>
        <p:spPr bwMode="auto">
          <a:xfrm>
            <a:off x="4092925" y="226377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46" name="Freeform 16"/>
          <p:cNvSpPr>
            <a:spLocks/>
          </p:cNvSpPr>
          <p:nvPr/>
        </p:nvSpPr>
        <p:spPr bwMode="auto">
          <a:xfrm>
            <a:off x="4138957" y="2284413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89391 h 131"/>
              <a:gd name="T4" fmla="*/ 18453752 w 31"/>
              <a:gd name="T5" fmla="*/ 189010280 h 131"/>
              <a:gd name="T6" fmla="*/ 18453752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47" name="Freeform 17"/>
          <p:cNvSpPr>
            <a:spLocks/>
          </p:cNvSpPr>
          <p:nvPr/>
        </p:nvSpPr>
        <p:spPr bwMode="auto">
          <a:xfrm>
            <a:off x="4243721" y="2293938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48" name="Freeform 18"/>
          <p:cNvSpPr>
            <a:spLocks/>
          </p:cNvSpPr>
          <p:nvPr/>
        </p:nvSpPr>
        <p:spPr bwMode="auto">
          <a:xfrm>
            <a:off x="4283404" y="2284413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49" name="Oval 19"/>
          <p:cNvSpPr>
            <a:spLocks noChangeArrowheads="1"/>
          </p:cNvSpPr>
          <p:nvPr/>
        </p:nvSpPr>
        <p:spPr bwMode="auto">
          <a:xfrm>
            <a:off x="4370707" y="21447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50" name="Oval 20"/>
          <p:cNvSpPr>
            <a:spLocks noChangeArrowheads="1"/>
          </p:cNvSpPr>
          <p:nvPr/>
        </p:nvSpPr>
        <p:spPr bwMode="auto">
          <a:xfrm>
            <a:off x="4515155" y="21447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51" name="Freeform 21"/>
          <p:cNvSpPr>
            <a:spLocks/>
          </p:cNvSpPr>
          <p:nvPr/>
        </p:nvSpPr>
        <p:spPr bwMode="auto">
          <a:xfrm>
            <a:off x="4389755" y="226377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52" name="Freeform 22"/>
          <p:cNvSpPr>
            <a:spLocks/>
          </p:cNvSpPr>
          <p:nvPr/>
        </p:nvSpPr>
        <p:spPr bwMode="auto">
          <a:xfrm>
            <a:off x="4435788" y="2284413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53" name="Freeform 23"/>
          <p:cNvSpPr>
            <a:spLocks/>
          </p:cNvSpPr>
          <p:nvPr/>
        </p:nvSpPr>
        <p:spPr bwMode="auto">
          <a:xfrm>
            <a:off x="4540552" y="2293938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54" name="Freeform 24"/>
          <p:cNvSpPr>
            <a:spLocks/>
          </p:cNvSpPr>
          <p:nvPr/>
        </p:nvSpPr>
        <p:spPr bwMode="auto">
          <a:xfrm>
            <a:off x="4580235" y="2284413"/>
            <a:ext cx="42858" cy="179388"/>
          </a:xfrm>
          <a:custGeom>
            <a:avLst/>
            <a:gdLst>
              <a:gd name="T0" fmla="*/ 2593145 w 29"/>
              <a:gd name="T1" fmla="*/ 0 h 113"/>
              <a:gd name="T2" fmla="*/ 18800291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55" name="Oval 25"/>
          <p:cNvSpPr>
            <a:spLocks noChangeArrowheads="1"/>
          </p:cNvSpPr>
          <p:nvPr/>
        </p:nvSpPr>
        <p:spPr bwMode="auto">
          <a:xfrm>
            <a:off x="4667538" y="21447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56" name="Oval 26"/>
          <p:cNvSpPr>
            <a:spLocks noChangeArrowheads="1"/>
          </p:cNvSpPr>
          <p:nvPr/>
        </p:nvSpPr>
        <p:spPr bwMode="auto">
          <a:xfrm>
            <a:off x="4811985" y="21447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57" name="Freeform 27"/>
          <p:cNvSpPr>
            <a:spLocks/>
          </p:cNvSpPr>
          <p:nvPr/>
        </p:nvSpPr>
        <p:spPr bwMode="auto">
          <a:xfrm>
            <a:off x="4686586" y="226377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58" name="Freeform 28"/>
          <p:cNvSpPr>
            <a:spLocks/>
          </p:cNvSpPr>
          <p:nvPr/>
        </p:nvSpPr>
        <p:spPr bwMode="auto">
          <a:xfrm>
            <a:off x="4731032" y="2284413"/>
            <a:ext cx="47620" cy="207963"/>
          </a:xfrm>
          <a:custGeom>
            <a:avLst/>
            <a:gdLst>
              <a:gd name="T0" fmla="*/ 1351380 w 31"/>
              <a:gd name="T1" fmla="*/ 0 h 131"/>
              <a:gd name="T2" fmla="*/ 9461408 w 31"/>
              <a:gd name="T3" fmla="*/ 173889391 h 131"/>
              <a:gd name="T4" fmla="*/ 35142865 w 31"/>
              <a:gd name="T5" fmla="*/ 189010280 h 131"/>
              <a:gd name="T6" fmla="*/ 35142865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59" name="Freeform 29"/>
          <p:cNvSpPr>
            <a:spLocks/>
          </p:cNvSpPr>
          <p:nvPr/>
        </p:nvSpPr>
        <p:spPr bwMode="auto">
          <a:xfrm>
            <a:off x="4837383" y="2293938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60" name="Freeform 30"/>
          <p:cNvSpPr>
            <a:spLocks/>
          </p:cNvSpPr>
          <p:nvPr/>
        </p:nvSpPr>
        <p:spPr bwMode="auto">
          <a:xfrm>
            <a:off x="4877066" y="2284413"/>
            <a:ext cx="42858" cy="179388"/>
          </a:xfrm>
          <a:custGeom>
            <a:avLst/>
            <a:gdLst>
              <a:gd name="T0" fmla="*/ 2593206 w 29"/>
              <a:gd name="T1" fmla="*/ 0 h 113"/>
              <a:gd name="T2" fmla="*/ 18801180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61" name="Oval 31"/>
          <p:cNvSpPr>
            <a:spLocks noChangeArrowheads="1"/>
          </p:cNvSpPr>
          <p:nvPr/>
        </p:nvSpPr>
        <p:spPr bwMode="auto">
          <a:xfrm>
            <a:off x="4964369" y="21447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62" name="Oval 32"/>
          <p:cNvSpPr>
            <a:spLocks noChangeArrowheads="1"/>
          </p:cNvSpPr>
          <p:nvPr/>
        </p:nvSpPr>
        <p:spPr bwMode="auto">
          <a:xfrm>
            <a:off x="5107229" y="2144713"/>
            <a:ext cx="122224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63" name="Freeform 33"/>
          <p:cNvSpPr>
            <a:spLocks/>
          </p:cNvSpPr>
          <p:nvPr/>
        </p:nvSpPr>
        <p:spPr bwMode="auto">
          <a:xfrm>
            <a:off x="4983417" y="226377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64" name="Freeform 34"/>
          <p:cNvSpPr>
            <a:spLocks/>
          </p:cNvSpPr>
          <p:nvPr/>
        </p:nvSpPr>
        <p:spPr bwMode="auto">
          <a:xfrm>
            <a:off x="5027862" y="2284413"/>
            <a:ext cx="47620" cy="207963"/>
          </a:xfrm>
          <a:custGeom>
            <a:avLst/>
            <a:gdLst>
              <a:gd name="T0" fmla="*/ 1351380 w 31"/>
              <a:gd name="T1" fmla="*/ 0 h 131"/>
              <a:gd name="T2" fmla="*/ 9461408 w 31"/>
              <a:gd name="T3" fmla="*/ 173889391 h 131"/>
              <a:gd name="T4" fmla="*/ 35142865 w 31"/>
              <a:gd name="T5" fmla="*/ 189010280 h 131"/>
              <a:gd name="T6" fmla="*/ 35142865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65" name="Freeform 35"/>
          <p:cNvSpPr>
            <a:spLocks/>
          </p:cNvSpPr>
          <p:nvPr/>
        </p:nvSpPr>
        <p:spPr bwMode="auto">
          <a:xfrm>
            <a:off x="5132626" y="2293938"/>
            <a:ext cx="9524" cy="188913"/>
          </a:xfrm>
          <a:custGeom>
            <a:avLst/>
            <a:gdLst>
              <a:gd name="T0" fmla="*/ 15120927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66" name="Freeform 36"/>
          <p:cNvSpPr>
            <a:spLocks/>
          </p:cNvSpPr>
          <p:nvPr/>
        </p:nvSpPr>
        <p:spPr bwMode="auto">
          <a:xfrm>
            <a:off x="5173897" y="2284413"/>
            <a:ext cx="42858" cy="179388"/>
          </a:xfrm>
          <a:custGeom>
            <a:avLst/>
            <a:gdLst>
              <a:gd name="T0" fmla="*/ 2593145 w 29"/>
              <a:gd name="T1" fmla="*/ 0 h 113"/>
              <a:gd name="T2" fmla="*/ 18800291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67" name="Oval 37"/>
          <p:cNvSpPr>
            <a:spLocks noChangeArrowheads="1"/>
          </p:cNvSpPr>
          <p:nvPr/>
        </p:nvSpPr>
        <p:spPr bwMode="auto">
          <a:xfrm>
            <a:off x="5254851" y="21478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68" name="Oval 38"/>
          <p:cNvSpPr>
            <a:spLocks noChangeArrowheads="1"/>
          </p:cNvSpPr>
          <p:nvPr/>
        </p:nvSpPr>
        <p:spPr bwMode="auto">
          <a:xfrm>
            <a:off x="5399298" y="21478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69" name="Freeform 39"/>
          <p:cNvSpPr>
            <a:spLocks/>
          </p:cNvSpPr>
          <p:nvPr/>
        </p:nvSpPr>
        <p:spPr bwMode="auto">
          <a:xfrm>
            <a:off x="5273899" y="226695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0" name="Freeform 40"/>
          <p:cNvSpPr>
            <a:spLocks/>
          </p:cNvSpPr>
          <p:nvPr/>
        </p:nvSpPr>
        <p:spPr bwMode="auto">
          <a:xfrm>
            <a:off x="5319931" y="2287588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89391 h 131"/>
              <a:gd name="T4" fmla="*/ 18453752 w 31"/>
              <a:gd name="T5" fmla="*/ 189010280 h 131"/>
              <a:gd name="T6" fmla="*/ 18453752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1" name="Freeform 41"/>
          <p:cNvSpPr>
            <a:spLocks/>
          </p:cNvSpPr>
          <p:nvPr/>
        </p:nvSpPr>
        <p:spPr bwMode="auto">
          <a:xfrm>
            <a:off x="5424695" y="2297113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2" name="Freeform 42"/>
          <p:cNvSpPr>
            <a:spLocks/>
          </p:cNvSpPr>
          <p:nvPr/>
        </p:nvSpPr>
        <p:spPr bwMode="auto">
          <a:xfrm>
            <a:off x="5464378" y="2287588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3" name="Oval 43"/>
          <p:cNvSpPr>
            <a:spLocks noChangeArrowheads="1"/>
          </p:cNvSpPr>
          <p:nvPr/>
        </p:nvSpPr>
        <p:spPr bwMode="auto">
          <a:xfrm>
            <a:off x="5551682" y="21478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74" name="Freeform 44"/>
          <p:cNvSpPr>
            <a:spLocks/>
          </p:cNvSpPr>
          <p:nvPr/>
        </p:nvSpPr>
        <p:spPr bwMode="auto">
          <a:xfrm>
            <a:off x="5570730" y="226695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5" name="Freeform 45"/>
          <p:cNvSpPr>
            <a:spLocks/>
          </p:cNvSpPr>
          <p:nvPr/>
        </p:nvSpPr>
        <p:spPr bwMode="auto">
          <a:xfrm>
            <a:off x="5616762" y="2287588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6" name="Oval 46"/>
          <p:cNvSpPr>
            <a:spLocks noChangeArrowheads="1"/>
          </p:cNvSpPr>
          <p:nvPr/>
        </p:nvSpPr>
        <p:spPr bwMode="auto">
          <a:xfrm>
            <a:off x="7169172" y="21478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77" name="Freeform 47"/>
          <p:cNvSpPr>
            <a:spLocks/>
          </p:cNvSpPr>
          <p:nvPr/>
        </p:nvSpPr>
        <p:spPr bwMode="auto">
          <a:xfrm>
            <a:off x="7194569" y="2297113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8" name="Freeform 48"/>
          <p:cNvSpPr>
            <a:spLocks/>
          </p:cNvSpPr>
          <p:nvPr/>
        </p:nvSpPr>
        <p:spPr bwMode="auto">
          <a:xfrm>
            <a:off x="7234252" y="2287588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79" name="Oval 49"/>
          <p:cNvSpPr>
            <a:spLocks noChangeArrowheads="1"/>
          </p:cNvSpPr>
          <p:nvPr/>
        </p:nvSpPr>
        <p:spPr bwMode="auto">
          <a:xfrm>
            <a:off x="7321555" y="21478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80" name="Oval 50"/>
          <p:cNvSpPr>
            <a:spLocks noChangeArrowheads="1"/>
          </p:cNvSpPr>
          <p:nvPr/>
        </p:nvSpPr>
        <p:spPr bwMode="auto">
          <a:xfrm>
            <a:off x="7466002" y="21478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81" name="Freeform 51"/>
          <p:cNvSpPr>
            <a:spLocks/>
          </p:cNvSpPr>
          <p:nvPr/>
        </p:nvSpPr>
        <p:spPr bwMode="auto">
          <a:xfrm>
            <a:off x="7340603" y="226695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82" name="Freeform 52"/>
          <p:cNvSpPr>
            <a:spLocks/>
          </p:cNvSpPr>
          <p:nvPr/>
        </p:nvSpPr>
        <p:spPr bwMode="auto">
          <a:xfrm>
            <a:off x="7386636" y="2287588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89391 h 131"/>
              <a:gd name="T4" fmla="*/ 18453752 w 31"/>
              <a:gd name="T5" fmla="*/ 189010280 h 131"/>
              <a:gd name="T6" fmla="*/ 18453752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83" name="Freeform 53"/>
          <p:cNvSpPr>
            <a:spLocks/>
          </p:cNvSpPr>
          <p:nvPr/>
        </p:nvSpPr>
        <p:spPr bwMode="auto">
          <a:xfrm>
            <a:off x="7491400" y="2297113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84" name="Freeform 54"/>
          <p:cNvSpPr>
            <a:spLocks/>
          </p:cNvSpPr>
          <p:nvPr/>
        </p:nvSpPr>
        <p:spPr bwMode="auto">
          <a:xfrm>
            <a:off x="7531083" y="2287588"/>
            <a:ext cx="42858" cy="179388"/>
          </a:xfrm>
          <a:custGeom>
            <a:avLst/>
            <a:gdLst>
              <a:gd name="T0" fmla="*/ 2593206 w 29"/>
              <a:gd name="T1" fmla="*/ 0 h 113"/>
              <a:gd name="T2" fmla="*/ 18801180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85" name="Oval 55"/>
          <p:cNvSpPr>
            <a:spLocks noChangeArrowheads="1"/>
          </p:cNvSpPr>
          <p:nvPr/>
        </p:nvSpPr>
        <p:spPr bwMode="auto">
          <a:xfrm>
            <a:off x="7612037" y="2151063"/>
            <a:ext cx="122224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86" name="Oval 56"/>
          <p:cNvSpPr>
            <a:spLocks noChangeArrowheads="1"/>
          </p:cNvSpPr>
          <p:nvPr/>
        </p:nvSpPr>
        <p:spPr bwMode="auto">
          <a:xfrm>
            <a:off x="7756484" y="21510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87" name="Freeform 57"/>
          <p:cNvSpPr>
            <a:spLocks/>
          </p:cNvSpPr>
          <p:nvPr/>
        </p:nvSpPr>
        <p:spPr bwMode="auto">
          <a:xfrm>
            <a:off x="7631085" y="227012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88" name="Freeform 58"/>
          <p:cNvSpPr>
            <a:spLocks/>
          </p:cNvSpPr>
          <p:nvPr/>
        </p:nvSpPr>
        <p:spPr bwMode="auto">
          <a:xfrm>
            <a:off x="7677117" y="2290763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89" name="Freeform 59"/>
          <p:cNvSpPr>
            <a:spLocks/>
          </p:cNvSpPr>
          <p:nvPr/>
        </p:nvSpPr>
        <p:spPr bwMode="auto">
          <a:xfrm>
            <a:off x="7781881" y="2300288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90" name="Freeform 60"/>
          <p:cNvSpPr>
            <a:spLocks/>
          </p:cNvSpPr>
          <p:nvPr/>
        </p:nvSpPr>
        <p:spPr bwMode="auto">
          <a:xfrm>
            <a:off x="7821565" y="2290763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91" name="Oval 61"/>
          <p:cNvSpPr>
            <a:spLocks noChangeArrowheads="1"/>
          </p:cNvSpPr>
          <p:nvPr/>
        </p:nvSpPr>
        <p:spPr bwMode="auto">
          <a:xfrm>
            <a:off x="7908868" y="21510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92" name="Oval 62"/>
          <p:cNvSpPr>
            <a:spLocks noChangeArrowheads="1"/>
          </p:cNvSpPr>
          <p:nvPr/>
        </p:nvSpPr>
        <p:spPr bwMode="auto">
          <a:xfrm>
            <a:off x="8053315" y="21510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93" name="Freeform 63"/>
          <p:cNvSpPr>
            <a:spLocks/>
          </p:cNvSpPr>
          <p:nvPr/>
        </p:nvSpPr>
        <p:spPr bwMode="auto">
          <a:xfrm>
            <a:off x="7927916" y="227012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94" name="Freeform 64"/>
          <p:cNvSpPr>
            <a:spLocks/>
          </p:cNvSpPr>
          <p:nvPr/>
        </p:nvSpPr>
        <p:spPr bwMode="auto">
          <a:xfrm>
            <a:off x="7973948" y="2290763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89391 h 131"/>
              <a:gd name="T4" fmla="*/ 18453752 w 31"/>
              <a:gd name="T5" fmla="*/ 189010280 h 131"/>
              <a:gd name="T6" fmla="*/ 18453752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95" name="Freeform 65"/>
          <p:cNvSpPr>
            <a:spLocks/>
          </p:cNvSpPr>
          <p:nvPr/>
        </p:nvSpPr>
        <p:spPr bwMode="auto">
          <a:xfrm>
            <a:off x="8078712" y="2300288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96" name="Freeform 66"/>
          <p:cNvSpPr>
            <a:spLocks/>
          </p:cNvSpPr>
          <p:nvPr/>
        </p:nvSpPr>
        <p:spPr bwMode="auto">
          <a:xfrm>
            <a:off x="8118395" y="2290763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797" name="Oval 67"/>
          <p:cNvSpPr>
            <a:spLocks noChangeArrowheads="1"/>
          </p:cNvSpPr>
          <p:nvPr/>
        </p:nvSpPr>
        <p:spPr bwMode="auto">
          <a:xfrm>
            <a:off x="8205699" y="21510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98" name="Oval 68"/>
          <p:cNvSpPr>
            <a:spLocks noChangeArrowheads="1"/>
          </p:cNvSpPr>
          <p:nvPr/>
        </p:nvSpPr>
        <p:spPr bwMode="auto">
          <a:xfrm>
            <a:off x="8350146" y="21510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799" name="Freeform 69"/>
          <p:cNvSpPr>
            <a:spLocks/>
          </p:cNvSpPr>
          <p:nvPr/>
        </p:nvSpPr>
        <p:spPr bwMode="auto">
          <a:xfrm>
            <a:off x="8224747" y="227012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0" name="Freeform 70"/>
          <p:cNvSpPr>
            <a:spLocks/>
          </p:cNvSpPr>
          <p:nvPr/>
        </p:nvSpPr>
        <p:spPr bwMode="auto">
          <a:xfrm>
            <a:off x="8270779" y="2290763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1" name="Freeform 71"/>
          <p:cNvSpPr>
            <a:spLocks/>
          </p:cNvSpPr>
          <p:nvPr/>
        </p:nvSpPr>
        <p:spPr bwMode="auto">
          <a:xfrm>
            <a:off x="8375543" y="2300288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2" name="Freeform 72"/>
          <p:cNvSpPr>
            <a:spLocks/>
          </p:cNvSpPr>
          <p:nvPr/>
        </p:nvSpPr>
        <p:spPr bwMode="auto">
          <a:xfrm>
            <a:off x="8415226" y="2290763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3" name="Oval 73"/>
          <p:cNvSpPr>
            <a:spLocks noChangeArrowheads="1"/>
          </p:cNvSpPr>
          <p:nvPr/>
        </p:nvSpPr>
        <p:spPr bwMode="auto">
          <a:xfrm>
            <a:off x="8502529" y="21510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04" name="Oval 74"/>
          <p:cNvSpPr>
            <a:spLocks noChangeArrowheads="1"/>
          </p:cNvSpPr>
          <p:nvPr/>
        </p:nvSpPr>
        <p:spPr bwMode="auto">
          <a:xfrm>
            <a:off x="8646977" y="21510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05" name="Freeform 75"/>
          <p:cNvSpPr>
            <a:spLocks/>
          </p:cNvSpPr>
          <p:nvPr/>
        </p:nvSpPr>
        <p:spPr bwMode="auto">
          <a:xfrm>
            <a:off x="8521577" y="227012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6" name="Freeform 76"/>
          <p:cNvSpPr>
            <a:spLocks/>
          </p:cNvSpPr>
          <p:nvPr/>
        </p:nvSpPr>
        <p:spPr bwMode="auto">
          <a:xfrm>
            <a:off x="8566023" y="2290763"/>
            <a:ext cx="47620" cy="207963"/>
          </a:xfrm>
          <a:custGeom>
            <a:avLst/>
            <a:gdLst>
              <a:gd name="T0" fmla="*/ 1351380 w 31"/>
              <a:gd name="T1" fmla="*/ 0 h 131"/>
              <a:gd name="T2" fmla="*/ 9461408 w 31"/>
              <a:gd name="T3" fmla="*/ 173889391 h 131"/>
              <a:gd name="T4" fmla="*/ 35142865 w 31"/>
              <a:gd name="T5" fmla="*/ 189010280 h 131"/>
              <a:gd name="T6" fmla="*/ 35142865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7" name="Freeform 77"/>
          <p:cNvSpPr>
            <a:spLocks/>
          </p:cNvSpPr>
          <p:nvPr/>
        </p:nvSpPr>
        <p:spPr bwMode="auto">
          <a:xfrm>
            <a:off x="8672374" y="2300288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8" name="Freeform 78"/>
          <p:cNvSpPr>
            <a:spLocks/>
          </p:cNvSpPr>
          <p:nvPr/>
        </p:nvSpPr>
        <p:spPr bwMode="auto">
          <a:xfrm>
            <a:off x="8712057" y="2290763"/>
            <a:ext cx="42858" cy="179388"/>
          </a:xfrm>
          <a:custGeom>
            <a:avLst/>
            <a:gdLst>
              <a:gd name="T0" fmla="*/ 2593206 w 29"/>
              <a:gd name="T1" fmla="*/ 0 h 113"/>
              <a:gd name="T2" fmla="*/ 18801180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09" name="Oval 79"/>
          <p:cNvSpPr>
            <a:spLocks noChangeArrowheads="1"/>
          </p:cNvSpPr>
          <p:nvPr/>
        </p:nvSpPr>
        <p:spPr bwMode="auto">
          <a:xfrm rot="10800000" flipH="1" flipV="1">
            <a:off x="8658088" y="2720975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10" name="Oval 80"/>
          <p:cNvSpPr>
            <a:spLocks noChangeArrowheads="1"/>
          </p:cNvSpPr>
          <p:nvPr/>
        </p:nvSpPr>
        <p:spPr bwMode="auto">
          <a:xfrm rot="10800000" flipH="1" flipV="1">
            <a:off x="8513641" y="2720975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11" name="Freeform 81"/>
          <p:cNvSpPr>
            <a:spLocks/>
          </p:cNvSpPr>
          <p:nvPr/>
        </p:nvSpPr>
        <p:spPr bwMode="auto">
          <a:xfrm rot="10800000" flipH="1" flipV="1">
            <a:off x="8721581" y="2513013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12" name="Freeform 82"/>
          <p:cNvSpPr>
            <a:spLocks/>
          </p:cNvSpPr>
          <p:nvPr/>
        </p:nvSpPr>
        <p:spPr bwMode="auto">
          <a:xfrm rot="10800000" flipH="1" flipV="1">
            <a:off x="8666025" y="2511425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91695 h 131"/>
              <a:gd name="T4" fmla="*/ 18453752 w 31"/>
              <a:gd name="T5" fmla="*/ 189012712 h 131"/>
              <a:gd name="T6" fmla="*/ 18453752 w 31"/>
              <a:gd name="T7" fmla="*/ 330141670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13" name="Freeform 83"/>
          <p:cNvSpPr>
            <a:spLocks/>
          </p:cNvSpPr>
          <p:nvPr/>
        </p:nvSpPr>
        <p:spPr bwMode="auto">
          <a:xfrm rot="10800000" flipH="1" flipV="1">
            <a:off x="8599357" y="2520950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900211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14" name="Freeform 84"/>
          <p:cNvSpPr>
            <a:spLocks/>
          </p:cNvSpPr>
          <p:nvPr/>
        </p:nvSpPr>
        <p:spPr bwMode="auto">
          <a:xfrm rot="10800000" flipH="1" flipV="1">
            <a:off x="8524752" y="2540000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9315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15" name="Oval 85"/>
          <p:cNvSpPr>
            <a:spLocks noChangeArrowheads="1"/>
          </p:cNvSpPr>
          <p:nvPr/>
        </p:nvSpPr>
        <p:spPr bwMode="auto">
          <a:xfrm rot="10800000" flipH="1" flipV="1">
            <a:off x="8361257" y="27225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16" name="Oval 86"/>
          <p:cNvSpPr>
            <a:spLocks noChangeArrowheads="1"/>
          </p:cNvSpPr>
          <p:nvPr/>
        </p:nvSpPr>
        <p:spPr bwMode="auto">
          <a:xfrm rot="10800000" flipH="1" flipV="1">
            <a:off x="8216810" y="27225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17" name="Freeform 87"/>
          <p:cNvSpPr>
            <a:spLocks/>
          </p:cNvSpPr>
          <p:nvPr/>
        </p:nvSpPr>
        <p:spPr bwMode="auto">
          <a:xfrm rot="10800000" flipH="1" flipV="1">
            <a:off x="8424750" y="2513013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18" name="Freeform 88"/>
          <p:cNvSpPr>
            <a:spLocks/>
          </p:cNvSpPr>
          <p:nvPr/>
        </p:nvSpPr>
        <p:spPr bwMode="auto">
          <a:xfrm rot="10800000" flipH="1" flipV="1">
            <a:off x="8369194" y="2513013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19" name="Freeform 89"/>
          <p:cNvSpPr>
            <a:spLocks/>
          </p:cNvSpPr>
          <p:nvPr/>
        </p:nvSpPr>
        <p:spPr bwMode="auto">
          <a:xfrm rot="10800000" flipH="1" flipV="1">
            <a:off x="8302526" y="2522538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20" name="Freeform 90"/>
          <p:cNvSpPr>
            <a:spLocks/>
          </p:cNvSpPr>
          <p:nvPr/>
        </p:nvSpPr>
        <p:spPr bwMode="auto">
          <a:xfrm rot="10800000" flipH="1" flipV="1">
            <a:off x="8227921" y="2541588"/>
            <a:ext cx="42858" cy="179388"/>
          </a:xfrm>
          <a:custGeom>
            <a:avLst/>
            <a:gdLst>
              <a:gd name="T0" fmla="*/ 2593145 w 29"/>
              <a:gd name="T1" fmla="*/ 0 h 113"/>
              <a:gd name="T2" fmla="*/ 18800291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21" name="Oval 91"/>
          <p:cNvSpPr>
            <a:spLocks noChangeArrowheads="1"/>
          </p:cNvSpPr>
          <p:nvPr/>
        </p:nvSpPr>
        <p:spPr bwMode="auto">
          <a:xfrm rot="10800000" flipH="1" flipV="1">
            <a:off x="8064426" y="27225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22" name="Oval 92"/>
          <p:cNvSpPr>
            <a:spLocks noChangeArrowheads="1"/>
          </p:cNvSpPr>
          <p:nvPr/>
        </p:nvSpPr>
        <p:spPr bwMode="auto">
          <a:xfrm rot="10800000" flipH="1" flipV="1">
            <a:off x="7919979" y="27225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23" name="Freeform 93"/>
          <p:cNvSpPr>
            <a:spLocks/>
          </p:cNvSpPr>
          <p:nvPr/>
        </p:nvSpPr>
        <p:spPr bwMode="auto">
          <a:xfrm rot="10800000" flipH="1" flipV="1">
            <a:off x="8127919" y="251460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24" name="Freeform 94"/>
          <p:cNvSpPr>
            <a:spLocks/>
          </p:cNvSpPr>
          <p:nvPr/>
        </p:nvSpPr>
        <p:spPr bwMode="auto">
          <a:xfrm rot="10800000" flipH="1" flipV="1">
            <a:off x="8073950" y="2513013"/>
            <a:ext cx="47620" cy="207963"/>
          </a:xfrm>
          <a:custGeom>
            <a:avLst/>
            <a:gdLst>
              <a:gd name="T0" fmla="*/ 1351380 w 31"/>
              <a:gd name="T1" fmla="*/ 0 h 131"/>
              <a:gd name="T2" fmla="*/ 9461408 w 31"/>
              <a:gd name="T3" fmla="*/ 173889391 h 131"/>
              <a:gd name="T4" fmla="*/ 35142865 w 31"/>
              <a:gd name="T5" fmla="*/ 189010280 h 131"/>
              <a:gd name="T6" fmla="*/ 35142865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25" name="Freeform 95"/>
          <p:cNvSpPr>
            <a:spLocks/>
          </p:cNvSpPr>
          <p:nvPr/>
        </p:nvSpPr>
        <p:spPr bwMode="auto">
          <a:xfrm rot="10800000" flipH="1" flipV="1">
            <a:off x="8005695" y="2522538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26" name="Freeform 96"/>
          <p:cNvSpPr>
            <a:spLocks/>
          </p:cNvSpPr>
          <p:nvPr/>
        </p:nvSpPr>
        <p:spPr bwMode="auto">
          <a:xfrm rot="10800000" flipH="1" flipV="1">
            <a:off x="7931090" y="2541588"/>
            <a:ext cx="42858" cy="179388"/>
          </a:xfrm>
          <a:custGeom>
            <a:avLst/>
            <a:gdLst>
              <a:gd name="T0" fmla="*/ 2593206 w 29"/>
              <a:gd name="T1" fmla="*/ 0 h 113"/>
              <a:gd name="T2" fmla="*/ 18801180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27" name="Oval 97"/>
          <p:cNvSpPr>
            <a:spLocks noChangeArrowheads="1"/>
          </p:cNvSpPr>
          <p:nvPr/>
        </p:nvSpPr>
        <p:spPr bwMode="auto">
          <a:xfrm rot="10800000" flipH="1" flipV="1">
            <a:off x="7767595" y="272256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28" name="Oval 98"/>
          <p:cNvSpPr>
            <a:spLocks noChangeArrowheads="1"/>
          </p:cNvSpPr>
          <p:nvPr/>
        </p:nvSpPr>
        <p:spPr bwMode="auto">
          <a:xfrm rot="10800000" flipH="1" flipV="1">
            <a:off x="7621561" y="2722563"/>
            <a:ext cx="122224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29" name="Freeform 99"/>
          <p:cNvSpPr>
            <a:spLocks/>
          </p:cNvSpPr>
          <p:nvPr/>
        </p:nvSpPr>
        <p:spPr bwMode="auto">
          <a:xfrm rot="10800000" flipH="1" flipV="1">
            <a:off x="7831089" y="251460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0" name="Freeform 100"/>
          <p:cNvSpPr>
            <a:spLocks/>
          </p:cNvSpPr>
          <p:nvPr/>
        </p:nvSpPr>
        <p:spPr bwMode="auto">
          <a:xfrm rot="10800000" flipH="1" flipV="1">
            <a:off x="7777119" y="2513013"/>
            <a:ext cx="47620" cy="207963"/>
          </a:xfrm>
          <a:custGeom>
            <a:avLst/>
            <a:gdLst>
              <a:gd name="T0" fmla="*/ 1351380 w 31"/>
              <a:gd name="T1" fmla="*/ 0 h 131"/>
              <a:gd name="T2" fmla="*/ 9461408 w 31"/>
              <a:gd name="T3" fmla="*/ 173889391 h 131"/>
              <a:gd name="T4" fmla="*/ 35142865 w 31"/>
              <a:gd name="T5" fmla="*/ 189010280 h 131"/>
              <a:gd name="T6" fmla="*/ 35142865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1" name="Freeform 101"/>
          <p:cNvSpPr>
            <a:spLocks/>
          </p:cNvSpPr>
          <p:nvPr/>
        </p:nvSpPr>
        <p:spPr bwMode="auto">
          <a:xfrm rot="10800000" flipH="1" flipV="1">
            <a:off x="7710451" y="2522538"/>
            <a:ext cx="9524" cy="188913"/>
          </a:xfrm>
          <a:custGeom>
            <a:avLst/>
            <a:gdLst>
              <a:gd name="T0" fmla="*/ 15120927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2" name="Freeform 102"/>
          <p:cNvSpPr>
            <a:spLocks/>
          </p:cNvSpPr>
          <p:nvPr/>
        </p:nvSpPr>
        <p:spPr bwMode="auto">
          <a:xfrm rot="10800000" flipH="1" flipV="1">
            <a:off x="7634260" y="2541588"/>
            <a:ext cx="42858" cy="179388"/>
          </a:xfrm>
          <a:custGeom>
            <a:avLst/>
            <a:gdLst>
              <a:gd name="T0" fmla="*/ 2593145 w 29"/>
              <a:gd name="T1" fmla="*/ 0 h 113"/>
              <a:gd name="T2" fmla="*/ 18800291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3" name="Oval 103"/>
          <p:cNvSpPr>
            <a:spLocks noChangeArrowheads="1"/>
          </p:cNvSpPr>
          <p:nvPr/>
        </p:nvSpPr>
        <p:spPr bwMode="auto">
          <a:xfrm rot="10800000" flipH="1" flipV="1">
            <a:off x="7477114" y="27193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34" name="Oval 104"/>
          <p:cNvSpPr>
            <a:spLocks noChangeArrowheads="1"/>
          </p:cNvSpPr>
          <p:nvPr/>
        </p:nvSpPr>
        <p:spPr bwMode="auto">
          <a:xfrm rot="10800000" flipH="1" flipV="1">
            <a:off x="7332667" y="27193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35" name="Freeform 105"/>
          <p:cNvSpPr>
            <a:spLocks/>
          </p:cNvSpPr>
          <p:nvPr/>
        </p:nvSpPr>
        <p:spPr bwMode="auto">
          <a:xfrm rot="10800000" flipH="1" flipV="1">
            <a:off x="7540607" y="251142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6" name="Freeform 106"/>
          <p:cNvSpPr>
            <a:spLocks/>
          </p:cNvSpPr>
          <p:nvPr/>
        </p:nvSpPr>
        <p:spPr bwMode="auto">
          <a:xfrm rot="10800000" flipH="1" flipV="1">
            <a:off x="7485050" y="2509838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89391 h 131"/>
              <a:gd name="T4" fmla="*/ 18453752 w 31"/>
              <a:gd name="T5" fmla="*/ 189010280 h 131"/>
              <a:gd name="T6" fmla="*/ 18453752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7" name="Freeform 107"/>
          <p:cNvSpPr>
            <a:spLocks/>
          </p:cNvSpPr>
          <p:nvPr/>
        </p:nvSpPr>
        <p:spPr bwMode="auto">
          <a:xfrm rot="10800000" flipH="1" flipV="1">
            <a:off x="7418383" y="2519363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8" name="Freeform 108"/>
          <p:cNvSpPr>
            <a:spLocks/>
          </p:cNvSpPr>
          <p:nvPr/>
        </p:nvSpPr>
        <p:spPr bwMode="auto">
          <a:xfrm rot="10800000" flipH="1" flipV="1">
            <a:off x="7343778" y="2538413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39" name="Oval 109"/>
          <p:cNvSpPr>
            <a:spLocks noChangeArrowheads="1"/>
          </p:cNvSpPr>
          <p:nvPr/>
        </p:nvSpPr>
        <p:spPr bwMode="auto">
          <a:xfrm rot="10800000" flipH="1" flipV="1">
            <a:off x="7180283" y="27193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40" name="Freeform 110"/>
          <p:cNvSpPr>
            <a:spLocks/>
          </p:cNvSpPr>
          <p:nvPr/>
        </p:nvSpPr>
        <p:spPr bwMode="auto">
          <a:xfrm rot="10800000" flipH="1" flipV="1">
            <a:off x="7243776" y="251142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41" name="Freeform 111"/>
          <p:cNvSpPr>
            <a:spLocks/>
          </p:cNvSpPr>
          <p:nvPr/>
        </p:nvSpPr>
        <p:spPr bwMode="auto">
          <a:xfrm rot="10800000" flipH="1" flipV="1">
            <a:off x="7188220" y="2509838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42" name="Oval 112"/>
          <p:cNvSpPr>
            <a:spLocks noChangeArrowheads="1"/>
          </p:cNvSpPr>
          <p:nvPr/>
        </p:nvSpPr>
        <p:spPr bwMode="auto">
          <a:xfrm rot="10800000" flipH="1" flipV="1">
            <a:off x="5562793" y="27193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43" name="Freeform 113"/>
          <p:cNvSpPr>
            <a:spLocks/>
          </p:cNvSpPr>
          <p:nvPr/>
        </p:nvSpPr>
        <p:spPr bwMode="auto">
          <a:xfrm rot="10800000" flipH="1" flipV="1">
            <a:off x="5648509" y="2519363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44" name="Freeform 114"/>
          <p:cNvSpPr>
            <a:spLocks/>
          </p:cNvSpPr>
          <p:nvPr/>
        </p:nvSpPr>
        <p:spPr bwMode="auto">
          <a:xfrm rot="10800000" flipH="1" flipV="1">
            <a:off x="5573904" y="2538413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45" name="Oval 115"/>
          <p:cNvSpPr>
            <a:spLocks noChangeArrowheads="1"/>
          </p:cNvSpPr>
          <p:nvPr/>
        </p:nvSpPr>
        <p:spPr bwMode="auto">
          <a:xfrm rot="10800000" flipH="1" flipV="1">
            <a:off x="5410409" y="27193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46" name="Oval 116"/>
          <p:cNvSpPr>
            <a:spLocks noChangeArrowheads="1"/>
          </p:cNvSpPr>
          <p:nvPr/>
        </p:nvSpPr>
        <p:spPr bwMode="auto">
          <a:xfrm rot="10800000" flipH="1" flipV="1">
            <a:off x="5265962" y="2719388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47" name="Freeform 117"/>
          <p:cNvSpPr>
            <a:spLocks/>
          </p:cNvSpPr>
          <p:nvPr/>
        </p:nvSpPr>
        <p:spPr bwMode="auto">
          <a:xfrm rot="10800000" flipH="1" flipV="1">
            <a:off x="5473902" y="2511425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48" name="Freeform 118"/>
          <p:cNvSpPr>
            <a:spLocks/>
          </p:cNvSpPr>
          <p:nvPr/>
        </p:nvSpPr>
        <p:spPr bwMode="auto">
          <a:xfrm rot="10800000" flipH="1" flipV="1">
            <a:off x="5418346" y="2509838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89391 h 131"/>
              <a:gd name="T4" fmla="*/ 18453752 w 31"/>
              <a:gd name="T5" fmla="*/ 189010280 h 131"/>
              <a:gd name="T6" fmla="*/ 18453752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49" name="Freeform 119"/>
          <p:cNvSpPr>
            <a:spLocks/>
          </p:cNvSpPr>
          <p:nvPr/>
        </p:nvSpPr>
        <p:spPr bwMode="auto">
          <a:xfrm rot="10800000" flipH="1" flipV="1">
            <a:off x="5351678" y="2519363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50" name="Freeform 120"/>
          <p:cNvSpPr>
            <a:spLocks/>
          </p:cNvSpPr>
          <p:nvPr/>
        </p:nvSpPr>
        <p:spPr bwMode="auto">
          <a:xfrm rot="10800000" flipH="1" flipV="1">
            <a:off x="5277073" y="2538413"/>
            <a:ext cx="42858" cy="179388"/>
          </a:xfrm>
          <a:custGeom>
            <a:avLst/>
            <a:gdLst>
              <a:gd name="T0" fmla="*/ 2593206 w 29"/>
              <a:gd name="T1" fmla="*/ 0 h 113"/>
              <a:gd name="T2" fmla="*/ 18801180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51" name="Oval 121"/>
          <p:cNvSpPr>
            <a:spLocks noChangeArrowheads="1"/>
          </p:cNvSpPr>
          <p:nvPr/>
        </p:nvSpPr>
        <p:spPr bwMode="auto">
          <a:xfrm rot="10800000" flipH="1" flipV="1">
            <a:off x="5116753" y="2716213"/>
            <a:ext cx="122224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52" name="Oval 122"/>
          <p:cNvSpPr>
            <a:spLocks noChangeArrowheads="1"/>
          </p:cNvSpPr>
          <p:nvPr/>
        </p:nvSpPr>
        <p:spPr bwMode="auto">
          <a:xfrm rot="10800000" flipH="1" flipV="1">
            <a:off x="4975481" y="27162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53" name="Freeform 123"/>
          <p:cNvSpPr>
            <a:spLocks/>
          </p:cNvSpPr>
          <p:nvPr/>
        </p:nvSpPr>
        <p:spPr bwMode="auto">
          <a:xfrm rot="10800000" flipH="1" flipV="1">
            <a:off x="5183421" y="250825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54" name="Freeform 124"/>
          <p:cNvSpPr>
            <a:spLocks/>
          </p:cNvSpPr>
          <p:nvPr/>
        </p:nvSpPr>
        <p:spPr bwMode="auto">
          <a:xfrm rot="10800000" flipH="1" flipV="1">
            <a:off x="5127864" y="2506663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55" name="Freeform 125"/>
          <p:cNvSpPr>
            <a:spLocks/>
          </p:cNvSpPr>
          <p:nvPr/>
        </p:nvSpPr>
        <p:spPr bwMode="auto">
          <a:xfrm rot="10800000" flipH="1" flipV="1">
            <a:off x="5061196" y="2516188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56" name="Freeform 126"/>
          <p:cNvSpPr>
            <a:spLocks/>
          </p:cNvSpPr>
          <p:nvPr/>
        </p:nvSpPr>
        <p:spPr bwMode="auto">
          <a:xfrm rot="10800000" flipH="1" flipV="1">
            <a:off x="4986592" y="2535238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57" name="Oval 127"/>
          <p:cNvSpPr>
            <a:spLocks noChangeArrowheads="1"/>
          </p:cNvSpPr>
          <p:nvPr/>
        </p:nvSpPr>
        <p:spPr bwMode="auto">
          <a:xfrm rot="10800000" flipH="1" flipV="1">
            <a:off x="4823097" y="27162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58" name="Oval 128"/>
          <p:cNvSpPr>
            <a:spLocks noChangeArrowheads="1"/>
          </p:cNvSpPr>
          <p:nvPr/>
        </p:nvSpPr>
        <p:spPr bwMode="auto">
          <a:xfrm rot="10800000" flipH="1" flipV="1">
            <a:off x="4678650" y="27162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59" name="Freeform 129"/>
          <p:cNvSpPr>
            <a:spLocks/>
          </p:cNvSpPr>
          <p:nvPr/>
        </p:nvSpPr>
        <p:spPr bwMode="auto">
          <a:xfrm rot="10800000" flipH="1" flipV="1">
            <a:off x="4886590" y="250825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0" name="Freeform 130"/>
          <p:cNvSpPr>
            <a:spLocks/>
          </p:cNvSpPr>
          <p:nvPr/>
        </p:nvSpPr>
        <p:spPr bwMode="auto">
          <a:xfrm rot="10800000" flipH="1" flipV="1">
            <a:off x="4831033" y="2506663"/>
            <a:ext cx="46033" cy="207963"/>
          </a:xfrm>
          <a:custGeom>
            <a:avLst/>
            <a:gdLst>
              <a:gd name="T0" fmla="*/ 709724 w 31"/>
              <a:gd name="T1" fmla="*/ 0 h 131"/>
              <a:gd name="T2" fmla="*/ 4968064 w 31"/>
              <a:gd name="T3" fmla="*/ 173889391 h 131"/>
              <a:gd name="T4" fmla="*/ 18453752 w 31"/>
              <a:gd name="T5" fmla="*/ 189010280 h 131"/>
              <a:gd name="T6" fmla="*/ 18453752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1" name="Freeform 131"/>
          <p:cNvSpPr>
            <a:spLocks/>
          </p:cNvSpPr>
          <p:nvPr/>
        </p:nvSpPr>
        <p:spPr bwMode="auto">
          <a:xfrm rot="10800000" flipH="1" flipV="1">
            <a:off x="4764366" y="2516188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2" name="Freeform 132"/>
          <p:cNvSpPr>
            <a:spLocks/>
          </p:cNvSpPr>
          <p:nvPr/>
        </p:nvSpPr>
        <p:spPr bwMode="auto">
          <a:xfrm rot="10800000" flipH="1" flipV="1">
            <a:off x="4689761" y="2535238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3" name="Oval 133"/>
          <p:cNvSpPr>
            <a:spLocks noChangeArrowheads="1"/>
          </p:cNvSpPr>
          <p:nvPr/>
        </p:nvSpPr>
        <p:spPr bwMode="auto">
          <a:xfrm rot="10800000" flipH="1" flipV="1">
            <a:off x="4526266" y="27162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64" name="Oval 134"/>
          <p:cNvSpPr>
            <a:spLocks noChangeArrowheads="1"/>
          </p:cNvSpPr>
          <p:nvPr/>
        </p:nvSpPr>
        <p:spPr bwMode="auto">
          <a:xfrm rot="10800000" flipH="1" flipV="1">
            <a:off x="4381819" y="27162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65" name="Freeform 135"/>
          <p:cNvSpPr>
            <a:spLocks/>
          </p:cNvSpPr>
          <p:nvPr/>
        </p:nvSpPr>
        <p:spPr bwMode="auto">
          <a:xfrm rot="10800000" flipH="1" flipV="1">
            <a:off x="4589759" y="250825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6" name="Freeform 136"/>
          <p:cNvSpPr>
            <a:spLocks/>
          </p:cNvSpPr>
          <p:nvPr/>
        </p:nvSpPr>
        <p:spPr bwMode="auto">
          <a:xfrm rot="10800000" flipH="1" flipV="1">
            <a:off x="4534203" y="2506663"/>
            <a:ext cx="46033" cy="207963"/>
          </a:xfrm>
          <a:custGeom>
            <a:avLst/>
            <a:gdLst>
              <a:gd name="T0" fmla="*/ 709739 w 31"/>
              <a:gd name="T1" fmla="*/ 0 h 131"/>
              <a:gd name="T2" fmla="*/ 4968647 w 31"/>
              <a:gd name="T3" fmla="*/ 173889391 h 131"/>
              <a:gd name="T4" fmla="*/ 18454634 w 31"/>
              <a:gd name="T5" fmla="*/ 189010280 h 131"/>
              <a:gd name="T6" fmla="*/ 18454634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7" name="Freeform 137"/>
          <p:cNvSpPr>
            <a:spLocks/>
          </p:cNvSpPr>
          <p:nvPr/>
        </p:nvSpPr>
        <p:spPr bwMode="auto">
          <a:xfrm rot="10800000" flipH="1" flipV="1">
            <a:off x="4467535" y="2516188"/>
            <a:ext cx="7937" cy="188913"/>
          </a:xfrm>
          <a:custGeom>
            <a:avLst/>
            <a:gdLst>
              <a:gd name="T0" fmla="*/ 473358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8" name="Freeform 138"/>
          <p:cNvSpPr>
            <a:spLocks/>
          </p:cNvSpPr>
          <p:nvPr/>
        </p:nvSpPr>
        <p:spPr bwMode="auto">
          <a:xfrm rot="10800000" flipH="1" flipV="1">
            <a:off x="4392930" y="2535238"/>
            <a:ext cx="44445" cy="179388"/>
          </a:xfrm>
          <a:custGeom>
            <a:avLst/>
            <a:gdLst>
              <a:gd name="T0" fmla="*/ 5175183 w 29"/>
              <a:gd name="T1" fmla="*/ 0 h 113"/>
              <a:gd name="T2" fmla="*/ 37520255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69" name="Oval 139"/>
          <p:cNvSpPr>
            <a:spLocks noChangeArrowheads="1"/>
          </p:cNvSpPr>
          <p:nvPr/>
        </p:nvSpPr>
        <p:spPr bwMode="auto">
          <a:xfrm rot="10800000" flipH="1" flipV="1">
            <a:off x="4229435" y="27162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70" name="Oval 140"/>
          <p:cNvSpPr>
            <a:spLocks noChangeArrowheads="1"/>
          </p:cNvSpPr>
          <p:nvPr/>
        </p:nvSpPr>
        <p:spPr bwMode="auto">
          <a:xfrm rot="10800000" flipH="1" flipV="1">
            <a:off x="4084988" y="2716213"/>
            <a:ext cx="1206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0871" name="Freeform 141"/>
          <p:cNvSpPr>
            <a:spLocks/>
          </p:cNvSpPr>
          <p:nvPr/>
        </p:nvSpPr>
        <p:spPr bwMode="auto">
          <a:xfrm rot="10800000" flipH="1" flipV="1">
            <a:off x="4292928" y="2508250"/>
            <a:ext cx="38096" cy="228600"/>
          </a:xfrm>
          <a:custGeom>
            <a:avLst/>
            <a:gdLst>
              <a:gd name="T0" fmla="*/ 0 w 25"/>
              <a:gd name="T1" fmla="*/ 0 h 144"/>
              <a:gd name="T2" fmla="*/ 29008191 w 25"/>
              <a:gd name="T3" fmla="*/ 254534740 h 144"/>
              <a:gd name="T4" fmla="*/ 22046219 w 25"/>
              <a:gd name="T5" fmla="*/ 362901990 h 144"/>
              <a:gd name="T6" fmla="*/ 0 60000 65536"/>
              <a:gd name="T7" fmla="*/ 0 60000 65536"/>
              <a:gd name="T8" fmla="*/ 0 60000 65536"/>
              <a:gd name="T9" fmla="*/ 0 w 25"/>
              <a:gd name="T10" fmla="*/ 0 h 144"/>
              <a:gd name="T11" fmla="*/ 25 w 2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4">
                <a:moveTo>
                  <a:pt x="0" y="0"/>
                </a:moveTo>
                <a:cubicBezTo>
                  <a:pt x="7" y="74"/>
                  <a:pt x="9" y="49"/>
                  <a:pt x="25" y="101"/>
                </a:cubicBezTo>
                <a:cubicBezTo>
                  <a:pt x="23" y="115"/>
                  <a:pt x="19" y="144"/>
                  <a:pt x="19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72" name="Freeform 142"/>
          <p:cNvSpPr>
            <a:spLocks/>
          </p:cNvSpPr>
          <p:nvPr/>
        </p:nvSpPr>
        <p:spPr bwMode="auto">
          <a:xfrm rot="10800000" flipH="1" flipV="1">
            <a:off x="4238959" y="2506663"/>
            <a:ext cx="47620" cy="207963"/>
          </a:xfrm>
          <a:custGeom>
            <a:avLst/>
            <a:gdLst>
              <a:gd name="T0" fmla="*/ 1351380 w 31"/>
              <a:gd name="T1" fmla="*/ 0 h 131"/>
              <a:gd name="T2" fmla="*/ 9461408 w 31"/>
              <a:gd name="T3" fmla="*/ 173889391 h 131"/>
              <a:gd name="T4" fmla="*/ 35142865 w 31"/>
              <a:gd name="T5" fmla="*/ 189010280 h 131"/>
              <a:gd name="T6" fmla="*/ 35142865 w 31"/>
              <a:gd name="T7" fmla="*/ 33013834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31"/>
              <a:gd name="T14" fmla="*/ 31 w 31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31">
                <a:moveTo>
                  <a:pt x="1" y="0"/>
                </a:moveTo>
                <a:cubicBezTo>
                  <a:pt x="3" y="23"/>
                  <a:pt x="0" y="47"/>
                  <a:pt x="7" y="69"/>
                </a:cubicBezTo>
                <a:cubicBezTo>
                  <a:pt x="9" y="75"/>
                  <a:pt x="24" y="69"/>
                  <a:pt x="26" y="75"/>
                </a:cubicBezTo>
                <a:cubicBezTo>
                  <a:pt x="31" y="93"/>
                  <a:pt x="26" y="112"/>
                  <a:pt x="26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73" name="Freeform 143"/>
          <p:cNvSpPr>
            <a:spLocks/>
          </p:cNvSpPr>
          <p:nvPr/>
        </p:nvSpPr>
        <p:spPr bwMode="auto">
          <a:xfrm rot="10800000" flipH="1" flipV="1">
            <a:off x="4170704" y="2516188"/>
            <a:ext cx="7937" cy="188913"/>
          </a:xfrm>
          <a:custGeom>
            <a:avLst/>
            <a:gdLst>
              <a:gd name="T0" fmla="*/ 473239 w 6"/>
              <a:gd name="T1" fmla="*/ 0 h 119"/>
              <a:gd name="T2" fmla="*/ 0 w 6"/>
              <a:gd name="T3" fmla="*/ 299896883 h 119"/>
              <a:gd name="T4" fmla="*/ 0 60000 65536"/>
              <a:gd name="T5" fmla="*/ 0 60000 65536"/>
              <a:gd name="T6" fmla="*/ 0 w 6"/>
              <a:gd name="T7" fmla="*/ 0 h 119"/>
              <a:gd name="T8" fmla="*/ 6 w 6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19">
                <a:moveTo>
                  <a:pt x="6" y="0"/>
                </a:moveTo>
                <a:cubicBezTo>
                  <a:pt x="4" y="40"/>
                  <a:pt x="0" y="119"/>
                  <a:pt x="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74" name="Freeform 144"/>
          <p:cNvSpPr>
            <a:spLocks/>
          </p:cNvSpPr>
          <p:nvPr/>
        </p:nvSpPr>
        <p:spPr bwMode="auto">
          <a:xfrm rot="10800000" flipH="1" flipV="1">
            <a:off x="4096099" y="2535238"/>
            <a:ext cx="42858" cy="179388"/>
          </a:xfrm>
          <a:custGeom>
            <a:avLst/>
            <a:gdLst>
              <a:gd name="T0" fmla="*/ 2593206 w 29"/>
              <a:gd name="T1" fmla="*/ 0 h 113"/>
              <a:gd name="T2" fmla="*/ 18801180 w 29"/>
              <a:gd name="T3" fmla="*/ 284775987 h 113"/>
              <a:gd name="T4" fmla="*/ 0 60000 65536"/>
              <a:gd name="T5" fmla="*/ 0 60000 65536"/>
              <a:gd name="T6" fmla="*/ 0 w 29"/>
              <a:gd name="T7" fmla="*/ 0 h 113"/>
              <a:gd name="T8" fmla="*/ 29 w 2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113">
                <a:moveTo>
                  <a:pt x="4" y="0"/>
                </a:moveTo>
                <a:cubicBezTo>
                  <a:pt x="18" y="38"/>
                  <a:pt x="0" y="82"/>
                  <a:pt x="29" y="1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75" name="Text Box 145"/>
          <p:cNvSpPr txBox="1">
            <a:spLocks noChangeArrowheads="1"/>
          </p:cNvSpPr>
          <p:nvPr/>
        </p:nvSpPr>
        <p:spPr bwMode="auto">
          <a:xfrm>
            <a:off x="4061178" y="2873375"/>
            <a:ext cx="98097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sz="1100" b="1">
                <a:latin typeface="+mn-lt"/>
              </a:rPr>
              <a:t>Intracellular</a:t>
            </a:r>
          </a:p>
        </p:txBody>
      </p:sp>
      <p:sp>
        <p:nvSpPr>
          <p:cNvPr id="30876" name="Text Box 146"/>
          <p:cNvSpPr txBox="1">
            <a:spLocks noChangeArrowheads="1"/>
          </p:cNvSpPr>
          <p:nvPr/>
        </p:nvSpPr>
        <p:spPr bwMode="auto">
          <a:xfrm>
            <a:off x="4061178" y="1873250"/>
            <a:ext cx="103017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sz="1100" b="1">
                <a:latin typeface="+mn-lt"/>
              </a:rPr>
              <a:t>Extracellular</a:t>
            </a:r>
          </a:p>
        </p:txBody>
      </p:sp>
      <p:sp>
        <p:nvSpPr>
          <p:cNvPr id="42133" name="Text Box 149"/>
          <p:cNvSpPr txBox="1">
            <a:spLocks noChangeArrowheads="1"/>
          </p:cNvSpPr>
          <p:nvPr/>
        </p:nvSpPr>
        <p:spPr bwMode="auto">
          <a:xfrm>
            <a:off x="7719975" y="4311650"/>
            <a:ext cx="8841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rgbClr val="FF0000"/>
                </a:solidFill>
                <a:ea typeface="+mn-ea"/>
                <a:cs typeface="+mn-cs"/>
              </a:rPr>
              <a:t>R domain</a:t>
            </a:r>
          </a:p>
          <a:p>
            <a:pPr>
              <a:defRPr/>
            </a:pPr>
            <a:r>
              <a:rPr lang="en-US" sz="1100">
                <a:solidFill>
                  <a:srgbClr val="FF0000"/>
                </a:solidFill>
                <a:ea typeface="+mn-ea"/>
                <a:cs typeface="+mn-cs"/>
              </a:rPr>
              <a:t>cAMP/PKA</a:t>
            </a:r>
          </a:p>
          <a:p>
            <a:pPr>
              <a:defRPr/>
            </a:pPr>
            <a:r>
              <a:rPr lang="en-US" sz="1100">
                <a:solidFill>
                  <a:srgbClr val="FF0000"/>
                </a:solidFill>
                <a:ea typeface="+mn-ea"/>
                <a:cs typeface="+mn-cs"/>
              </a:rPr>
              <a:t>regulation</a:t>
            </a:r>
          </a:p>
        </p:txBody>
      </p:sp>
      <p:sp>
        <p:nvSpPr>
          <p:cNvPr id="30878" name="Freeform 150"/>
          <p:cNvSpPr>
            <a:spLocks/>
          </p:cNvSpPr>
          <p:nvPr/>
        </p:nvSpPr>
        <p:spPr bwMode="auto">
          <a:xfrm>
            <a:off x="5556444" y="1230313"/>
            <a:ext cx="973034" cy="2522538"/>
          </a:xfrm>
          <a:custGeom>
            <a:avLst/>
            <a:gdLst>
              <a:gd name="T0" fmla="*/ 0 w 682"/>
              <a:gd name="T1" fmla="*/ 2147483647 h 1340"/>
              <a:gd name="T2" fmla="*/ 180664255 w 682"/>
              <a:gd name="T3" fmla="*/ 2147483647 h 1340"/>
              <a:gd name="T4" fmla="*/ 226494420 w 682"/>
              <a:gd name="T5" fmla="*/ 0 h 1340"/>
              <a:gd name="T6" fmla="*/ 0 60000 65536"/>
              <a:gd name="T7" fmla="*/ 0 60000 65536"/>
              <a:gd name="T8" fmla="*/ 0 60000 65536"/>
              <a:gd name="T9" fmla="*/ 0 w 682"/>
              <a:gd name="T10" fmla="*/ 0 h 1340"/>
              <a:gd name="T11" fmla="*/ 682 w 682"/>
              <a:gd name="T12" fmla="*/ 1340 h 1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2" h="1340">
                <a:moveTo>
                  <a:pt x="0" y="1340"/>
                </a:moveTo>
                <a:cubicBezTo>
                  <a:pt x="215" y="1263"/>
                  <a:pt x="430" y="1187"/>
                  <a:pt x="544" y="964"/>
                </a:cubicBezTo>
                <a:cubicBezTo>
                  <a:pt x="658" y="741"/>
                  <a:pt x="662" y="148"/>
                  <a:pt x="682" y="0"/>
                </a:cubicBezTo>
              </a:path>
            </a:pathLst>
          </a:custGeom>
          <a:noFill/>
          <a:ln w="41275">
            <a:solidFill>
              <a:srgbClr val="99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30879" name="Oval 151"/>
          <p:cNvSpPr>
            <a:spLocks noChangeArrowheads="1"/>
          </p:cNvSpPr>
          <p:nvPr/>
        </p:nvSpPr>
        <p:spPr bwMode="auto">
          <a:xfrm>
            <a:off x="5246911" y="3582988"/>
            <a:ext cx="344448" cy="336550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/>
              <a:t>Cl</a:t>
            </a:r>
            <a:r>
              <a:rPr lang="en-US" sz="1100" baseline="30000"/>
              <a:t>-</a:t>
            </a:r>
          </a:p>
        </p:txBody>
      </p:sp>
      <p:sp>
        <p:nvSpPr>
          <p:cNvPr id="30738" name="Rectangle 3"/>
          <p:cNvSpPr>
            <a:spLocks noChangeArrowheads="1"/>
          </p:cNvSpPr>
          <p:nvPr/>
        </p:nvSpPr>
        <p:spPr bwMode="auto">
          <a:xfrm>
            <a:off x="465328" y="1711325"/>
            <a:ext cx="3127347" cy="39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 dirty="0"/>
              <a:t>~90% of CF individuals have at least one F508del </a:t>
            </a:r>
            <a:r>
              <a:rPr lang="en-US" dirty="0" smtClean="0"/>
              <a:t>allele</a:t>
            </a:r>
          </a:p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 dirty="0" smtClean="0"/>
              <a:t>~50% have 2 copies (homozygous); ~40% have one copy (heterozygous)</a:t>
            </a:r>
            <a:endParaRPr lang="en-US" dirty="0"/>
          </a:p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 dirty="0"/>
              <a:t>F508del-CFTR has a protein-folding defect that </a:t>
            </a:r>
          </a:p>
          <a:p>
            <a:pPr marL="400050" lvl="1" indent="-17145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 sz="1400" dirty="0" smtClean="0"/>
              <a:t>Inhibits </a:t>
            </a:r>
            <a:r>
              <a:rPr lang="en-US" sz="1400" dirty="0"/>
              <a:t>trafficking </a:t>
            </a:r>
          </a:p>
          <a:p>
            <a:pPr marL="400050" lvl="1" indent="-17145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 sz="1400" dirty="0" smtClean="0"/>
              <a:t>Enhances degradation</a:t>
            </a:r>
          </a:p>
          <a:p>
            <a:pPr marL="400050" lvl="1" indent="-17145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 sz="1400" dirty="0" smtClean="0"/>
              <a:t>Reduces CFTR membrane channel function</a:t>
            </a:r>
          </a:p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 dirty="0" smtClean="0"/>
              <a:t>Little to no functional F508del-CFTR reaches the cell surface</a:t>
            </a:r>
            <a:endParaRPr lang="en-US" dirty="0"/>
          </a:p>
        </p:txBody>
      </p:sp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4161973" y="4946783"/>
            <a:ext cx="7104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sz="1100" b="1" dirty="0">
                <a:solidFill>
                  <a:srgbClr val="FF0066"/>
                </a:solidFill>
                <a:latin typeface="+mn-lt"/>
              </a:rPr>
              <a:t>F508del</a:t>
            </a:r>
          </a:p>
        </p:txBody>
      </p:sp>
      <p:cxnSp>
        <p:nvCxnSpPr>
          <p:cNvPr id="149" name="AutoShape 6"/>
          <p:cNvCxnSpPr>
            <a:cxnSpLocks noChangeShapeType="1"/>
          </p:cNvCxnSpPr>
          <p:nvPr/>
        </p:nvCxnSpPr>
        <p:spPr bwMode="auto">
          <a:xfrm flipH="1">
            <a:off x="4849842" y="4814358"/>
            <a:ext cx="778034" cy="231775"/>
          </a:xfrm>
          <a:prstGeom prst="straightConnector1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Oval 5"/>
          <p:cNvSpPr>
            <a:spLocks noChangeArrowheads="1"/>
          </p:cNvSpPr>
          <p:nvPr/>
        </p:nvSpPr>
        <p:spPr bwMode="auto">
          <a:xfrm>
            <a:off x="5626088" y="4546600"/>
            <a:ext cx="443064" cy="45878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778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34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Summary of </a:t>
            </a:r>
            <a:br>
              <a:rPr lang="en-US" dirty="0" smtClean="0"/>
            </a:br>
            <a:r>
              <a:rPr lang="en-US" dirty="0" smtClean="0"/>
              <a:t>Treatment-Emergent Adverse Events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LUM: </a:t>
            </a:r>
            <a:r>
              <a:rPr lang="en-US" dirty="0" err="1"/>
              <a:t>l</a:t>
            </a:r>
            <a:r>
              <a:rPr lang="en-US" dirty="0" err="1" smtClean="0"/>
              <a:t>umacaftor</a:t>
            </a:r>
            <a:r>
              <a:rPr lang="en-US" dirty="0" smtClean="0"/>
              <a:t>; IVA: </a:t>
            </a:r>
            <a:r>
              <a:rPr lang="en-US" dirty="0" err="1" smtClean="0"/>
              <a:t>ivacaftor</a:t>
            </a:r>
            <a:r>
              <a:rPr lang="en-US" dirty="0" smtClean="0"/>
              <a:t>; AE: adverse event; </a:t>
            </a:r>
            <a:br>
              <a:rPr lang="en-US" dirty="0" smtClean="0"/>
            </a:br>
            <a:r>
              <a:rPr lang="en-US" dirty="0" smtClean="0"/>
              <a:t>TEAE: treatment-emergent adverse event</a:t>
            </a:r>
          </a:p>
          <a:p>
            <a:r>
              <a:rPr lang="en-US" b="1" dirty="0" err="1"/>
              <a:t>Konstan</a:t>
            </a:r>
            <a:r>
              <a:rPr lang="en-US" b="1" dirty="0"/>
              <a:t> M et al, Lancet </a:t>
            </a:r>
            <a:r>
              <a:rPr lang="en-US" b="1" dirty="0" err="1"/>
              <a:t>Respir</a:t>
            </a:r>
            <a:r>
              <a:rPr lang="en-US" b="1" dirty="0"/>
              <a:t> Med 2017 Feb;5(2):107-118.</a:t>
            </a:r>
            <a:endParaRPr lang="en-US" alt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2142"/>
              </p:ext>
            </p:extLst>
          </p:nvPr>
        </p:nvGraphicFramePr>
        <p:xfrm>
          <a:off x="566930" y="1940522"/>
          <a:ext cx="8422926" cy="2999828"/>
        </p:xfrm>
        <a:graphic>
          <a:graphicData uri="http://schemas.openxmlformats.org/drawingml/2006/table">
            <a:tbl>
              <a:tblPr firstRow="1" bandRow="1"/>
              <a:tblGrid>
                <a:gridCol w="2798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98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9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98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569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S PGothic"/>
                          <a:cs typeface="+mn-cs"/>
                        </a:rPr>
                        <a:t>Parameter, n (%)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MS PGothic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TRAFFIC/TRANSPORT*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PROGRESS*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365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endParaRPr lang="en-US" sz="14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(n=370)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LUM 400 mg q12h/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IVA 250 mg q12h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(n=369)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LUM 400 mg q12h/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IVA 250 mg q12h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(n=340)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Placebo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en-US" sz="1200" b="1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LUM 400 mg q12h/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IVA 250 mg q12h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(n=176)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2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LUM/IVA exposure period, wk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0-24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24-120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0-96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2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Patients reporting any TEAE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355 (95.9)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351 (95.1)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333 (97.9)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176 (100.0)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1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indent="0"/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Patients discontinued </a:t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due to a TEAE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6 (1.6)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17 (4.6)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18 (5.3)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18 (10.2)</a:t>
                      </a:r>
                      <a:endParaRPr lang="en-US" sz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105">
                <a:tc>
                  <a:txBody>
                    <a:bodyPr/>
                    <a:lstStyle/>
                    <a:p>
                      <a:pPr marL="0" indent="0"/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Patients reporting a serious TEAE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106 (28.6)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64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(17.3)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143 (42.1)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89 (50.6)</a:t>
                      </a:r>
                      <a:endParaRPr lang="en-US" sz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6346" y="5239348"/>
            <a:ext cx="84229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safety profile of 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Orkambi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in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PROGRESS through Week 96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 to 120 weeks of treatment) </a:t>
            </a:r>
            <a:r>
              <a:rPr lang="en-US" sz="1600" dirty="0">
                <a:solidFill>
                  <a:srgbClr val="000000"/>
                </a:solidFill>
              </a:rPr>
              <a:t>was consistent with that reported in </a:t>
            </a:r>
            <a:r>
              <a:rPr lang="en-US" sz="1600" dirty="0" smtClean="0">
                <a:solidFill>
                  <a:srgbClr val="000000"/>
                </a:solidFill>
              </a:rPr>
              <a:t>TRAFFIC/TRANSPORT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30" y="3946919"/>
            <a:ext cx="8119870" cy="42941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1" name="Straight Connector 450"/>
          <p:cNvCxnSpPr/>
          <p:nvPr/>
        </p:nvCxnSpPr>
        <p:spPr>
          <a:xfrm flipH="1">
            <a:off x="2494278" y="1620444"/>
            <a:ext cx="10728" cy="23447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H="1">
            <a:off x="1010795" y="3366118"/>
            <a:ext cx="746511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" name="Chart 4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132429"/>
              </p:ext>
            </p:extLst>
          </p:nvPr>
        </p:nvGraphicFramePr>
        <p:xfrm>
          <a:off x="729091" y="1546591"/>
          <a:ext cx="8880849" cy="248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Change in FEV</a:t>
            </a:r>
            <a:r>
              <a:rPr lang="en-US" b="0" baseline="-25000" dirty="0" smtClean="0"/>
              <a:t>1</a:t>
            </a:r>
            <a:r>
              <a:rPr lang="en-US" b="0" dirty="0" smtClean="0"/>
              <a:t> Sustained With Up to 120 Weeks of Treatment</a:t>
            </a:r>
            <a:endParaRPr lang="en-US" b="0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49" y="6391778"/>
            <a:ext cx="831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Data in </a:t>
            </a:r>
            <a:r>
              <a:rPr lang="en-US" sz="800" dirty="0" smtClean="0"/>
              <a:t>figures </a:t>
            </a:r>
            <a:r>
              <a:rPr lang="en-US" sz="800" dirty="0"/>
              <a:t>are based on 96-week sensitivity analyses</a:t>
            </a:r>
            <a:r>
              <a:rPr lang="en-US" sz="800" dirty="0" smtClean="0"/>
              <a:t>.</a:t>
            </a:r>
            <a:endParaRPr lang="en-US" sz="800" baseline="30000" dirty="0" smtClean="0"/>
          </a:p>
          <a:p>
            <a:r>
              <a:rPr lang="en-US" sz="800" baseline="30000" dirty="0" err="1" smtClean="0"/>
              <a:t>a</a:t>
            </a:r>
            <a:r>
              <a:rPr lang="en-US" sz="800" dirty="0" err="1" smtClean="0"/>
              <a:t>For</a:t>
            </a:r>
            <a:r>
              <a:rPr lang="en-US" sz="800" dirty="0" smtClean="0"/>
              <a:t> </a:t>
            </a:r>
            <a:r>
              <a:rPr lang="en-US" sz="800" dirty="0"/>
              <a:t>the placebo and LUM/IVA groups, baseline from TRAFFIC/TRANSPORT was used; for the </a:t>
            </a:r>
            <a:r>
              <a:rPr lang="en-US" sz="800" dirty="0" smtClean="0"/>
              <a:t>placebo </a:t>
            </a:r>
            <a:r>
              <a:rPr lang="en-US" sz="800" dirty="0" smtClean="0">
                <a:sym typeface="Wingdings" panose="05000000000000000000" pitchFamily="2" charset="2"/>
              </a:rPr>
              <a:t> </a:t>
            </a:r>
            <a:r>
              <a:rPr lang="en-US" sz="800" dirty="0" smtClean="0"/>
              <a:t>LUM/IVA </a:t>
            </a:r>
            <a:r>
              <a:rPr lang="en-US" sz="800" dirty="0"/>
              <a:t>group, baseline from PROGRESS was used. All </a:t>
            </a:r>
            <a:r>
              <a:rPr lang="en-US" sz="800" i="1" dirty="0"/>
              <a:t>P</a:t>
            </a:r>
            <a:r>
              <a:rPr lang="en-US" sz="800" dirty="0"/>
              <a:t> values are within treatment group. </a:t>
            </a:r>
            <a:r>
              <a:rPr lang="en-US" sz="800" dirty="0" smtClean="0"/>
              <a:t>BL, baseline; CI, confidence </a:t>
            </a:r>
            <a:r>
              <a:rPr lang="en-US" sz="800" dirty="0"/>
              <a:t>interval; Ext., </a:t>
            </a:r>
            <a:r>
              <a:rPr lang="en-US" sz="800" dirty="0" smtClean="0"/>
              <a:t>extension; LS</a:t>
            </a:r>
            <a:r>
              <a:rPr lang="en-US" sz="800" dirty="0"/>
              <a:t>, least squares; SE, standard error</a:t>
            </a:r>
            <a:r>
              <a:rPr lang="en-US" sz="800" dirty="0" smtClean="0"/>
              <a:t>.	</a:t>
            </a:r>
            <a:r>
              <a:rPr lang="en-US" sz="800" b="1" dirty="0" err="1"/>
              <a:t>Konstan</a:t>
            </a:r>
            <a:r>
              <a:rPr lang="en-US" sz="800" b="1" dirty="0"/>
              <a:t> M et al, Lancet </a:t>
            </a:r>
            <a:r>
              <a:rPr lang="en-US" sz="800" b="1" dirty="0" err="1" smtClean="0"/>
              <a:t>Respir</a:t>
            </a:r>
            <a:r>
              <a:rPr lang="en-US" sz="800" b="1" dirty="0" smtClean="0"/>
              <a:t> </a:t>
            </a:r>
            <a:r>
              <a:rPr lang="en-US" sz="800" b="1" dirty="0"/>
              <a:t>Med 2017;5:</a:t>
            </a:r>
            <a:r>
              <a:rPr lang="en-US" sz="800" b="1" dirty="0" smtClean="0"/>
              <a:t>107-118.</a:t>
            </a:r>
            <a:endParaRPr lang="en-US" altLang="en-US" sz="800" b="1" dirty="0"/>
          </a:p>
          <a:p>
            <a:endParaRPr lang="en-US" altLang="en-US" sz="800" dirty="0"/>
          </a:p>
          <a:p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80770"/>
              </p:ext>
            </p:extLst>
          </p:nvPr>
        </p:nvGraphicFramePr>
        <p:xfrm>
          <a:off x="198382" y="4810742"/>
          <a:ext cx="8717020" cy="1546210"/>
        </p:xfrm>
        <a:graphic>
          <a:graphicData uri="http://schemas.openxmlformats.org/drawingml/2006/table">
            <a:tbl>
              <a:tblPr firstRow="1" firstCol="1" bandRow="1"/>
              <a:tblGrid>
                <a:gridCol w="1880992"/>
                <a:gridCol w="1139338"/>
                <a:gridCol w="1139338"/>
                <a:gridCol w="1139338"/>
                <a:gridCol w="1139338"/>
                <a:gridCol w="1139338"/>
                <a:gridCol w="1139338"/>
              </a:tblGrid>
              <a:tr h="197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TRAFFIC/TRANSPORT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Week 24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PROGRESS Ext. Week 72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(Main Efficacy Analysis)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PROGRESS Ext. Week 96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(Sensitivity Analysis)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</a:tr>
              <a:tr h="59332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Absolute Change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From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Baseline</a:t>
                      </a:r>
                      <a:r>
                        <a:rPr lang="en-US" sz="1200" b="1" baseline="30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in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ppFEV</a:t>
                      </a:r>
                      <a:r>
                        <a:rPr lang="en-US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(Wang-Hankinson)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Placebo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LUM/IVA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Placebo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LUM/IVA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LUM/IVA 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Placebo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LUM/IVA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LUM/IVA 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LS mean (95% CI), percentage points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-0.4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(-1.2, 0.4)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=0.3494</a:t>
                      </a:r>
                    </a:p>
                  </a:txBody>
                  <a:tcPr marL="66877" marR="668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2.2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(1.3, 3.0)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&lt;0.0001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1.5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(0.2, 2.9)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=0.0254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0.5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(-0.4, 1.5)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=0.2806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0.8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(-0.8, 2.3)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=0.3495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0.5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(-0.7, 1.6)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=0.4231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3" name="TextBox 452"/>
          <p:cNvSpPr txBox="1"/>
          <p:nvPr/>
        </p:nvSpPr>
        <p:spPr>
          <a:xfrm rot="16200000">
            <a:off x="-831993" y="2579823"/>
            <a:ext cx="2636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Absolute Change From </a:t>
            </a:r>
            <a:r>
              <a:rPr lang="en-GB" sz="1100" b="1" dirty="0" smtClean="0">
                <a:solidFill>
                  <a:prstClr val="black"/>
                </a:solidFill>
              </a:rPr>
              <a:t>Baseline in ppFEV</a:t>
            </a:r>
            <a:r>
              <a:rPr lang="en-GB" sz="1100" b="1" baseline="-25000" dirty="0" smtClean="0">
                <a:solidFill>
                  <a:prstClr val="black"/>
                </a:solidFill>
              </a:rPr>
              <a:t>1</a:t>
            </a:r>
            <a:r>
              <a:rPr lang="en-GB" sz="1100" b="1" dirty="0" smtClean="0">
                <a:solidFill>
                  <a:prstClr val="black"/>
                </a:solidFill>
              </a:rPr>
              <a:t> </a:t>
            </a:r>
            <a:r>
              <a:rPr lang="en-GB" sz="1100" b="1" dirty="0">
                <a:solidFill>
                  <a:prstClr val="black"/>
                </a:solidFill>
              </a:rPr>
              <a:t>(% points), </a:t>
            </a:r>
            <a:r>
              <a:rPr lang="en-GB" sz="1100" b="1" dirty="0" smtClean="0">
                <a:solidFill>
                  <a:prstClr val="black"/>
                </a:solidFill>
              </a:rPr>
              <a:t>LS </a:t>
            </a:r>
            <a:r>
              <a:rPr lang="en-GB" sz="1100" b="1" dirty="0">
                <a:solidFill>
                  <a:prstClr val="black"/>
                </a:solidFill>
              </a:rPr>
              <a:t>Mean (95% CI)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963244" y="1497333"/>
            <a:ext cx="1568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TRAFFIC/TRANSPORT</a:t>
            </a:r>
          </a:p>
        </p:txBody>
      </p:sp>
      <p:sp>
        <p:nvSpPr>
          <p:cNvPr id="455" name="TextBox 454"/>
          <p:cNvSpPr txBox="1"/>
          <p:nvPr/>
        </p:nvSpPr>
        <p:spPr>
          <a:xfrm>
            <a:off x="4174910" y="1494972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PROGRESS</a:t>
            </a:r>
          </a:p>
        </p:txBody>
      </p:sp>
      <p:grpSp>
        <p:nvGrpSpPr>
          <p:cNvPr id="456" name="Group 455"/>
          <p:cNvGrpSpPr/>
          <p:nvPr/>
        </p:nvGrpSpPr>
        <p:grpSpPr>
          <a:xfrm>
            <a:off x="683413" y="3859930"/>
            <a:ext cx="7578398" cy="819684"/>
            <a:chOff x="759903" y="3723450"/>
            <a:chExt cx="7578398" cy="819684"/>
          </a:xfrm>
        </p:grpSpPr>
        <p:sp>
          <p:nvSpPr>
            <p:cNvPr id="457" name="TextBox 456"/>
            <p:cNvSpPr txBox="1"/>
            <p:nvPr/>
          </p:nvSpPr>
          <p:spPr>
            <a:xfrm rot="18813958">
              <a:off x="624587" y="4017876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Day 15</a:t>
              </a:r>
            </a:p>
          </p:txBody>
        </p:sp>
        <p:sp>
          <p:nvSpPr>
            <p:cNvPr id="458" name="TextBox 457"/>
            <p:cNvSpPr txBox="1"/>
            <p:nvPr/>
          </p:nvSpPr>
          <p:spPr>
            <a:xfrm rot="18813958">
              <a:off x="465477" y="4017876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BL</a:t>
              </a:r>
            </a:p>
          </p:txBody>
        </p:sp>
        <p:sp>
          <p:nvSpPr>
            <p:cNvPr id="459" name="TextBox 458"/>
            <p:cNvSpPr txBox="1"/>
            <p:nvPr/>
          </p:nvSpPr>
          <p:spPr>
            <a:xfrm rot="18813958">
              <a:off x="782299" y="4017876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Week 4</a:t>
              </a:r>
            </a:p>
          </p:txBody>
        </p:sp>
        <p:sp>
          <p:nvSpPr>
            <p:cNvPr id="460" name="TextBox 459"/>
            <p:cNvSpPr txBox="1"/>
            <p:nvPr/>
          </p:nvSpPr>
          <p:spPr>
            <a:xfrm rot="18813958">
              <a:off x="988518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Week 8</a:t>
              </a:r>
            </a:p>
          </p:txBody>
        </p:sp>
        <p:sp>
          <p:nvSpPr>
            <p:cNvPr id="461" name="TextBox 460"/>
            <p:cNvSpPr txBox="1"/>
            <p:nvPr/>
          </p:nvSpPr>
          <p:spPr>
            <a:xfrm rot="18813958">
              <a:off x="1429720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Week 16</a:t>
              </a:r>
            </a:p>
          </p:txBody>
        </p:sp>
        <p:sp>
          <p:nvSpPr>
            <p:cNvPr id="462" name="TextBox 461"/>
            <p:cNvSpPr txBox="1"/>
            <p:nvPr/>
          </p:nvSpPr>
          <p:spPr>
            <a:xfrm rot="18813958">
              <a:off x="1954957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Week 24</a:t>
              </a:r>
            </a:p>
          </p:txBody>
        </p:sp>
        <p:sp>
          <p:nvSpPr>
            <p:cNvPr id="463" name="TextBox 462"/>
            <p:cNvSpPr txBox="1"/>
            <p:nvPr/>
          </p:nvSpPr>
          <p:spPr>
            <a:xfrm rot="18813958">
              <a:off x="2133460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Day 15</a:t>
              </a:r>
            </a:p>
          </p:txBody>
        </p:sp>
        <p:sp>
          <p:nvSpPr>
            <p:cNvPr id="464" name="TextBox 463"/>
            <p:cNvSpPr txBox="1"/>
            <p:nvPr/>
          </p:nvSpPr>
          <p:spPr>
            <a:xfrm rot="18813958">
              <a:off x="2463908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8</a:t>
              </a:r>
            </a:p>
          </p:txBody>
        </p:sp>
        <p:sp>
          <p:nvSpPr>
            <p:cNvPr id="465" name="TextBox 464"/>
            <p:cNvSpPr txBox="1"/>
            <p:nvPr/>
          </p:nvSpPr>
          <p:spPr>
            <a:xfrm rot="18813958">
              <a:off x="2915360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16</a:t>
              </a:r>
            </a:p>
          </p:txBody>
        </p:sp>
        <p:sp>
          <p:nvSpPr>
            <p:cNvPr id="466" name="TextBox 465"/>
            <p:cNvSpPr txBox="1"/>
            <p:nvPr/>
          </p:nvSpPr>
          <p:spPr>
            <a:xfrm rot="18813958">
              <a:off x="3400272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24</a:t>
              </a:r>
            </a:p>
          </p:txBody>
        </p:sp>
        <p:sp>
          <p:nvSpPr>
            <p:cNvPr id="467" name="TextBox 466"/>
            <p:cNvSpPr txBox="1"/>
            <p:nvPr/>
          </p:nvSpPr>
          <p:spPr>
            <a:xfrm rot="18813958">
              <a:off x="4139892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36</a:t>
              </a:r>
            </a:p>
          </p:txBody>
        </p:sp>
        <p:sp>
          <p:nvSpPr>
            <p:cNvPr id="468" name="TextBox 467"/>
            <p:cNvSpPr txBox="1"/>
            <p:nvPr/>
          </p:nvSpPr>
          <p:spPr>
            <a:xfrm rot="18813958">
              <a:off x="4867614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48</a:t>
              </a:r>
            </a:p>
          </p:txBody>
        </p:sp>
        <p:sp>
          <p:nvSpPr>
            <p:cNvPr id="469" name="TextBox 468"/>
            <p:cNvSpPr txBox="1"/>
            <p:nvPr/>
          </p:nvSpPr>
          <p:spPr>
            <a:xfrm rot="18813958">
              <a:off x="5605680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60</a:t>
              </a:r>
            </a:p>
          </p:txBody>
        </p:sp>
        <p:sp>
          <p:nvSpPr>
            <p:cNvPr id="470" name="TextBox 469"/>
            <p:cNvSpPr txBox="1"/>
            <p:nvPr/>
          </p:nvSpPr>
          <p:spPr>
            <a:xfrm rot="18813958">
              <a:off x="6344959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72</a:t>
              </a:r>
            </a:p>
          </p:txBody>
        </p:sp>
        <p:sp>
          <p:nvSpPr>
            <p:cNvPr id="471" name="TextBox 470"/>
            <p:cNvSpPr txBox="1"/>
            <p:nvPr/>
          </p:nvSpPr>
          <p:spPr>
            <a:xfrm rot="18813958">
              <a:off x="7069721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84</a:t>
              </a:r>
            </a:p>
          </p:txBody>
        </p:sp>
        <p:sp>
          <p:nvSpPr>
            <p:cNvPr id="472" name="TextBox 471"/>
            <p:cNvSpPr txBox="1"/>
            <p:nvPr/>
          </p:nvSpPr>
          <p:spPr>
            <a:xfrm rot="18813958">
              <a:off x="7813043" y="4017877"/>
              <a:ext cx="8196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prstClr val="black"/>
                  </a:solidFill>
                </a:rPr>
                <a:t>Ext. </a:t>
              </a:r>
              <a:r>
                <a:rPr lang="en-GB" sz="900" dirty="0" err="1">
                  <a:solidFill>
                    <a:prstClr val="black"/>
                  </a:solidFill>
                </a:rPr>
                <a:t>Wk</a:t>
              </a:r>
              <a:r>
                <a:rPr lang="en-GB" sz="900" dirty="0">
                  <a:solidFill>
                    <a:prstClr val="black"/>
                  </a:solidFill>
                </a:rPr>
                <a:t> 96</a:t>
              </a:r>
            </a:p>
          </p:txBody>
        </p:sp>
      </p:grpSp>
      <p:sp>
        <p:nvSpPr>
          <p:cNvPr id="473" name="TextBox 472"/>
          <p:cNvSpPr txBox="1"/>
          <p:nvPr/>
        </p:nvSpPr>
        <p:spPr>
          <a:xfrm>
            <a:off x="4417860" y="4426195"/>
            <a:ext cx="507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Visit</a:t>
            </a:r>
          </a:p>
        </p:txBody>
      </p:sp>
      <p:sp>
        <p:nvSpPr>
          <p:cNvPr id="474" name="Rectangle 643"/>
          <p:cNvSpPr>
            <a:spLocks noChangeArrowheads="1"/>
          </p:cNvSpPr>
          <p:nvPr/>
        </p:nvSpPr>
        <p:spPr bwMode="auto">
          <a:xfrm>
            <a:off x="2681328" y="3509879"/>
            <a:ext cx="907294" cy="1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50" b="1" dirty="0">
                <a:solidFill>
                  <a:srgbClr val="12110B"/>
                </a:solidFill>
              </a:rPr>
              <a:t>LUM/IVA initiated</a:t>
            </a:r>
            <a:endParaRPr lang="en-US" altLang="en-US" sz="1350" b="1" dirty="0"/>
          </a:p>
        </p:txBody>
      </p:sp>
      <p:cxnSp>
        <p:nvCxnSpPr>
          <p:cNvPr id="475" name="Straight Arrow Connector 474"/>
          <p:cNvCxnSpPr/>
          <p:nvPr/>
        </p:nvCxnSpPr>
        <p:spPr>
          <a:xfrm flipH="1" flipV="1">
            <a:off x="2518417" y="3399473"/>
            <a:ext cx="153815" cy="9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6" name="Group 475"/>
          <p:cNvGrpSpPr/>
          <p:nvPr/>
        </p:nvGrpSpPr>
        <p:grpSpPr>
          <a:xfrm>
            <a:off x="881860" y="1650310"/>
            <a:ext cx="52106" cy="2300271"/>
            <a:chOff x="185458" y="1703113"/>
            <a:chExt cx="45570" cy="2152181"/>
          </a:xfrm>
        </p:grpSpPr>
        <p:cxnSp>
          <p:nvCxnSpPr>
            <p:cNvPr id="477" name="Straight Connector 476"/>
            <p:cNvCxnSpPr/>
            <p:nvPr/>
          </p:nvCxnSpPr>
          <p:spPr>
            <a:xfrm>
              <a:off x="231028" y="1703113"/>
              <a:ext cx="0" cy="215218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8" name="Group 477"/>
            <p:cNvGrpSpPr/>
            <p:nvPr/>
          </p:nvGrpSpPr>
          <p:grpSpPr>
            <a:xfrm>
              <a:off x="185458" y="1717985"/>
              <a:ext cx="36576" cy="1851235"/>
              <a:chOff x="-323492" y="1714044"/>
              <a:chExt cx="3095443" cy="1851235"/>
            </a:xfrm>
          </p:grpSpPr>
          <p:cxnSp>
            <p:nvCxnSpPr>
              <p:cNvPr id="479" name="Straight Connector 478"/>
              <p:cNvCxnSpPr/>
              <p:nvPr/>
            </p:nvCxnSpPr>
            <p:spPr>
              <a:xfrm>
                <a:off x="-323492" y="1714044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-323492" y="1974394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>
                <a:off x="-323492" y="2247444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>
                <a:off x="-323492" y="2507794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>
                <a:off x="-323492" y="2768144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>
                <a:off x="-323492" y="3034844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>
                <a:off x="-323492" y="3304247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>
                <a:off x="-323492" y="3565279"/>
                <a:ext cx="30954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7" name="Straight Connector 486"/>
          <p:cNvCxnSpPr/>
          <p:nvPr/>
        </p:nvCxnSpPr>
        <p:spPr>
          <a:xfrm>
            <a:off x="886531" y="3930175"/>
            <a:ext cx="757080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33380" y="3924300"/>
            <a:ext cx="7346132" cy="58928"/>
            <a:chOff x="1033380" y="3920980"/>
            <a:chExt cx="7346132" cy="62248"/>
          </a:xfrm>
        </p:grpSpPr>
        <p:cxnSp>
          <p:nvCxnSpPr>
            <p:cNvPr id="489" name="Straight Connector 488"/>
            <p:cNvCxnSpPr/>
            <p:nvPr/>
          </p:nvCxnSpPr>
          <p:spPr>
            <a:xfrm rot="16200000">
              <a:off x="1002256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 rot="16200000">
              <a:off x="1141642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rot="16200000">
              <a:off x="1472463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rot="16200000">
              <a:off x="1962648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rot="16200000">
              <a:off x="6143781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rot="16200000">
              <a:off x="6881586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rot="16200000">
              <a:off x="7604485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rot="16200000">
              <a:off x="8348388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rot="16200000">
              <a:off x="5407023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 rot="16200000">
              <a:off x="4669232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rot="16200000">
              <a:off x="3937769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 rot="16200000">
              <a:off x="3452077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rot="16200000">
              <a:off x="2955634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rot="16200000">
              <a:off x="2606096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 rot="16200000">
              <a:off x="2459594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16200000">
              <a:off x="1236581" y="3952104"/>
              <a:ext cx="622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" name="Group 513"/>
          <p:cNvGrpSpPr/>
          <p:nvPr/>
        </p:nvGrpSpPr>
        <p:grpSpPr>
          <a:xfrm>
            <a:off x="6114963" y="1164483"/>
            <a:ext cx="2533021" cy="490943"/>
            <a:chOff x="9674070" y="863912"/>
            <a:chExt cx="2533021" cy="490943"/>
          </a:xfrm>
        </p:grpSpPr>
        <p:sp>
          <p:nvSpPr>
            <p:cNvPr id="515" name="Rectangle 459"/>
            <p:cNvSpPr>
              <a:spLocks noChangeArrowheads="1"/>
            </p:cNvSpPr>
            <p:nvPr/>
          </p:nvSpPr>
          <p:spPr bwMode="auto">
            <a:xfrm>
              <a:off x="10075097" y="863912"/>
              <a:ext cx="159979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LUM 400 mg q12h/IVA (n=369)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6" name="Rectangle 460"/>
            <p:cNvSpPr>
              <a:spLocks noChangeArrowheads="1"/>
            </p:cNvSpPr>
            <p:nvPr/>
          </p:nvSpPr>
          <p:spPr bwMode="auto">
            <a:xfrm>
              <a:off x="10075097" y="1040134"/>
              <a:ext cx="84959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Placebo (n=371)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7" name="Line 485"/>
            <p:cNvSpPr>
              <a:spLocks noChangeShapeType="1"/>
            </p:cNvSpPr>
            <p:nvPr/>
          </p:nvSpPr>
          <p:spPr bwMode="auto">
            <a:xfrm>
              <a:off x="9674070" y="1292703"/>
              <a:ext cx="365760" cy="0"/>
            </a:xfrm>
            <a:prstGeom prst="line">
              <a:avLst/>
            </a:prstGeom>
            <a:noFill/>
            <a:ln w="19050">
              <a:solidFill>
                <a:srgbClr val="00609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18" name="Line 485"/>
            <p:cNvSpPr>
              <a:spLocks noChangeShapeType="1"/>
            </p:cNvSpPr>
            <p:nvPr/>
          </p:nvSpPr>
          <p:spPr bwMode="auto">
            <a:xfrm>
              <a:off x="9674070" y="1129011"/>
              <a:ext cx="365760" cy="0"/>
            </a:xfrm>
            <a:prstGeom prst="line">
              <a:avLst/>
            </a:prstGeom>
            <a:noFill/>
            <a:ln w="19050">
              <a:solidFill>
                <a:srgbClr val="8A8A8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19" name="Freeform 486"/>
            <p:cNvSpPr>
              <a:spLocks/>
            </p:cNvSpPr>
            <p:nvPr/>
          </p:nvSpPr>
          <p:spPr bwMode="auto">
            <a:xfrm>
              <a:off x="9806461" y="1076461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4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4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6 h 48"/>
                <a:gd name="T26" fmla="*/ 6 w 46"/>
                <a:gd name="T27" fmla="*/ 8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8 h 48"/>
                <a:gd name="T38" fmla="*/ 44 w 46"/>
                <a:gd name="T39" fmla="*/ 16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4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8A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0" name="Freeform 487"/>
            <p:cNvSpPr>
              <a:spLocks/>
            </p:cNvSpPr>
            <p:nvPr/>
          </p:nvSpPr>
          <p:spPr bwMode="auto">
            <a:xfrm>
              <a:off x="9806461" y="1076461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4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4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6 h 48"/>
                <a:gd name="T26" fmla="*/ 6 w 46"/>
                <a:gd name="T27" fmla="*/ 8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8 h 48"/>
                <a:gd name="T38" fmla="*/ 44 w 46"/>
                <a:gd name="T39" fmla="*/ 16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4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8A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1" name="Line 488"/>
            <p:cNvSpPr>
              <a:spLocks noChangeShapeType="1"/>
            </p:cNvSpPr>
            <p:nvPr/>
          </p:nvSpPr>
          <p:spPr bwMode="auto">
            <a:xfrm>
              <a:off x="9674070" y="948900"/>
              <a:ext cx="365760" cy="0"/>
            </a:xfrm>
            <a:prstGeom prst="line">
              <a:avLst/>
            </a:prstGeom>
            <a:noFill/>
            <a:ln w="19050">
              <a:solidFill>
                <a:srgbClr val="0060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2" name="Freeform 489"/>
            <p:cNvSpPr>
              <a:spLocks/>
            </p:cNvSpPr>
            <p:nvPr/>
          </p:nvSpPr>
          <p:spPr bwMode="auto">
            <a:xfrm>
              <a:off x="9806461" y="902684"/>
              <a:ext cx="96633" cy="96633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40 w 46"/>
                <a:gd name="T7" fmla="*/ 40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40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40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3" name="Freeform 490"/>
            <p:cNvSpPr>
              <a:spLocks/>
            </p:cNvSpPr>
            <p:nvPr/>
          </p:nvSpPr>
          <p:spPr bwMode="auto">
            <a:xfrm>
              <a:off x="9806461" y="902684"/>
              <a:ext cx="96633" cy="96633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40 w 46"/>
                <a:gd name="T7" fmla="*/ 40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40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40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4" name="Freeform 496"/>
            <p:cNvSpPr>
              <a:spLocks/>
            </p:cNvSpPr>
            <p:nvPr/>
          </p:nvSpPr>
          <p:spPr bwMode="auto">
            <a:xfrm>
              <a:off x="9806461" y="1244968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2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2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4 h 48"/>
                <a:gd name="T26" fmla="*/ 6 w 46"/>
                <a:gd name="T27" fmla="*/ 6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6 h 48"/>
                <a:gd name="T38" fmla="*/ 44 w 46"/>
                <a:gd name="T39" fmla="*/ 14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5" name="Freeform 497"/>
            <p:cNvSpPr>
              <a:spLocks/>
            </p:cNvSpPr>
            <p:nvPr/>
          </p:nvSpPr>
          <p:spPr bwMode="auto">
            <a:xfrm>
              <a:off x="9806461" y="1244968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2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2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4 h 48"/>
                <a:gd name="T26" fmla="*/ 6 w 46"/>
                <a:gd name="T27" fmla="*/ 6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6 h 48"/>
                <a:gd name="T38" fmla="*/ 44 w 46"/>
                <a:gd name="T39" fmla="*/ 14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6" name="Rectangle 460"/>
            <p:cNvSpPr>
              <a:spLocks noChangeArrowheads="1"/>
            </p:cNvSpPr>
            <p:nvPr/>
          </p:nvSpPr>
          <p:spPr bwMode="auto">
            <a:xfrm>
              <a:off x="10075097" y="1216356"/>
              <a:ext cx="213199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Placebo→LUM</a:t>
              </a: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 400 mg</a:t>
              </a:r>
              <a:r>
                <a:rPr kumimoji="0" lang="en-US" altLang="en-US" sz="900" b="0" i="0" u="none" strike="noStrike" cap="none" normalizeH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 q12h/IVA (n=176)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5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Straight Connector 357"/>
          <p:cNvCxnSpPr/>
          <p:nvPr/>
        </p:nvCxnSpPr>
        <p:spPr>
          <a:xfrm flipH="1">
            <a:off x="2494480" y="1616168"/>
            <a:ext cx="10845" cy="23447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>
            <a:off x="972993" y="3594420"/>
            <a:ext cx="73906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" y="6395998"/>
            <a:ext cx="827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Data in </a:t>
            </a:r>
            <a:r>
              <a:rPr lang="en-US" sz="800" dirty="0" smtClean="0"/>
              <a:t>figures </a:t>
            </a:r>
            <a:r>
              <a:rPr lang="en-US" sz="800" dirty="0"/>
              <a:t>are based on 96-week sensitivity analyses</a:t>
            </a:r>
            <a:r>
              <a:rPr lang="en-US" sz="800" dirty="0" smtClean="0"/>
              <a:t>.</a:t>
            </a:r>
            <a:endParaRPr lang="en-US" sz="800" baseline="30000" dirty="0" smtClean="0"/>
          </a:p>
          <a:p>
            <a:r>
              <a:rPr lang="en-US" sz="800" baseline="30000" dirty="0" err="1" smtClean="0"/>
              <a:t>a</a:t>
            </a:r>
            <a:r>
              <a:rPr lang="en-US" sz="800" dirty="0" err="1" smtClean="0"/>
              <a:t>For</a:t>
            </a:r>
            <a:r>
              <a:rPr lang="en-US" sz="800" dirty="0" smtClean="0"/>
              <a:t> </a:t>
            </a:r>
            <a:r>
              <a:rPr lang="en-US" sz="800" dirty="0"/>
              <a:t>the placebo and LUM/IVA groups, baseline from TRAFFIC/TRANSPORT was used; for the </a:t>
            </a:r>
            <a:r>
              <a:rPr lang="en-US" sz="800" dirty="0" smtClean="0"/>
              <a:t>placebo </a:t>
            </a:r>
            <a:r>
              <a:rPr lang="en-US" sz="800" dirty="0" smtClean="0">
                <a:sym typeface="Wingdings" panose="05000000000000000000" pitchFamily="2" charset="2"/>
              </a:rPr>
              <a:t> </a:t>
            </a:r>
            <a:r>
              <a:rPr lang="en-US" sz="800" dirty="0" smtClean="0"/>
              <a:t>LUM/IVA </a:t>
            </a:r>
            <a:r>
              <a:rPr lang="en-US" sz="800" dirty="0"/>
              <a:t>group, baseline from PROGRESS was used. All </a:t>
            </a:r>
            <a:r>
              <a:rPr lang="en-US" sz="800" i="1" dirty="0"/>
              <a:t>P</a:t>
            </a:r>
            <a:r>
              <a:rPr lang="en-US" sz="800" dirty="0"/>
              <a:t> values are within treatment group</a:t>
            </a:r>
            <a:r>
              <a:rPr lang="en-US" sz="800" dirty="0" smtClean="0"/>
              <a:t>. BL, baseline; CI, confidence interval; Ext., extension; LS, least squares.			</a:t>
            </a:r>
            <a:r>
              <a:rPr lang="en-US" sz="800" b="1" dirty="0" err="1"/>
              <a:t>Konstan</a:t>
            </a:r>
            <a:r>
              <a:rPr lang="en-US" sz="800" b="1" dirty="0"/>
              <a:t> M et al, Lancet </a:t>
            </a:r>
            <a:r>
              <a:rPr lang="en-US" sz="800" b="1" dirty="0" err="1" smtClean="0"/>
              <a:t>Respir</a:t>
            </a:r>
            <a:r>
              <a:rPr lang="en-US" sz="800" b="1" dirty="0" smtClean="0"/>
              <a:t> </a:t>
            </a:r>
            <a:r>
              <a:rPr lang="en-US" sz="800" b="1" dirty="0"/>
              <a:t>Med 2017;5:</a:t>
            </a:r>
            <a:r>
              <a:rPr lang="en-US" sz="800" b="1" dirty="0" smtClean="0"/>
              <a:t>107-118.</a:t>
            </a:r>
            <a:endParaRPr lang="en-US" altLang="en-US" sz="800" b="1" dirty="0"/>
          </a:p>
          <a:p>
            <a:endParaRPr lang="en-US" altLang="en-US" sz="800" dirty="0"/>
          </a:p>
          <a:p>
            <a:endParaRPr lang="en-US" sz="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Continued Improvement in BMI With Up to 120 Weeks of Treatment</a:t>
            </a:r>
            <a:endParaRPr lang="en-US" b="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75157"/>
              </p:ext>
            </p:extLst>
          </p:nvPr>
        </p:nvGraphicFramePr>
        <p:xfrm>
          <a:off x="198381" y="4810742"/>
          <a:ext cx="8702964" cy="1546210"/>
        </p:xfrm>
        <a:graphic>
          <a:graphicData uri="http://schemas.openxmlformats.org/drawingml/2006/table">
            <a:tbl>
              <a:tblPr firstRow="1" firstCol="1" bandRow="1"/>
              <a:tblGrid>
                <a:gridCol w="1874520"/>
                <a:gridCol w="1138074"/>
                <a:gridCol w="1138074"/>
                <a:gridCol w="1138074"/>
                <a:gridCol w="1138074"/>
                <a:gridCol w="1138074"/>
                <a:gridCol w="1138074"/>
              </a:tblGrid>
              <a:tr h="197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TRAFFIC/TRANSPORT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Week 24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PROGRESS Ext. Week 72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(Main Efficacy Analysis)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PROGRESS Ext. Week 96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(Sensitivity Analysis)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</a:tr>
              <a:tr h="593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Absolute Change from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Baseline</a:t>
                      </a:r>
                      <a:r>
                        <a:rPr lang="en-US" sz="1200" b="1" baseline="30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in BMI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Placebo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LUM/IVA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Placebo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LUM/IVA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LUM/IVA 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Placebo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LUM/IVA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LUM/IVA </a:t>
                      </a:r>
                    </a:p>
                  </a:txBody>
                  <a:tcPr marL="66877" marR="668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9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LS mean (95% CI),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kg/m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6877" marR="668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0.13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(0.04, 0.23)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=0.0066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0.37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(0.28, 0.47)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0.62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(0.45, 0.79)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&lt;0.0001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0.69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(0.56, 0.81)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0.76</a:t>
                      </a:r>
                      <a:b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(0.56, 0.97)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&lt;0.0001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0.96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(0.81, 1.11)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&lt;0.0001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114963" y="1164483"/>
            <a:ext cx="2533021" cy="490943"/>
            <a:chOff x="9674070" y="863912"/>
            <a:chExt cx="2533021" cy="490943"/>
          </a:xfrm>
        </p:grpSpPr>
        <p:sp>
          <p:nvSpPr>
            <p:cNvPr id="341" name="Rectangle 459"/>
            <p:cNvSpPr>
              <a:spLocks noChangeArrowheads="1"/>
            </p:cNvSpPr>
            <p:nvPr/>
          </p:nvSpPr>
          <p:spPr bwMode="auto">
            <a:xfrm>
              <a:off x="10075097" y="863912"/>
              <a:ext cx="159979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LUM 400 mg q12h/IVA (n=369)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460"/>
            <p:cNvSpPr>
              <a:spLocks noChangeArrowheads="1"/>
            </p:cNvSpPr>
            <p:nvPr/>
          </p:nvSpPr>
          <p:spPr bwMode="auto">
            <a:xfrm>
              <a:off x="10075097" y="1040134"/>
              <a:ext cx="84959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Placebo (n=371)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Line 485"/>
            <p:cNvSpPr>
              <a:spLocks noChangeShapeType="1"/>
            </p:cNvSpPr>
            <p:nvPr/>
          </p:nvSpPr>
          <p:spPr bwMode="auto">
            <a:xfrm>
              <a:off x="9674070" y="1292703"/>
              <a:ext cx="365760" cy="0"/>
            </a:xfrm>
            <a:prstGeom prst="line">
              <a:avLst/>
            </a:prstGeom>
            <a:noFill/>
            <a:ln w="19050">
              <a:solidFill>
                <a:srgbClr val="00609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3" name="Line 485"/>
            <p:cNvSpPr>
              <a:spLocks noChangeShapeType="1"/>
            </p:cNvSpPr>
            <p:nvPr/>
          </p:nvSpPr>
          <p:spPr bwMode="auto">
            <a:xfrm>
              <a:off x="9674070" y="1129011"/>
              <a:ext cx="365760" cy="0"/>
            </a:xfrm>
            <a:prstGeom prst="line">
              <a:avLst/>
            </a:prstGeom>
            <a:noFill/>
            <a:ln w="19050">
              <a:solidFill>
                <a:srgbClr val="8A8A8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4" name="Freeform 486"/>
            <p:cNvSpPr>
              <a:spLocks/>
            </p:cNvSpPr>
            <p:nvPr/>
          </p:nvSpPr>
          <p:spPr bwMode="auto">
            <a:xfrm>
              <a:off x="9806461" y="1076461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4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4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6 h 48"/>
                <a:gd name="T26" fmla="*/ 6 w 46"/>
                <a:gd name="T27" fmla="*/ 8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8 h 48"/>
                <a:gd name="T38" fmla="*/ 44 w 46"/>
                <a:gd name="T39" fmla="*/ 16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4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8A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5" name="Freeform 487"/>
            <p:cNvSpPr>
              <a:spLocks/>
            </p:cNvSpPr>
            <p:nvPr/>
          </p:nvSpPr>
          <p:spPr bwMode="auto">
            <a:xfrm>
              <a:off x="9806461" y="1076461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4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4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6 h 48"/>
                <a:gd name="T26" fmla="*/ 6 w 46"/>
                <a:gd name="T27" fmla="*/ 8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8 h 48"/>
                <a:gd name="T38" fmla="*/ 44 w 46"/>
                <a:gd name="T39" fmla="*/ 16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4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8A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6" name="Line 488"/>
            <p:cNvSpPr>
              <a:spLocks noChangeShapeType="1"/>
            </p:cNvSpPr>
            <p:nvPr/>
          </p:nvSpPr>
          <p:spPr bwMode="auto">
            <a:xfrm>
              <a:off x="9674070" y="948900"/>
              <a:ext cx="365760" cy="0"/>
            </a:xfrm>
            <a:prstGeom prst="line">
              <a:avLst/>
            </a:prstGeom>
            <a:noFill/>
            <a:ln w="19050">
              <a:solidFill>
                <a:srgbClr val="0060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7" name="Freeform 489"/>
            <p:cNvSpPr>
              <a:spLocks/>
            </p:cNvSpPr>
            <p:nvPr/>
          </p:nvSpPr>
          <p:spPr bwMode="auto">
            <a:xfrm>
              <a:off x="9806461" y="902684"/>
              <a:ext cx="96633" cy="96633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40 w 46"/>
                <a:gd name="T7" fmla="*/ 40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40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40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8" name="Freeform 490"/>
            <p:cNvSpPr>
              <a:spLocks/>
            </p:cNvSpPr>
            <p:nvPr/>
          </p:nvSpPr>
          <p:spPr bwMode="auto">
            <a:xfrm>
              <a:off x="9806461" y="902684"/>
              <a:ext cx="96633" cy="96633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40 w 46"/>
                <a:gd name="T7" fmla="*/ 40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40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40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54" name="Freeform 496"/>
            <p:cNvSpPr>
              <a:spLocks/>
            </p:cNvSpPr>
            <p:nvPr/>
          </p:nvSpPr>
          <p:spPr bwMode="auto">
            <a:xfrm>
              <a:off x="9806461" y="1244968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2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2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4 h 48"/>
                <a:gd name="T26" fmla="*/ 6 w 46"/>
                <a:gd name="T27" fmla="*/ 6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6 h 48"/>
                <a:gd name="T38" fmla="*/ 44 w 46"/>
                <a:gd name="T39" fmla="*/ 14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55" name="Freeform 497"/>
            <p:cNvSpPr>
              <a:spLocks/>
            </p:cNvSpPr>
            <p:nvPr/>
          </p:nvSpPr>
          <p:spPr bwMode="auto">
            <a:xfrm>
              <a:off x="9806461" y="1244968"/>
              <a:ext cx="96633" cy="100834"/>
            </a:xfrm>
            <a:custGeom>
              <a:avLst/>
              <a:gdLst>
                <a:gd name="T0" fmla="*/ 46 w 46"/>
                <a:gd name="T1" fmla="*/ 24 h 48"/>
                <a:gd name="T2" fmla="*/ 46 w 46"/>
                <a:gd name="T3" fmla="*/ 24 h 48"/>
                <a:gd name="T4" fmla="*/ 44 w 46"/>
                <a:gd name="T5" fmla="*/ 32 h 48"/>
                <a:gd name="T6" fmla="*/ 40 w 46"/>
                <a:gd name="T7" fmla="*/ 40 h 48"/>
                <a:gd name="T8" fmla="*/ 32 w 46"/>
                <a:gd name="T9" fmla="*/ 46 h 48"/>
                <a:gd name="T10" fmla="*/ 22 w 46"/>
                <a:gd name="T11" fmla="*/ 48 h 48"/>
                <a:gd name="T12" fmla="*/ 22 w 46"/>
                <a:gd name="T13" fmla="*/ 48 h 48"/>
                <a:gd name="T14" fmla="*/ 14 w 46"/>
                <a:gd name="T15" fmla="*/ 46 h 48"/>
                <a:gd name="T16" fmla="*/ 6 w 46"/>
                <a:gd name="T17" fmla="*/ 40 h 48"/>
                <a:gd name="T18" fmla="*/ 2 w 46"/>
                <a:gd name="T19" fmla="*/ 32 h 48"/>
                <a:gd name="T20" fmla="*/ 0 w 46"/>
                <a:gd name="T21" fmla="*/ 24 h 48"/>
                <a:gd name="T22" fmla="*/ 0 w 46"/>
                <a:gd name="T23" fmla="*/ 24 h 48"/>
                <a:gd name="T24" fmla="*/ 2 w 46"/>
                <a:gd name="T25" fmla="*/ 14 h 48"/>
                <a:gd name="T26" fmla="*/ 6 w 46"/>
                <a:gd name="T27" fmla="*/ 6 h 48"/>
                <a:gd name="T28" fmla="*/ 14 w 46"/>
                <a:gd name="T29" fmla="*/ 2 h 48"/>
                <a:gd name="T30" fmla="*/ 22 w 46"/>
                <a:gd name="T31" fmla="*/ 0 h 48"/>
                <a:gd name="T32" fmla="*/ 22 w 46"/>
                <a:gd name="T33" fmla="*/ 0 h 48"/>
                <a:gd name="T34" fmla="*/ 32 w 46"/>
                <a:gd name="T35" fmla="*/ 2 h 48"/>
                <a:gd name="T36" fmla="*/ 40 w 46"/>
                <a:gd name="T37" fmla="*/ 6 h 48"/>
                <a:gd name="T38" fmla="*/ 44 w 46"/>
                <a:gd name="T39" fmla="*/ 14 h 48"/>
                <a:gd name="T40" fmla="*/ 46 w 46"/>
                <a:gd name="T41" fmla="*/ 24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6" y="24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4" y="46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6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56" name="Rectangle 460"/>
            <p:cNvSpPr>
              <a:spLocks noChangeArrowheads="1"/>
            </p:cNvSpPr>
            <p:nvPr/>
          </p:nvSpPr>
          <p:spPr bwMode="auto">
            <a:xfrm>
              <a:off x="10075097" y="1216356"/>
              <a:ext cx="213199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Placebo→LUM</a:t>
              </a: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 400 mg</a:t>
              </a:r>
              <a:r>
                <a:rPr kumimoji="0" lang="en-US" altLang="en-US" sz="900" b="0" i="0" u="none" strike="noStrike" cap="none" normalizeH="0" dirty="0" smtClean="0">
                  <a:ln>
                    <a:noFill/>
                  </a:ln>
                  <a:solidFill>
                    <a:srgbClr val="12110B"/>
                  </a:solidFill>
                  <a:effectLst/>
                  <a:latin typeface="Arial" panose="020B0604020202020204" pitchFamily="34" charset="0"/>
                </a:rPr>
                <a:t> q12h/IVA (n=176)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57" name="Chart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87440"/>
              </p:ext>
            </p:extLst>
          </p:nvPr>
        </p:nvGraphicFramePr>
        <p:xfrm>
          <a:off x="608570" y="1499361"/>
          <a:ext cx="8978982" cy="251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0" name="TextBox 359"/>
          <p:cNvSpPr txBox="1"/>
          <p:nvPr/>
        </p:nvSpPr>
        <p:spPr>
          <a:xfrm rot="16200000">
            <a:off x="-811992" y="2586569"/>
            <a:ext cx="2417744" cy="43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Absolute Change From Baseline in BMI (kg/m</a:t>
            </a:r>
            <a:r>
              <a:rPr lang="en-GB" sz="1100" b="1" baseline="30000" dirty="0" smtClean="0">
                <a:solidFill>
                  <a:prstClr val="black"/>
                </a:solidFill>
              </a:rPr>
              <a:t>2</a:t>
            </a:r>
            <a:r>
              <a:rPr lang="en-GB" sz="1100" b="1" dirty="0" smtClean="0">
                <a:solidFill>
                  <a:prstClr val="black"/>
                </a:solidFill>
              </a:rPr>
              <a:t>), LS Mean (95% CI)</a:t>
            </a:r>
            <a:endParaRPr lang="en-GB" sz="1100" b="1" dirty="0">
              <a:solidFill>
                <a:prstClr val="black"/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952516" y="1493057"/>
            <a:ext cx="1585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TRAFFIC/TRANSPORT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4199101" y="1490696"/>
            <a:ext cx="919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PROGRESS</a:t>
            </a:r>
          </a:p>
        </p:txBody>
      </p:sp>
      <p:sp>
        <p:nvSpPr>
          <p:cNvPr id="364" name="TextBox 363"/>
          <p:cNvSpPr txBox="1"/>
          <p:nvPr/>
        </p:nvSpPr>
        <p:spPr>
          <a:xfrm rot="18813958">
            <a:off x="550958" y="4148825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Day 15</a:t>
            </a:r>
          </a:p>
        </p:txBody>
      </p:sp>
      <p:sp>
        <p:nvSpPr>
          <p:cNvPr id="365" name="TextBox 364"/>
          <p:cNvSpPr txBox="1"/>
          <p:nvPr/>
        </p:nvSpPr>
        <p:spPr>
          <a:xfrm rot="18813958">
            <a:off x="396796" y="4148825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BL</a:t>
            </a:r>
          </a:p>
        </p:txBody>
      </p:sp>
      <p:sp>
        <p:nvSpPr>
          <p:cNvPr id="366" name="TextBox 365"/>
          <p:cNvSpPr txBox="1"/>
          <p:nvPr/>
        </p:nvSpPr>
        <p:spPr>
          <a:xfrm rot="18813958">
            <a:off x="709577" y="4153954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Week 4</a:t>
            </a:r>
          </a:p>
        </p:txBody>
      </p:sp>
      <p:sp>
        <p:nvSpPr>
          <p:cNvPr id="367" name="TextBox 366"/>
          <p:cNvSpPr txBox="1"/>
          <p:nvPr/>
        </p:nvSpPr>
        <p:spPr>
          <a:xfrm rot="18813958">
            <a:off x="944671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Week 8</a:t>
            </a:r>
          </a:p>
        </p:txBody>
      </p:sp>
      <p:sp>
        <p:nvSpPr>
          <p:cNvPr id="368" name="TextBox 367"/>
          <p:cNvSpPr txBox="1"/>
          <p:nvPr/>
        </p:nvSpPr>
        <p:spPr>
          <a:xfrm rot="18813958">
            <a:off x="1412823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Week 16</a:t>
            </a:r>
          </a:p>
        </p:txBody>
      </p:sp>
      <p:sp>
        <p:nvSpPr>
          <p:cNvPr id="369" name="TextBox 368"/>
          <p:cNvSpPr txBox="1"/>
          <p:nvPr/>
        </p:nvSpPr>
        <p:spPr>
          <a:xfrm rot="18813958">
            <a:off x="1882145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Week 24</a:t>
            </a:r>
          </a:p>
        </p:txBody>
      </p:sp>
      <p:sp>
        <p:nvSpPr>
          <p:cNvPr id="370" name="TextBox 369"/>
          <p:cNvSpPr txBox="1"/>
          <p:nvPr/>
        </p:nvSpPr>
        <p:spPr>
          <a:xfrm rot="18813958">
            <a:off x="2062589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Day 15</a:t>
            </a:r>
          </a:p>
        </p:txBody>
      </p:sp>
      <p:sp>
        <p:nvSpPr>
          <p:cNvPr id="371" name="TextBox 370"/>
          <p:cNvSpPr txBox="1"/>
          <p:nvPr/>
        </p:nvSpPr>
        <p:spPr>
          <a:xfrm rot="18813958">
            <a:off x="2396629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8</a:t>
            </a:r>
          </a:p>
        </p:txBody>
      </p:sp>
      <p:sp>
        <p:nvSpPr>
          <p:cNvPr id="372" name="TextBox 371"/>
          <p:cNvSpPr txBox="1"/>
          <p:nvPr/>
        </p:nvSpPr>
        <p:spPr>
          <a:xfrm rot="18813958">
            <a:off x="2852990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16</a:t>
            </a:r>
          </a:p>
        </p:txBody>
      </p:sp>
      <p:sp>
        <p:nvSpPr>
          <p:cNvPr id="373" name="TextBox 372"/>
          <p:cNvSpPr txBox="1"/>
          <p:nvPr/>
        </p:nvSpPr>
        <p:spPr>
          <a:xfrm rot="18813958">
            <a:off x="3343174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24</a:t>
            </a:r>
          </a:p>
        </p:txBody>
      </p:sp>
      <p:sp>
        <p:nvSpPr>
          <p:cNvPr id="374" name="TextBox 373"/>
          <p:cNvSpPr txBox="1"/>
          <p:nvPr/>
        </p:nvSpPr>
        <p:spPr>
          <a:xfrm rot="18813958">
            <a:off x="4071579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36</a:t>
            </a:r>
          </a:p>
        </p:txBody>
      </p:sp>
      <p:sp>
        <p:nvSpPr>
          <p:cNvPr id="375" name="TextBox 374"/>
          <p:cNvSpPr txBox="1"/>
          <p:nvPr/>
        </p:nvSpPr>
        <p:spPr>
          <a:xfrm rot="18813958">
            <a:off x="4781537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48</a:t>
            </a:r>
          </a:p>
        </p:txBody>
      </p:sp>
      <p:sp>
        <p:nvSpPr>
          <p:cNvPr id="376" name="TextBox 375"/>
          <p:cNvSpPr txBox="1"/>
          <p:nvPr/>
        </p:nvSpPr>
        <p:spPr>
          <a:xfrm rot="18813958">
            <a:off x="5521208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60</a:t>
            </a:r>
          </a:p>
        </p:txBody>
      </p:sp>
      <p:sp>
        <p:nvSpPr>
          <p:cNvPr id="377" name="TextBox 376"/>
          <p:cNvSpPr txBox="1"/>
          <p:nvPr/>
        </p:nvSpPr>
        <p:spPr>
          <a:xfrm rot="18813958">
            <a:off x="6249268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72</a:t>
            </a:r>
          </a:p>
        </p:txBody>
      </p:sp>
      <p:sp>
        <p:nvSpPr>
          <p:cNvPr id="378" name="TextBox 377"/>
          <p:cNvSpPr txBox="1"/>
          <p:nvPr/>
        </p:nvSpPr>
        <p:spPr>
          <a:xfrm rot="18813958">
            <a:off x="6994748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84</a:t>
            </a:r>
          </a:p>
        </p:txBody>
      </p:sp>
      <p:sp>
        <p:nvSpPr>
          <p:cNvPr id="379" name="TextBox 378"/>
          <p:cNvSpPr txBox="1"/>
          <p:nvPr/>
        </p:nvSpPr>
        <p:spPr>
          <a:xfrm rot="18813958">
            <a:off x="7739733" y="4148826"/>
            <a:ext cx="819683" cy="2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Ext. </a:t>
            </a:r>
            <a:r>
              <a:rPr lang="en-GB" sz="900" dirty="0" err="1">
                <a:solidFill>
                  <a:prstClr val="black"/>
                </a:solidFill>
              </a:rPr>
              <a:t>Wk</a:t>
            </a:r>
            <a:r>
              <a:rPr lang="en-GB" sz="900" dirty="0">
                <a:solidFill>
                  <a:prstClr val="black"/>
                </a:solidFill>
              </a:rPr>
              <a:t> 96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4444692" y="4456039"/>
            <a:ext cx="486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Visit</a:t>
            </a:r>
          </a:p>
        </p:txBody>
      </p:sp>
      <p:sp>
        <p:nvSpPr>
          <p:cNvPr id="381" name="Rectangle 643"/>
          <p:cNvSpPr>
            <a:spLocks noChangeArrowheads="1"/>
          </p:cNvSpPr>
          <p:nvPr/>
        </p:nvSpPr>
        <p:spPr bwMode="auto">
          <a:xfrm>
            <a:off x="2647690" y="3774256"/>
            <a:ext cx="917158" cy="1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50" b="1" dirty="0">
                <a:solidFill>
                  <a:srgbClr val="12110B"/>
                </a:solidFill>
              </a:rPr>
              <a:t>LUM/IVA initiated</a:t>
            </a:r>
            <a:endParaRPr lang="en-US" altLang="en-US" sz="1350" b="1" dirty="0"/>
          </a:p>
        </p:txBody>
      </p:sp>
      <p:cxnSp>
        <p:nvCxnSpPr>
          <p:cNvPr id="382" name="Straight Arrow Connector 381"/>
          <p:cNvCxnSpPr/>
          <p:nvPr/>
        </p:nvCxnSpPr>
        <p:spPr>
          <a:xfrm flipH="1" flipV="1">
            <a:off x="2537624" y="3668477"/>
            <a:ext cx="107619" cy="121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3" name="Group 382"/>
          <p:cNvGrpSpPr/>
          <p:nvPr/>
        </p:nvGrpSpPr>
        <p:grpSpPr>
          <a:xfrm>
            <a:off x="894889" y="1645010"/>
            <a:ext cx="52673" cy="2300271"/>
            <a:chOff x="982726" y="1512806"/>
            <a:chExt cx="52106" cy="2300271"/>
          </a:xfrm>
        </p:grpSpPr>
        <p:cxnSp>
          <p:nvCxnSpPr>
            <p:cNvPr id="384" name="Straight Connector 383"/>
            <p:cNvCxnSpPr/>
            <p:nvPr/>
          </p:nvCxnSpPr>
          <p:spPr>
            <a:xfrm>
              <a:off x="1034832" y="1512806"/>
              <a:ext cx="0" cy="23002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5" name="Group 384"/>
            <p:cNvGrpSpPr/>
            <p:nvPr/>
          </p:nvGrpSpPr>
          <p:grpSpPr>
            <a:xfrm>
              <a:off x="982726" y="1522351"/>
              <a:ext cx="41822" cy="1937256"/>
              <a:chOff x="982726" y="1522351"/>
              <a:chExt cx="41822" cy="1937256"/>
            </a:xfrm>
          </p:grpSpPr>
          <p:cxnSp>
            <p:nvCxnSpPr>
              <p:cNvPr id="386" name="Straight Connector 385"/>
              <p:cNvCxnSpPr/>
              <p:nvPr/>
            </p:nvCxnSpPr>
            <p:spPr>
              <a:xfrm>
                <a:off x="982726" y="1522351"/>
                <a:ext cx="4182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>
                <a:off x="982726" y="1843154"/>
                <a:ext cx="4182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982726" y="2163957"/>
                <a:ext cx="4182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>
                <a:off x="982726" y="2484760"/>
                <a:ext cx="4182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982726" y="2812387"/>
                <a:ext cx="4182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>
                <a:off x="982726" y="3140014"/>
                <a:ext cx="4182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982726" y="3459607"/>
                <a:ext cx="4182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3" name="Group 392"/>
          <p:cNvGrpSpPr/>
          <p:nvPr/>
        </p:nvGrpSpPr>
        <p:grpSpPr>
          <a:xfrm>
            <a:off x="893747" y="3933231"/>
            <a:ext cx="7469920" cy="45719"/>
            <a:chOff x="1066039" y="3843100"/>
            <a:chExt cx="6462660" cy="49636"/>
          </a:xfrm>
        </p:grpSpPr>
        <p:cxnSp>
          <p:nvCxnSpPr>
            <p:cNvPr id="394" name="Straight Connector 393"/>
            <p:cNvCxnSpPr/>
            <p:nvPr/>
          </p:nvCxnSpPr>
          <p:spPr>
            <a:xfrm>
              <a:off x="1066039" y="3843100"/>
              <a:ext cx="646266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5" name="Group 394"/>
            <p:cNvGrpSpPr/>
            <p:nvPr/>
          </p:nvGrpSpPr>
          <p:grpSpPr>
            <a:xfrm>
              <a:off x="1182117" y="3847016"/>
              <a:ext cx="6312703" cy="45720"/>
              <a:chOff x="1182117" y="3857872"/>
              <a:chExt cx="6312703" cy="2511831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 rot="16200000">
                <a:off x="-73798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rot="16200000">
                <a:off x="45876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rot="16200000">
                <a:off x="369705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rot="16200000">
                <a:off x="785264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6200000">
                <a:off x="4351523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6200000">
                <a:off x="4984988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6200000">
                <a:off x="5611108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6200000">
                <a:off x="6238905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rot="16200000">
                <a:off x="3724408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rot="16200000">
                <a:off x="3091362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rot="16200000">
                <a:off x="2463341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rot="16200000">
                <a:off x="2046335" y="5113788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16200000">
                <a:off x="1631003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>
                <a:off x="1325444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16200000">
                <a:off x="1189570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>
                <a:off x="166774" y="5113787"/>
                <a:ext cx="251183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92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/>
          </p:nvPr>
        </p:nvGraphicFramePr>
        <p:xfrm>
          <a:off x="488301" y="114592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612" y="6383929"/>
            <a:ext cx="9129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TRAFFIC/TRANSPORT </a:t>
            </a:r>
            <a:r>
              <a:rPr lang="en-US" sz="800" dirty="0">
                <a:solidFill>
                  <a:prstClr val="black"/>
                </a:solidFill>
              </a:rPr>
              <a:t>results estimated from 24 weeks of </a:t>
            </a:r>
            <a:r>
              <a:rPr lang="en-US" sz="800" dirty="0" smtClean="0">
                <a:solidFill>
                  <a:prstClr val="black"/>
                </a:solidFill>
              </a:rPr>
              <a:t>observation.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Exacerbation</a:t>
            </a:r>
            <a:r>
              <a:rPr lang="en-US" b="0" dirty="0" smtClean="0"/>
              <a:t> Rate Remained Low With Up to 120 Weeks of Treatment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644190" y="3349909"/>
            <a:ext cx="3991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Event </a:t>
            </a:r>
            <a:r>
              <a:rPr lang="en-US" sz="1600" b="1" dirty="0" smtClean="0">
                <a:solidFill>
                  <a:prstClr val="black"/>
                </a:solidFill>
              </a:rPr>
              <a:t>Rate </a:t>
            </a:r>
            <a:r>
              <a:rPr lang="en-US" sz="1600" b="1" dirty="0">
                <a:solidFill>
                  <a:prstClr val="black"/>
                </a:solidFill>
              </a:rPr>
              <a:t>per </a:t>
            </a:r>
            <a:r>
              <a:rPr lang="en-US" sz="1600" b="1" dirty="0" smtClean="0">
                <a:solidFill>
                  <a:prstClr val="black"/>
                </a:solidFill>
              </a:rPr>
              <a:t>Patient-Year </a:t>
            </a:r>
            <a:r>
              <a:rPr lang="en-US" sz="1600" b="1" dirty="0">
                <a:solidFill>
                  <a:prstClr val="black"/>
                </a:solidFill>
              </a:rPr>
              <a:t>(48 </a:t>
            </a:r>
            <a:r>
              <a:rPr lang="en-US" sz="1600" b="1" dirty="0" smtClean="0">
                <a:solidFill>
                  <a:prstClr val="black"/>
                </a:solidFill>
              </a:rPr>
              <a:t>Weeks</a:t>
            </a:r>
            <a:r>
              <a:rPr lang="en-US" sz="1600" b="1" dirty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52773" y="1352826"/>
            <a:ext cx="2958406" cy="600164"/>
            <a:chOff x="3033587" y="1506449"/>
            <a:chExt cx="2958406" cy="600164"/>
          </a:xfrm>
        </p:grpSpPr>
        <p:sp>
          <p:nvSpPr>
            <p:cNvPr id="10" name="Rectangle 9"/>
            <p:cNvSpPr/>
            <p:nvPr/>
          </p:nvSpPr>
          <p:spPr>
            <a:xfrm>
              <a:off x="3033587" y="1561864"/>
              <a:ext cx="166813" cy="16681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GB" sz="20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33587" y="1851456"/>
              <a:ext cx="166813" cy="166813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GB" sz="20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3415" y="1506449"/>
              <a:ext cx="276857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dirty="0" smtClean="0">
                  <a:solidFill>
                    <a:prstClr val="black"/>
                  </a:solidFill>
                </a:rPr>
                <a:t>TRAFFIC/TRANSPORT placebo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 smtClean="0">
                  <a:solidFill>
                    <a:prstClr val="black"/>
                  </a:solidFill>
                </a:rPr>
                <a:t>LUM 400 mg q12h/IVA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74100" y="545601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Pulmonary </a:t>
            </a:r>
            <a:r>
              <a:rPr lang="en-US" sz="1600" b="1" dirty="0" smtClean="0">
                <a:solidFill>
                  <a:prstClr val="black"/>
                </a:solidFill>
              </a:rPr>
              <a:t>Exacerbations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6300" y="546336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Pulmonary </a:t>
            </a:r>
            <a:r>
              <a:rPr lang="en-US" sz="1600" b="1" dirty="0" smtClean="0">
                <a:solidFill>
                  <a:prstClr val="black"/>
                </a:solidFill>
              </a:rPr>
              <a:t>Exacerbations </a:t>
            </a:r>
            <a:r>
              <a:rPr lang="en-US" sz="1600" b="1" dirty="0">
                <a:solidFill>
                  <a:prstClr val="black"/>
                </a:solidFill>
              </a:rPr>
              <a:t>R</a:t>
            </a:r>
            <a:r>
              <a:rPr lang="en-US" sz="1600" b="1" dirty="0" smtClean="0">
                <a:solidFill>
                  <a:prstClr val="black"/>
                </a:solidFill>
              </a:rPr>
              <a:t>equiring </a:t>
            </a:r>
            <a:r>
              <a:rPr lang="en-US" sz="1600" b="1" dirty="0">
                <a:solidFill>
                  <a:prstClr val="black"/>
                </a:solidFill>
              </a:rPr>
              <a:t>H</a:t>
            </a:r>
            <a:r>
              <a:rPr lang="en-US" sz="1600" b="1" dirty="0" smtClean="0">
                <a:solidFill>
                  <a:prstClr val="black"/>
                </a:solidFill>
              </a:rPr>
              <a:t>ospitalization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45" y="545497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Pulmonary </a:t>
            </a:r>
            <a:r>
              <a:rPr lang="en-US" sz="1600" b="1" dirty="0" smtClean="0">
                <a:solidFill>
                  <a:prstClr val="black"/>
                </a:solidFill>
              </a:rPr>
              <a:t>Exacerbations </a:t>
            </a:r>
            <a:r>
              <a:rPr lang="en-US" sz="1600" b="1" dirty="0">
                <a:solidFill>
                  <a:prstClr val="black"/>
                </a:solidFill>
              </a:rPr>
              <a:t>R</a:t>
            </a:r>
            <a:r>
              <a:rPr lang="en-US" sz="1600" b="1" dirty="0" smtClean="0">
                <a:solidFill>
                  <a:prstClr val="black"/>
                </a:solidFill>
              </a:rPr>
              <a:t>equiring </a:t>
            </a:r>
            <a:r>
              <a:rPr lang="en-US" sz="1600" b="1" dirty="0">
                <a:solidFill>
                  <a:prstClr val="black"/>
                </a:solidFill>
              </a:rPr>
              <a:t>IV </a:t>
            </a:r>
            <a:r>
              <a:rPr lang="en-US" sz="1600" b="1" dirty="0" smtClean="0">
                <a:solidFill>
                  <a:prstClr val="black"/>
                </a:solidFill>
              </a:rPr>
              <a:t/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Antibiotic </a:t>
            </a:r>
            <a:r>
              <a:rPr lang="en-US" sz="1600" b="1" dirty="0">
                <a:solidFill>
                  <a:prstClr val="black"/>
                </a:solidFill>
              </a:rPr>
              <a:t>U</a:t>
            </a:r>
            <a:r>
              <a:rPr lang="en-US" sz="1600" b="1" dirty="0" smtClean="0">
                <a:solidFill>
                  <a:prstClr val="black"/>
                </a:solidFill>
              </a:rPr>
              <a:t>se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gray">
          <a:xfrm>
            <a:off x="887539" y="1233850"/>
            <a:ext cx="1365347" cy="4247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b="1" kern="0" cap="small" dirty="0" smtClean="0">
                <a:solidFill>
                  <a:srgbClr val="4BACC6">
                    <a:lumMod val="10000"/>
                  </a:srgbClr>
                </a:solidFill>
                <a:cs typeface="Arial" pitchFamily="34" charset="0"/>
              </a:rPr>
              <a:t>TRAFFIC/ TRANSPORT</a:t>
            </a:r>
          </a:p>
        </p:txBody>
      </p:sp>
      <p:sp>
        <p:nvSpPr>
          <p:cNvPr id="20" name="Right Brace 19"/>
          <p:cNvSpPr/>
          <p:nvPr/>
        </p:nvSpPr>
        <p:spPr>
          <a:xfrm rot="16200000">
            <a:off x="1510936" y="1318346"/>
            <a:ext cx="96626" cy="717178"/>
          </a:xfrm>
          <a:prstGeom prst="righ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4BACC6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 bwMode="gray">
          <a:xfrm>
            <a:off x="1984663" y="2801543"/>
            <a:ext cx="1215736" cy="2585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b="1" kern="0" cap="small" dirty="0" smtClean="0">
                <a:solidFill>
                  <a:srgbClr val="4BACC6">
                    <a:lumMod val="10000"/>
                  </a:srgbClr>
                </a:solidFill>
                <a:cs typeface="Arial" pitchFamily="34" charset="0"/>
              </a:rPr>
              <a:t>PROGRESS</a:t>
            </a:r>
          </a:p>
        </p:txBody>
      </p:sp>
      <p:sp>
        <p:nvSpPr>
          <p:cNvPr id="22" name="Right Brace 21"/>
          <p:cNvSpPr/>
          <p:nvPr/>
        </p:nvSpPr>
        <p:spPr>
          <a:xfrm rot="16200000">
            <a:off x="2537900" y="2722363"/>
            <a:ext cx="96626" cy="732681"/>
          </a:xfrm>
          <a:prstGeom prst="righ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4BACC6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 bwMode="gray">
          <a:xfrm>
            <a:off x="3600052" y="3431290"/>
            <a:ext cx="1365347" cy="4247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b="1" kern="0" cap="small" dirty="0" smtClean="0">
                <a:solidFill>
                  <a:srgbClr val="4BACC6">
                    <a:lumMod val="10000"/>
                  </a:srgbClr>
                </a:solidFill>
                <a:cs typeface="Arial" pitchFamily="34" charset="0"/>
              </a:rPr>
              <a:t>TRAFFIC/ TRANSPORT</a:t>
            </a:r>
          </a:p>
        </p:txBody>
      </p:sp>
      <p:sp>
        <p:nvSpPr>
          <p:cNvPr id="24" name="Right Brace 23"/>
          <p:cNvSpPr/>
          <p:nvPr/>
        </p:nvSpPr>
        <p:spPr>
          <a:xfrm rot="16200000">
            <a:off x="4223449" y="3515786"/>
            <a:ext cx="96626" cy="717178"/>
          </a:xfrm>
          <a:prstGeom prst="righ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4BACC6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 bwMode="gray">
          <a:xfrm>
            <a:off x="4705874" y="4012395"/>
            <a:ext cx="1196231" cy="2585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b="1" kern="0" cap="small" dirty="0" smtClean="0">
                <a:solidFill>
                  <a:srgbClr val="4BACC6">
                    <a:lumMod val="10000"/>
                  </a:srgbClr>
                </a:solidFill>
                <a:cs typeface="Arial" pitchFamily="34" charset="0"/>
              </a:rPr>
              <a:t>PROGRESS</a:t>
            </a:r>
          </a:p>
        </p:txBody>
      </p:sp>
      <p:sp>
        <p:nvSpPr>
          <p:cNvPr id="26" name="Right Brace 25"/>
          <p:cNvSpPr/>
          <p:nvPr/>
        </p:nvSpPr>
        <p:spPr>
          <a:xfrm rot="16200000">
            <a:off x="5250412" y="3957361"/>
            <a:ext cx="96626" cy="732681"/>
          </a:xfrm>
          <a:prstGeom prst="righ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4BACC6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 bwMode="gray">
          <a:xfrm>
            <a:off x="6272572" y="2988968"/>
            <a:ext cx="1365347" cy="4247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b="1" kern="0" cap="small" dirty="0" smtClean="0">
                <a:solidFill>
                  <a:srgbClr val="4BACC6">
                    <a:lumMod val="10000"/>
                  </a:srgbClr>
                </a:solidFill>
                <a:cs typeface="Arial" pitchFamily="34" charset="0"/>
              </a:rPr>
              <a:t>TRAFFIC/ TRANSPORT</a:t>
            </a:r>
          </a:p>
        </p:txBody>
      </p:sp>
      <p:sp>
        <p:nvSpPr>
          <p:cNvPr id="28" name="Right Brace 27"/>
          <p:cNvSpPr/>
          <p:nvPr/>
        </p:nvSpPr>
        <p:spPr>
          <a:xfrm rot="16200000">
            <a:off x="6895969" y="3073464"/>
            <a:ext cx="96626" cy="717178"/>
          </a:xfrm>
          <a:prstGeom prst="righ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4BACC6">
                  <a:lumMod val="1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 bwMode="gray">
          <a:xfrm>
            <a:off x="7388785" y="3805004"/>
            <a:ext cx="1140911" cy="2585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b="1" kern="0" cap="small" dirty="0" smtClean="0">
                <a:solidFill>
                  <a:srgbClr val="4BACC6">
                    <a:lumMod val="10000"/>
                  </a:srgbClr>
                </a:solidFill>
                <a:cs typeface="Arial" pitchFamily="34" charset="0"/>
              </a:rPr>
              <a:t>PROGRESS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7922932" y="3739579"/>
            <a:ext cx="96626" cy="732681"/>
          </a:xfrm>
          <a:prstGeom prst="righ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4BACC6">
                  <a:lumMod val="10000"/>
                </a:srgbClr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007" y="6504057"/>
            <a:ext cx="10030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PROGRESS </a:t>
            </a:r>
            <a:r>
              <a:rPr lang="en-US" sz="800" dirty="0">
                <a:solidFill>
                  <a:prstClr val="black"/>
                </a:solidFill>
              </a:rPr>
              <a:t>LUM/IVA group </a:t>
            </a:r>
            <a:r>
              <a:rPr lang="en-US" sz="800" dirty="0" smtClean="0">
                <a:solidFill>
                  <a:prstClr val="black"/>
                </a:solidFill>
              </a:rPr>
              <a:t>calculated from patients </a:t>
            </a:r>
            <a:r>
              <a:rPr lang="en-US" sz="800" dirty="0">
                <a:solidFill>
                  <a:prstClr val="black"/>
                </a:solidFill>
              </a:rPr>
              <a:t>who received up to 120 weeks of LUM/IVA, including during TRAFFIC/TRANSPORT.</a:t>
            </a:r>
          </a:p>
          <a:p>
            <a:r>
              <a:rPr lang="en-US" sz="800" dirty="0">
                <a:solidFill>
                  <a:prstClr val="black"/>
                </a:solidFill>
              </a:rPr>
              <a:t>PROGRESS </a:t>
            </a:r>
            <a:r>
              <a:rPr lang="en-US" sz="800" dirty="0" smtClean="0">
                <a:solidFill>
                  <a:prstClr val="black"/>
                </a:solidFill>
              </a:rPr>
              <a:t>placebo </a:t>
            </a:r>
            <a:r>
              <a:rPr lang="en-US" sz="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800" dirty="0" smtClean="0">
                <a:solidFill>
                  <a:prstClr val="black"/>
                </a:solidFill>
              </a:rPr>
              <a:t>LUM/IVA </a:t>
            </a:r>
            <a:r>
              <a:rPr lang="en-US" sz="800" dirty="0">
                <a:solidFill>
                  <a:prstClr val="black"/>
                </a:solidFill>
              </a:rPr>
              <a:t>group calculated from patients who received up to 96 weeks of LUM/IVA </a:t>
            </a:r>
            <a:r>
              <a:rPr lang="en-US" sz="800" dirty="0" smtClean="0">
                <a:solidFill>
                  <a:prstClr val="black"/>
                </a:solidFill>
              </a:rPr>
              <a:t>only, not including TRAFFIC/TRANSPORT events.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 </a:t>
            </a:r>
            <a:r>
              <a:rPr lang="en-US" sz="800" b="1" dirty="0" err="1" smtClean="0"/>
              <a:t>Konstan</a:t>
            </a:r>
            <a:r>
              <a:rPr lang="en-US" sz="800" b="1" dirty="0" smtClean="0"/>
              <a:t> </a:t>
            </a:r>
            <a:r>
              <a:rPr lang="en-US" sz="800" b="1" dirty="0"/>
              <a:t>M et al, Lancet </a:t>
            </a:r>
            <a:r>
              <a:rPr lang="en-US" sz="800" b="1" dirty="0" err="1" smtClean="0"/>
              <a:t>Respir</a:t>
            </a:r>
            <a:r>
              <a:rPr lang="en-US" sz="800" b="1" dirty="0" smtClean="0"/>
              <a:t> </a:t>
            </a:r>
            <a:r>
              <a:rPr lang="en-US" sz="800" b="1" dirty="0"/>
              <a:t>Med 2017;5:</a:t>
            </a:r>
            <a:r>
              <a:rPr lang="en-US" sz="800" b="1" dirty="0" smtClean="0"/>
              <a:t>107-118.</a:t>
            </a:r>
            <a:endParaRPr lang="en-US" altLang="en-US" sz="800" b="1" dirty="0"/>
          </a:p>
          <a:p>
            <a:endParaRPr lang="en-US" altLang="en-US" sz="800" dirty="0"/>
          </a:p>
          <a:p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852773" y="1941380"/>
            <a:ext cx="3099086" cy="307777"/>
            <a:chOff x="3033587" y="1506449"/>
            <a:chExt cx="3099086" cy="307777"/>
          </a:xfrm>
        </p:grpSpPr>
        <p:sp>
          <p:nvSpPr>
            <p:cNvPr id="33" name="Rectangle 32"/>
            <p:cNvSpPr/>
            <p:nvPr/>
          </p:nvSpPr>
          <p:spPr>
            <a:xfrm>
              <a:off x="3033587" y="1561864"/>
              <a:ext cx="166813" cy="166813"/>
            </a:xfrm>
            <a:prstGeom prst="rect">
              <a:avLst/>
            </a:prstGeom>
            <a:solidFill>
              <a:srgbClr val="398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GB" sz="200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3415" y="1506449"/>
              <a:ext cx="2909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</a:rPr>
                <a:t>Placebo → LUM 400 mg q12h/IVA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6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6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7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8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9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6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7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8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9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categoryEl"/>
        </p:bldSub>
      </p:bldGraphic>
      <p:bldP spid="7" grpId="0"/>
      <p:bldP spid="16" grpId="0"/>
      <p:bldP spid="17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15845" y="1628534"/>
            <a:ext cx="2854194" cy="7403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</a:rPr>
              <a:t>Patients who received ORKAMBI in the Extension Study</a:t>
            </a:r>
          </a:p>
          <a:p>
            <a:pPr marL="95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</a:rPr>
              <a:t>N=516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1912" y="3548576"/>
            <a:ext cx="3113341" cy="742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Controls matched to patients who received ORKAMBI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N=1640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78468" y="1656449"/>
            <a:ext cx="3040228" cy="16843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CFFPR patients homozygous for F508</a:t>
            </a:r>
            <a:r>
              <a:rPr lang="en-US" sz="1200" b="1" i="1" dirty="0" smtClean="0">
                <a:solidFill>
                  <a:srgbClr val="FFFFFF"/>
                </a:solidFill>
              </a:rPr>
              <a:t>del</a:t>
            </a:r>
            <a:r>
              <a:rPr lang="en-US" sz="1200" b="1" dirty="0" smtClean="0">
                <a:solidFill>
                  <a:srgbClr val="FFFFFF"/>
                </a:solidFill>
              </a:rPr>
              <a:t> with confirmed CF diagnosis (2012 or earlier); 12+ years old in 2012; valid entries for sex, race, birth year; no transplant through end of 2012; no pregnancy in 2012; ≥1 stable </a:t>
            </a:r>
            <a:r>
              <a:rPr lang="en-US" sz="1200" b="1" dirty="0" err="1" smtClean="0">
                <a:solidFill>
                  <a:schemeClr val="bg1"/>
                </a:solidFill>
              </a:rPr>
              <a:t>encounter</a:t>
            </a:r>
            <a:r>
              <a:rPr lang="en-US" sz="1200" b="1" baseline="30000" dirty="0" err="1" smtClean="0">
                <a:solidFill>
                  <a:schemeClr val="bg1"/>
                </a:solidFill>
              </a:rPr>
              <a:t>a</a:t>
            </a:r>
            <a:r>
              <a:rPr lang="en-US" sz="1200" b="1" dirty="0" smtClean="0">
                <a:solidFill>
                  <a:schemeClr val="bg1"/>
                </a:solidFill>
              </a:rPr>
              <a:t> i</a:t>
            </a:r>
            <a:r>
              <a:rPr lang="en-US" sz="1200" b="1" dirty="0" smtClean="0">
                <a:solidFill>
                  <a:srgbClr val="FFFFFF"/>
                </a:solidFill>
              </a:rPr>
              <a:t>n 2012 with nutritional and spirometry data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N=5093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41912" y="4499213"/>
            <a:ext cx="3113341" cy="101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Matched controls with ≥3 PFT records spanning ≥6 months before death, transplant, or pregnancy through 2014 N=1448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15845" y="3549868"/>
            <a:ext cx="2854194" cy="7403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</a:rPr>
              <a:t>Patients with ≥3 PFT records spanning ≥6 months starting 30 days after initiation on ORKAMBI</a:t>
            </a:r>
            <a:endParaRPr lang="en-US" sz="1100" b="1" dirty="0">
              <a:solidFill>
                <a:srgbClr val="FFFFFF"/>
              </a:solidFill>
            </a:endParaRPr>
          </a:p>
          <a:p>
            <a:pPr marL="95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</a:rPr>
              <a:t>N=461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15845" y="4636215"/>
            <a:ext cx="2854194" cy="7403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</a:rPr>
              <a:t>Cohort treated with ORKAMBI included in analysis</a:t>
            </a:r>
            <a:endParaRPr lang="en-US" sz="1100" b="1" dirty="0">
              <a:solidFill>
                <a:srgbClr val="FFFFFF"/>
              </a:solidFill>
            </a:endParaRPr>
          </a:p>
          <a:p>
            <a:pPr marL="95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</a:rPr>
              <a:t>N=439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Function Decline Analysis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/>
              <a:t>Konstan</a:t>
            </a:r>
            <a:r>
              <a:rPr lang="en-US" b="1" dirty="0" smtClean="0"/>
              <a:t> </a:t>
            </a:r>
            <a:r>
              <a:rPr lang="en-US" b="1" dirty="0"/>
              <a:t>M et al, Lancet </a:t>
            </a:r>
            <a:r>
              <a:rPr lang="en-US" b="1" dirty="0" err="1"/>
              <a:t>Respir</a:t>
            </a:r>
            <a:r>
              <a:rPr lang="en-US" b="1" dirty="0"/>
              <a:t> Med 2017 Feb;5(2):107-118.</a:t>
            </a:r>
            <a:endParaRPr lang="en-US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944627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2934"/>
                </a:solidFill>
              </a:rPr>
              <a:t>19 </a:t>
            </a:r>
            <a:r>
              <a:rPr lang="en-US" sz="1400" dirty="0" err="1" smtClean="0">
                <a:solidFill>
                  <a:srgbClr val="292934"/>
                </a:solidFill>
              </a:rPr>
              <a:t>Orkambi</a:t>
            </a:r>
            <a:r>
              <a:rPr lang="en-US" sz="1400" dirty="0" smtClean="0">
                <a:solidFill>
                  <a:srgbClr val="292934"/>
                </a:solidFill>
              </a:rPr>
              <a:t> patients had no identified CFFPR match, so not included; 47% were matched to 5 controls</a:t>
            </a:r>
            <a:endParaRPr lang="en-US" sz="1400" dirty="0">
              <a:solidFill>
                <a:srgbClr val="29293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6851"/>
            <a:ext cx="5280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292934"/>
                </a:solidFill>
              </a:rPr>
              <a:t>Orkambi</a:t>
            </a:r>
            <a:r>
              <a:rPr lang="en-US" sz="1400" dirty="0" smtClean="0">
                <a:solidFill>
                  <a:srgbClr val="292934"/>
                </a:solidFill>
              </a:rPr>
              <a:t> patients on FDA-approved 400/250 LUM/IVA </a:t>
            </a:r>
            <a:r>
              <a:rPr lang="en-US" sz="1400" i="1" dirty="0" err="1" smtClean="0">
                <a:solidFill>
                  <a:srgbClr val="292934"/>
                </a:solidFill>
              </a:rPr>
              <a:t>b.i.d</a:t>
            </a:r>
            <a:r>
              <a:rPr lang="en-US" sz="1400" dirty="0" smtClean="0">
                <a:solidFill>
                  <a:srgbClr val="292934"/>
                </a:solidFill>
              </a:rPr>
              <a:t> dose</a:t>
            </a:r>
            <a:endParaRPr lang="en-US" sz="1400" dirty="0">
              <a:solidFill>
                <a:srgbClr val="29293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298" y="1230407"/>
            <a:ext cx="371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ORKAMBI Patients (F508</a:t>
            </a:r>
            <a:r>
              <a:rPr lang="en-US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Homozygous)</a:t>
            </a:r>
            <a:endParaRPr lang="en-US" sz="14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4774" y="1239202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Patients (F508</a:t>
            </a:r>
            <a:r>
              <a:rPr lang="en-US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Homozygous)</a:t>
            </a:r>
            <a:endParaRPr lang="en-US" sz="14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2707" y="3932387"/>
            <a:ext cx="84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92934"/>
                </a:solidFill>
              </a:rPr>
              <a:t>Up to 1:5</a:t>
            </a:r>
          </a:p>
          <a:p>
            <a:pPr algn="ctr"/>
            <a:r>
              <a:rPr lang="en-US" sz="1200" dirty="0" smtClean="0">
                <a:solidFill>
                  <a:srgbClr val="292934"/>
                </a:solidFill>
              </a:rPr>
              <a:t>Matching</a:t>
            </a:r>
            <a:endParaRPr lang="en-US" sz="1200" dirty="0">
              <a:solidFill>
                <a:srgbClr val="292934"/>
              </a:solidFill>
            </a:endParaRPr>
          </a:p>
        </p:txBody>
      </p:sp>
      <p:cxnSp>
        <p:nvCxnSpPr>
          <p:cNvPr id="33" name="Straight Arrow Connector 32"/>
          <p:cNvCxnSpPr>
            <a:stCxn id="9" idx="2"/>
            <a:endCxn id="25" idx="0"/>
          </p:cNvCxnSpPr>
          <p:nvPr/>
        </p:nvCxnSpPr>
        <p:spPr>
          <a:xfrm>
            <a:off x="2442942" y="2368850"/>
            <a:ext cx="0" cy="1181018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2"/>
          </p:cNvCxnSpPr>
          <p:nvPr/>
        </p:nvCxnSpPr>
        <p:spPr>
          <a:xfrm>
            <a:off x="2442942" y="4290184"/>
            <a:ext cx="0" cy="346031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2"/>
            <a:endCxn id="12" idx="0"/>
          </p:cNvCxnSpPr>
          <p:nvPr/>
        </p:nvCxnSpPr>
        <p:spPr>
          <a:xfrm>
            <a:off x="6498582" y="3340839"/>
            <a:ext cx="1" cy="207737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90146" y="4290184"/>
            <a:ext cx="1" cy="207737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3"/>
            <a:endCxn id="12" idx="1"/>
          </p:cNvCxnSpPr>
          <p:nvPr/>
        </p:nvCxnSpPr>
        <p:spPr>
          <a:xfrm>
            <a:off x="3870039" y="3920026"/>
            <a:ext cx="1071873" cy="0"/>
          </a:xfrm>
          <a:prstGeom prst="straightConnector1">
            <a:avLst/>
          </a:prstGeom>
          <a:ln w="25400">
            <a:solidFill>
              <a:schemeClr val="accent5">
                <a:lumMod val="1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20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Orkambi</a:t>
            </a:r>
            <a:r>
              <a:rPr lang="en-US" sz="2800" dirty="0" smtClean="0"/>
              <a:t> Associated </a:t>
            </a:r>
            <a:r>
              <a:rPr lang="en-US" sz="2800" dirty="0"/>
              <a:t>With a Slower Annual Rate of Lung Function Decline Than Matched Controls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61587792"/>
              </p:ext>
            </p:extLst>
          </p:nvPr>
        </p:nvGraphicFramePr>
        <p:xfrm>
          <a:off x="147524" y="992373"/>
          <a:ext cx="8489674" cy="540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47" y="6502069"/>
            <a:ext cx="10453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GLI equations. </a:t>
            </a:r>
            <a:r>
              <a:rPr kumimoji="0" lang="en-US" sz="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Postbaseline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data limited to 2 years. To avoid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inclusion of acute lung function improvement with LUM/IVA, v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isits ≤21 days of treatment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initiation were excluded</a:t>
            </a:r>
            <a:r>
              <a:rPr lang="en-US" sz="800" kern="0" dirty="0">
                <a:solidFill>
                  <a:prstClr val="black"/>
                </a:solidFill>
              </a:rPr>
              <a:t> </a:t>
            </a:r>
            <a:r>
              <a:rPr lang="en-US" sz="800" kern="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sz="800" b="1" dirty="0" err="1"/>
              <a:t>Konstan</a:t>
            </a:r>
            <a:r>
              <a:rPr lang="en-US" sz="800" b="1" dirty="0"/>
              <a:t> M et al, Lancet </a:t>
            </a:r>
            <a:r>
              <a:rPr lang="en-US" sz="800" b="1" dirty="0" err="1"/>
              <a:t>Respir</a:t>
            </a:r>
            <a:r>
              <a:rPr lang="en-US" sz="800" b="1" dirty="0"/>
              <a:t> Med 2017 Feb;5(2):107-118.</a:t>
            </a:r>
            <a:endParaRPr lang="en-US" altLang="en-US" sz="800" b="1" dirty="0"/>
          </a:p>
          <a:p>
            <a:pPr defTabSz="914400">
              <a:defRPr/>
            </a:pPr>
            <a:endParaRPr lang="en-US" altLang="en-US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0284" y="2242429"/>
            <a:ext cx="234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Slope: </a:t>
            </a:r>
            <a:r>
              <a:rPr lang="en-US" b="1" dirty="0">
                <a:latin typeface="Arial"/>
                <a:cs typeface="Arial"/>
              </a:rPr>
              <a:t>-</a:t>
            </a:r>
            <a:r>
              <a:rPr lang="en-US" b="1" dirty="0" smtClean="0">
                <a:latin typeface="Arial"/>
                <a:cs typeface="Arial"/>
              </a:rPr>
              <a:t>1.33/year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3160164" y="4695724"/>
            <a:ext cx="2467974" cy="3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 dirty="0" smtClean="0">
                <a:latin typeface="Arial"/>
                <a:cs typeface="Arial"/>
              </a:rPr>
              <a:t>Slope:</a:t>
            </a:r>
            <a:r>
              <a:rPr lang="en-US" sz="1800" b="1" dirty="0" smtClean="0"/>
              <a:t> </a:t>
            </a:r>
            <a:r>
              <a:rPr lang="en-US" sz="1800" b="1" dirty="0"/>
              <a:t>-</a:t>
            </a:r>
            <a:r>
              <a:rPr lang="en-US" sz="1800" b="1" dirty="0" smtClean="0"/>
              <a:t>2.29/year</a:t>
            </a:r>
            <a:endParaRPr lang="en-US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7346393" y="2821147"/>
            <a:ext cx="1532394" cy="2245463"/>
            <a:chOff x="7548653" y="2521650"/>
            <a:chExt cx="1532394" cy="2245463"/>
          </a:xfrm>
        </p:grpSpPr>
        <p:sp>
          <p:nvSpPr>
            <p:cNvPr id="4" name="Rectangle 3"/>
            <p:cNvSpPr/>
            <p:nvPr/>
          </p:nvSpPr>
          <p:spPr>
            <a:xfrm>
              <a:off x="7581900" y="2521650"/>
              <a:ext cx="1483907" cy="21722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7548653" y="2531320"/>
              <a:ext cx="1532394" cy="223579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sz="1500" b="1" dirty="0" smtClean="0">
                  <a:solidFill>
                    <a:srgbClr val="1F497D"/>
                  </a:solidFill>
                </a:rPr>
                <a:t>Difference</a:t>
              </a:r>
              <a:br>
                <a:rPr lang="en-US" sz="1500" b="1" dirty="0" smtClean="0">
                  <a:solidFill>
                    <a:srgbClr val="1F497D"/>
                  </a:solidFill>
                </a:rPr>
              </a:br>
              <a:r>
                <a:rPr lang="en-US" sz="1500" b="1" dirty="0" smtClean="0">
                  <a:solidFill>
                    <a:srgbClr val="1F497D"/>
                  </a:solidFill>
                </a:rPr>
                <a:t>of 0.97 percentage points/year, representing </a:t>
              </a:r>
              <a:br>
                <a:rPr lang="en-US" sz="1500" b="1" dirty="0" smtClean="0">
                  <a:solidFill>
                    <a:srgbClr val="1F497D"/>
                  </a:solidFill>
                </a:rPr>
              </a:br>
              <a:r>
                <a:rPr lang="en-US" sz="1500" b="1" dirty="0" smtClean="0">
                  <a:solidFill>
                    <a:srgbClr val="1F497D"/>
                  </a:solidFill>
                </a:rPr>
                <a:t>42% reduction</a:t>
              </a:r>
              <a:br>
                <a:rPr lang="en-US" sz="1500" b="1" dirty="0" smtClean="0">
                  <a:solidFill>
                    <a:srgbClr val="1F497D"/>
                  </a:solidFill>
                </a:rPr>
              </a:br>
              <a:r>
                <a:rPr lang="en-US" sz="1500" b="1" dirty="0" smtClean="0">
                  <a:solidFill>
                    <a:srgbClr val="1F497D"/>
                  </a:solidFill>
                </a:rPr>
                <a:t>in the rate of decline (</a:t>
              </a:r>
              <a:r>
                <a:rPr lang="en-US" sz="1500" b="1" i="1" dirty="0" smtClean="0">
                  <a:solidFill>
                    <a:srgbClr val="1F497D"/>
                  </a:solidFill>
                </a:rPr>
                <a:t>P</a:t>
              </a:r>
              <a:r>
                <a:rPr lang="en-US" sz="1500" b="1" dirty="0" smtClean="0">
                  <a:solidFill>
                    <a:srgbClr val="1F497D"/>
                  </a:solidFill>
                </a:rPr>
                <a:t>&lt;0.001)</a:t>
              </a:r>
              <a:endParaRPr lang="en-US" sz="15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14842" y="2510074"/>
            <a:ext cx="5199066" cy="2738164"/>
            <a:chOff x="2825227" y="2907910"/>
            <a:chExt cx="5199066" cy="2738164"/>
          </a:xfrm>
        </p:grpSpPr>
        <p:grpSp>
          <p:nvGrpSpPr>
            <p:cNvPr id="11" name="Group 10"/>
            <p:cNvGrpSpPr/>
            <p:nvPr/>
          </p:nvGrpSpPr>
          <p:grpSpPr>
            <a:xfrm>
              <a:off x="7389586" y="3881130"/>
              <a:ext cx="634707" cy="1764944"/>
              <a:chOff x="-341254" y="3720955"/>
              <a:chExt cx="615217" cy="197316"/>
            </a:xfrm>
          </p:grpSpPr>
          <p:sp>
            <p:nvSpPr>
              <p:cNvPr id="19" name="Right Brace 18"/>
              <p:cNvSpPr/>
              <p:nvPr/>
            </p:nvSpPr>
            <p:spPr>
              <a:xfrm>
                <a:off x="-341254" y="3720955"/>
                <a:ext cx="45719" cy="197316"/>
              </a:xfrm>
              <a:prstGeom prst="rightBrace">
                <a:avLst/>
              </a:prstGeom>
              <a:noFill/>
              <a:ln w="28575">
                <a:solidFill>
                  <a:srgbClr val="1F497D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" name="TextBox 12"/>
              <p:cNvSpPr txBox="1"/>
              <p:nvPr/>
            </p:nvSpPr>
            <p:spPr>
              <a:xfrm>
                <a:off x="-340096" y="3800287"/>
                <a:ext cx="614059" cy="41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4.31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25227" y="2907910"/>
              <a:ext cx="679226" cy="886264"/>
              <a:chOff x="2294389" y="3668650"/>
              <a:chExt cx="679226" cy="492125"/>
            </a:xfrm>
          </p:grpSpPr>
          <p:sp>
            <p:nvSpPr>
              <p:cNvPr id="17" name="Right Brace 16"/>
              <p:cNvSpPr/>
              <p:nvPr/>
            </p:nvSpPr>
            <p:spPr>
              <a:xfrm>
                <a:off x="2294389" y="3668650"/>
                <a:ext cx="45719" cy="492125"/>
              </a:xfrm>
              <a:prstGeom prst="rightBrace">
                <a:avLst/>
              </a:prstGeom>
              <a:noFill/>
              <a:ln w="28575">
                <a:solidFill>
                  <a:srgbClr val="1F497D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40108" y="3818457"/>
                <a:ext cx="633507" cy="205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2.38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103885" y="3457624"/>
              <a:ext cx="679226" cy="1227406"/>
              <a:chOff x="2294389" y="3668650"/>
              <a:chExt cx="679226" cy="492125"/>
            </a:xfrm>
          </p:grpSpPr>
          <p:sp>
            <p:nvSpPr>
              <p:cNvPr id="14" name="Right Brace 13"/>
              <p:cNvSpPr/>
              <p:nvPr/>
            </p:nvSpPr>
            <p:spPr>
              <a:xfrm>
                <a:off x="2294389" y="3668650"/>
                <a:ext cx="45719" cy="492125"/>
              </a:xfrm>
              <a:prstGeom prst="rightBrace">
                <a:avLst/>
              </a:prstGeom>
              <a:noFill/>
              <a:ln w="28575">
                <a:solidFill>
                  <a:srgbClr val="1F497D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40108" y="3838921"/>
                <a:ext cx="633507" cy="148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</a:rPr>
                  <a:t>3.35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6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7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4" y="25161"/>
            <a:ext cx="9266590" cy="110973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Orkambi</a:t>
            </a:r>
            <a:r>
              <a:rPr lang="en-US" dirty="0" smtClean="0"/>
              <a:t> Trial in F508del Heterozygous CF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2942" b="-22942"/>
          <a:stretch>
            <a:fillRect/>
          </a:stretch>
        </p:blipFill>
        <p:spPr>
          <a:xfrm>
            <a:off x="1483884" y="294115"/>
            <a:ext cx="5610419" cy="31872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60" y="3029485"/>
            <a:ext cx="5181132" cy="3475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4303" y="6350169"/>
            <a:ext cx="20496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Rowe S et al, Ann ATS 2017;14::213</a:t>
            </a:r>
            <a:endParaRPr lang="en-US" sz="9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6166" y="5004783"/>
            <a:ext cx="148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Effective </a:t>
            </a:r>
          </a:p>
          <a:p>
            <a:r>
              <a:rPr lang="en-US" dirty="0" smtClean="0"/>
              <a:t>or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Initial Real World </a:t>
            </a:r>
            <a:r>
              <a:rPr lang="en-US" dirty="0" err="1" smtClean="0"/>
              <a:t>Orkambi</a:t>
            </a:r>
            <a:r>
              <a:rPr lang="en-US" dirty="0" smtClean="0"/>
              <a:t> Reports at the 2016 N Am CF Conference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02324"/>
            <a:ext cx="5466080" cy="329184"/>
          </a:xfrm>
        </p:spPr>
        <p:txBody>
          <a:bodyPr/>
          <a:lstStyle/>
          <a:p>
            <a:r>
              <a:rPr lang="en-US" dirty="0" err="1" smtClean="0"/>
              <a:t>Pediatr</a:t>
            </a:r>
            <a:r>
              <a:rPr lang="en-US" dirty="0" smtClean="0"/>
              <a:t> </a:t>
            </a:r>
            <a:r>
              <a:rPr lang="en-US" dirty="0" err="1" smtClean="0"/>
              <a:t>Pulmonol</a:t>
            </a:r>
            <a:r>
              <a:rPr lang="en-US" dirty="0" smtClean="0"/>
              <a:t> </a:t>
            </a:r>
            <a:r>
              <a:rPr lang="en-US" dirty="0"/>
              <a:t>51</a:t>
            </a:r>
            <a:r>
              <a:rPr lang="en-US" dirty="0" smtClean="0"/>
              <a:t>, Issue S45, Pages </a:t>
            </a:r>
            <a:r>
              <a:rPr lang="en-US" dirty="0"/>
              <a:t>S1-S507, October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20586"/>
            <a:ext cx="858045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</a:t>
            </a:r>
            <a:r>
              <a:rPr lang="en-US" dirty="0" err="1" smtClean="0"/>
              <a:t>Sawicki</a:t>
            </a:r>
            <a:r>
              <a:rPr lang="en-US" dirty="0"/>
              <a:t>/</a:t>
            </a:r>
            <a:r>
              <a:rPr lang="en-US" dirty="0" smtClean="0"/>
              <a:t>CFFPR: 6 </a:t>
            </a:r>
            <a:r>
              <a:rPr lang="en-US" dirty="0" err="1" smtClean="0"/>
              <a:t>mo</a:t>
            </a:r>
            <a:r>
              <a:rPr lang="en-US" dirty="0" smtClean="0"/>
              <a:t> (July-Dec 2015) uptake 42%. </a:t>
            </a:r>
            <a:r>
              <a:rPr lang="en-US" i="1" dirty="0" smtClean="0"/>
              <a:t>Less</a:t>
            </a:r>
            <a:r>
              <a:rPr lang="en-US" dirty="0" smtClean="0"/>
              <a:t> if &gt;30yr, fewer 	visits, higher FEV1, less iv </a:t>
            </a:r>
            <a:r>
              <a:rPr lang="en-US" dirty="0" err="1" smtClean="0"/>
              <a:t>Abx</a:t>
            </a:r>
            <a:r>
              <a:rPr lang="en-US" dirty="0" smtClean="0"/>
              <a:t>; </a:t>
            </a:r>
            <a:r>
              <a:rPr lang="en-US" i="1" dirty="0" smtClean="0"/>
              <a:t>more</a:t>
            </a:r>
            <a:r>
              <a:rPr lang="en-US" dirty="0" smtClean="0"/>
              <a:t> if private insurance</a:t>
            </a:r>
          </a:p>
          <a:p>
            <a:endParaRPr lang="en-US" dirty="0" smtClean="0"/>
          </a:p>
          <a:p>
            <a:r>
              <a:rPr lang="en-US" u="sng" dirty="0" smtClean="0"/>
              <a:t>Adults</a:t>
            </a:r>
            <a:endParaRPr lang="en-US" u="sng" dirty="0"/>
          </a:p>
          <a:p>
            <a:r>
              <a:rPr lang="en-US" dirty="0" smtClean="0"/>
              <a:t>D </a:t>
            </a:r>
            <a:r>
              <a:rPr lang="en-US" dirty="0"/>
              <a:t>Ahmad, Drexel (</a:t>
            </a:r>
            <a:r>
              <a:rPr lang="en-US" dirty="0" err="1"/>
              <a:t>Phila</a:t>
            </a:r>
            <a:r>
              <a:rPr lang="en-US" dirty="0"/>
              <a:t>): n=20, </a:t>
            </a:r>
            <a:r>
              <a:rPr lang="en-US" dirty="0">
                <a:solidFill>
                  <a:srgbClr val="FF0000"/>
                </a:solidFill>
              </a:rPr>
              <a:t>d/c rate 10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, </a:t>
            </a:r>
            <a:r>
              <a:rPr lang="en-US" dirty="0"/>
              <a:t>after 6 </a:t>
            </a:r>
            <a:r>
              <a:rPr lang="en-US" dirty="0" smtClean="0"/>
              <a:t>restarts</a:t>
            </a:r>
          </a:p>
          <a:p>
            <a:r>
              <a:rPr lang="en-US" dirty="0" smtClean="0"/>
              <a:t>J Tolle, Vanderbilt (Nashville): n=25 (9 </a:t>
            </a:r>
            <a:r>
              <a:rPr lang="en-US" dirty="0" err="1" smtClean="0"/>
              <a:t>adolesc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d/c rate 29% </a:t>
            </a:r>
            <a:r>
              <a:rPr lang="en-US" dirty="0" smtClean="0"/>
              <a:t>including 1 acute</a:t>
            </a:r>
          </a:p>
          <a:p>
            <a:r>
              <a:rPr lang="en-US" dirty="0"/>
              <a:t> </a:t>
            </a:r>
            <a:r>
              <a:rPr lang="en-US" dirty="0" smtClean="0"/>
              <a:t>  respiratory failure</a:t>
            </a:r>
          </a:p>
          <a:p>
            <a:r>
              <a:rPr lang="en-US" dirty="0" smtClean="0"/>
              <a:t>M </a:t>
            </a:r>
            <a:r>
              <a:rPr lang="en-US" dirty="0" err="1" smtClean="0"/>
              <a:t>Anstead</a:t>
            </a:r>
            <a:r>
              <a:rPr lang="en-US" dirty="0" smtClean="0"/>
              <a:t>, U Kentucky (Lexington): n=29, </a:t>
            </a:r>
            <a:r>
              <a:rPr lang="en-US" dirty="0" smtClean="0">
                <a:solidFill>
                  <a:srgbClr val="FF0000"/>
                </a:solidFill>
              </a:rPr>
              <a:t>d/c rate 17%</a:t>
            </a:r>
          </a:p>
          <a:p>
            <a:r>
              <a:rPr lang="en-US" dirty="0" smtClean="0"/>
              <a:t>S Walker, Emory (Atlanta): n=54, </a:t>
            </a:r>
            <a:r>
              <a:rPr lang="en-US" dirty="0" smtClean="0">
                <a:solidFill>
                  <a:srgbClr val="FF0000"/>
                </a:solidFill>
              </a:rPr>
              <a:t>d/c rate 15%</a:t>
            </a:r>
            <a:r>
              <a:rPr lang="en-US" dirty="0" smtClean="0"/>
              <a:t>. Rx rate 52%; of no </a:t>
            </a:r>
            <a:r>
              <a:rPr lang="en-US" dirty="0" err="1" smtClean="0"/>
              <a:t>rx</a:t>
            </a:r>
            <a:r>
              <a:rPr lang="en-US" dirty="0"/>
              <a:t> </a:t>
            </a:r>
            <a:r>
              <a:rPr lang="en-US" dirty="0" smtClean="0"/>
              <a:t>- lost to </a:t>
            </a:r>
          </a:p>
          <a:p>
            <a:r>
              <a:rPr lang="en-US" dirty="0"/>
              <a:t> </a:t>
            </a:r>
            <a:r>
              <a:rPr lang="en-US" dirty="0" smtClean="0"/>
              <a:t>  follow up 39%, declined 16%</a:t>
            </a:r>
          </a:p>
          <a:p>
            <a:r>
              <a:rPr lang="en-US" dirty="0" smtClean="0"/>
              <a:t>J </a:t>
            </a:r>
            <a:r>
              <a:rPr lang="en-US" dirty="0"/>
              <a:t>Wang, UCLA: n=28, </a:t>
            </a:r>
            <a:r>
              <a:rPr lang="en-US" dirty="0">
                <a:solidFill>
                  <a:srgbClr val="FF0000"/>
                </a:solidFill>
              </a:rPr>
              <a:t>d/c rate 36%</a:t>
            </a:r>
            <a:r>
              <a:rPr lang="en-US" dirty="0"/>
              <a:t>, mostly in ppFEV1&lt;40</a:t>
            </a:r>
          </a:p>
          <a:p>
            <a:endParaRPr lang="en-US" dirty="0"/>
          </a:p>
          <a:p>
            <a:r>
              <a:rPr lang="en-US" u="sng" dirty="0" smtClean="0"/>
              <a:t>Adolescents</a:t>
            </a:r>
          </a:p>
          <a:p>
            <a:r>
              <a:rPr lang="en-US" dirty="0" smtClean="0"/>
              <a:t>T </a:t>
            </a:r>
            <a:r>
              <a:rPr lang="en-US" dirty="0" err="1" smtClean="0"/>
              <a:t>Ong</a:t>
            </a:r>
            <a:r>
              <a:rPr lang="en-US" dirty="0" smtClean="0"/>
              <a:t>, U </a:t>
            </a:r>
            <a:r>
              <a:rPr lang="en-US" dirty="0"/>
              <a:t>W</a:t>
            </a:r>
            <a:r>
              <a:rPr lang="en-US" dirty="0" smtClean="0"/>
              <a:t>ashington (Seattle): n=15 </a:t>
            </a:r>
            <a:r>
              <a:rPr lang="en-US" dirty="0" smtClean="0">
                <a:solidFill>
                  <a:srgbClr val="FF0000"/>
                </a:solidFill>
              </a:rPr>
              <a:t>d/c rate 6.6%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828" y="179742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323"/>
            <a:ext cx="8229600" cy="990600"/>
          </a:xfrm>
        </p:spPr>
        <p:txBody>
          <a:bodyPr/>
          <a:lstStyle/>
          <a:p>
            <a:r>
              <a:rPr lang="en-US" dirty="0" err="1" smtClean="0"/>
              <a:t>Orkambi</a:t>
            </a:r>
            <a:r>
              <a:rPr lang="en-US" dirty="0" smtClean="0"/>
              <a:t> in 6-11 Year Olds: USA Trial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83433" y="6544528"/>
            <a:ext cx="2473498" cy="32918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err="1"/>
              <a:t>Milla</a:t>
            </a:r>
            <a:r>
              <a:rPr lang="en-US" b="1" dirty="0"/>
              <a:t> C et al, AJRCCM 2016 Nov 2 </a:t>
            </a:r>
            <a:r>
              <a:rPr lang="en-US" b="1" dirty="0" err="1"/>
              <a:t>ePub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554" y="5390542"/>
            <a:ext cx="837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Based on this phase 3 safety study, </a:t>
            </a:r>
            <a:r>
              <a:rPr lang="en-US" b="1" smtClean="0"/>
              <a:t>on 28 Sept 2016 </a:t>
            </a:r>
            <a:r>
              <a:rPr lang="en-US" b="1" dirty="0" smtClean="0"/>
              <a:t>FDA approved </a:t>
            </a:r>
            <a:r>
              <a:rPr lang="en-US" b="1" dirty="0" err="1" smtClean="0"/>
              <a:t>Orkambi</a:t>
            </a:r>
            <a:r>
              <a:rPr lang="en-US" b="1" dirty="0" smtClean="0"/>
              <a:t> </a:t>
            </a:r>
            <a:r>
              <a:rPr lang="en-US" b="1" dirty="0"/>
              <a:t>for F508del </a:t>
            </a:r>
            <a:r>
              <a:rPr lang="en-US" b="1" dirty="0" smtClean="0"/>
              <a:t>homozygous patients 6-11 years of age</a:t>
            </a:r>
          </a:p>
          <a:p>
            <a:r>
              <a:rPr lang="en-US" b="1" dirty="0" smtClean="0"/>
              <a:t>Age-based dosing: </a:t>
            </a:r>
            <a:r>
              <a:rPr lang="en-US" b="1" dirty="0" err="1" smtClean="0"/>
              <a:t>lumacaftor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200</a:t>
            </a:r>
            <a:r>
              <a:rPr lang="en-US" b="1" dirty="0" smtClean="0"/>
              <a:t> mg/</a:t>
            </a:r>
            <a:r>
              <a:rPr lang="en-US" b="1" dirty="0" err="1" smtClean="0"/>
              <a:t>ivacaftor</a:t>
            </a:r>
            <a:r>
              <a:rPr lang="en-US" b="1" dirty="0" smtClean="0"/>
              <a:t> 250 mg bid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6744" y="848956"/>
            <a:ext cx="77251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Open-label 24 week safety study </a:t>
            </a:r>
          </a:p>
          <a:p>
            <a:r>
              <a:rPr lang="en-US" dirty="0" smtClean="0"/>
              <a:t>	n=58. 2 TEAE discontinuations (1 LFT, 1 rash - resolved). Dyspnea 1,</a:t>
            </a:r>
          </a:p>
          <a:p>
            <a:r>
              <a:rPr lang="en-US" dirty="0"/>
              <a:t>	</a:t>
            </a:r>
            <a:r>
              <a:rPr lang="en-US" dirty="0" smtClean="0"/>
              <a:t>respiration abnormal 1, wheeze 1 - mild, no interruptions.</a:t>
            </a:r>
          </a:p>
          <a:p>
            <a:r>
              <a:rPr lang="en-US" dirty="0"/>
              <a:t>	</a:t>
            </a:r>
            <a:r>
              <a:rPr lang="en-US" dirty="0" smtClean="0"/>
              <a:t>	FEV1pp +2.5 (-0.2 to 5.2) from baseline, p=0.067</a:t>
            </a:r>
          </a:p>
          <a:p>
            <a:r>
              <a:rPr lang="en-US" dirty="0"/>
              <a:t>	</a:t>
            </a:r>
            <a:r>
              <a:rPr lang="en-US" dirty="0" smtClean="0"/>
              <a:t>	BMI z-score +0.15 (0.08 to 0.22), p&lt;0.0001</a:t>
            </a:r>
          </a:p>
          <a:p>
            <a:r>
              <a:rPr lang="en-US" dirty="0"/>
              <a:t>	</a:t>
            </a:r>
            <a:r>
              <a:rPr lang="en-US" dirty="0" smtClean="0"/>
              <a:t>	Sweat chloride -24.8 (-29.1 to -20.5) </a:t>
            </a:r>
            <a:r>
              <a:rPr lang="en-US" dirty="0" err="1" smtClean="0"/>
              <a:t>mmol</a:t>
            </a:r>
            <a:r>
              <a:rPr lang="en-US" dirty="0" smtClean="0"/>
              <a:t>/L, p&lt;0.0001</a:t>
            </a:r>
          </a:p>
          <a:p>
            <a:r>
              <a:rPr lang="en-US" dirty="0"/>
              <a:t>	</a:t>
            </a:r>
            <a:r>
              <a:rPr lang="en-US" dirty="0" smtClean="0"/>
              <a:t>	CFQ-R respiratory domain +5.4 (1.4 to 9.4), p=0.0085</a:t>
            </a:r>
          </a:p>
          <a:p>
            <a:r>
              <a:rPr lang="en-US" dirty="0"/>
              <a:t>	</a:t>
            </a:r>
            <a:r>
              <a:rPr lang="en-US" dirty="0" smtClean="0"/>
              <a:t>	LCI</a:t>
            </a:r>
            <a:r>
              <a:rPr lang="en-US" baseline="-25000" dirty="0" smtClean="0"/>
              <a:t>2.5</a:t>
            </a:r>
            <a:r>
              <a:rPr lang="en-US" dirty="0" smtClean="0"/>
              <a:t> -0.88 (-1.4 to -0.37), p=0.0018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5776" y="472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48" y="3133067"/>
            <a:ext cx="3925567" cy="2305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4649" y="5069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55" y="3133067"/>
            <a:ext cx="4112737" cy="23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Orkambi</a:t>
            </a:r>
            <a:r>
              <a:rPr lang="en-US" dirty="0" smtClean="0"/>
              <a:t> in </a:t>
            </a:r>
            <a:r>
              <a:rPr lang="en-US" dirty="0"/>
              <a:t>6-11 Year </a:t>
            </a:r>
            <a:r>
              <a:rPr lang="en-US" dirty="0" smtClean="0"/>
              <a:t>Olds: EU Trial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0776" y="6245725"/>
            <a:ext cx="2136024" cy="329184"/>
          </a:xfrm>
        </p:spPr>
        <p:txBody>
          <a:bodyPr/>
          <a:lstStyle/>
          <a:p>
            <a:r>
              <a:rPr lang="en-US" dirty="0" smtClean="0"/>
              <a:t>Vertex Press Release Nov 7, 2016</a:t>
            </a:r>
          </a:p>
          <a:p>
            <a:r>
              <a:rPr lang="en-US" dirty="0" err="1" smtClean="0"/>
              <a:t>Ratjen</a:t>
            </a:r>
            <a:r>
              <a:rPr lang="en-US" dirty="0" smtClean="0"/>
              <a:t>, ERS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6642" y="1339334"/>
            <a:ext cx="6463867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Randomized 24 week double-blind placebo-controlled efficacy trial.</a:t>
            </a:r>
          </a:p>
          <a:p>
            <a:r>
              <a:rPr lang="en-US" dirty="0"/>
              <a:t>	</a:t>
            </a:r>
            <a:r>
              <a:rPr lang="en-US" dirty="0" err="1" smtClean="0"/>
              <a:t>Lumacaftor</a:t>
            </a:r>
            <a:r>
              <a:rPr lang="en-US" dirty="0" smtClean="0"/>
              <a:t> 200 mg/</a:t>
            </a:r>
            <a:r>
              <a:rPr lang="en-US" dirty="0" err="1" smtClean="0"/>
              <a:t>ivacaftor</a:t>
            </a:r>
            <a:r>
              <a:rPr lang="en-US" dirty="0" smtClean="0"/>
              <a:t> 250 mg bid</a:t>
            </a:r>
          </a:p>
          <a:p>
            <a:r>
              <a:rPr lang="en-US" dirty="0"/>
              <a:t>	</a:t>
            </a:r>
            <a:r>
              <a:rPr lang="en-US" dirty="0" err="1" smtClean="0"/>
              <a:t>Orkambi</a:t>
            </a:r>
            <a:r>
              <a:rPr lang="en-US" dirty="0" smtClean="0"/>
              <a:t> n = 102, placebo = 101, baseline </a:t>
            </a:r>
            <a:r>
              <a:rPr lang="en-US" dirty="0" err="1" smtClean="0"/>
              <a:t>ppFEV</a:t>
            </a:r>
            <a:r>
              <a:rPr lang="en-US" dirty="0" smtClean="0"/>
              <a:t> 89.8, 		LCI</a:t>
            </a:r>
            <a:r>
              <a:rPr lang="en-US" baseline="-25000" dirty="0" smtClean="0"/>
              <a:t>2.5</a:t>
            </a:r>
            <a:r>
              <a:rPr lang="en-US" dirty="0" smtClean="0"/>
              <a:t> 10.28</a:t>
            </a:r>
          </a:p>
          <a:p>
            <a:r>
              <a:rPr lang="en-US" dirty="0" smtClean="0"/>
              <a:t>	Primary endpoint: LCI</a:t>
            </a:r>
            <a:r>
              <a:rPr lang="en-US" baseline="-25000" dirty="0" smtClean="0"/>
              <a:t>2.5</a:t>
            </a:r>
            <a:r>
              <a:rPr lang="en-US" dirty="0" smtClean="0"/>
              <a:t> treatment effect -1.09, p&lt;0.0001</a:t>
            </a:r>
          </a:p>
          <a:p>
            <a:r>
              <a:rPr lang="en-US" dirty="0"/>
              <a:t>	</a:t>
            </a:r>
            <a:r>
              <a:rPr lang="en-US" dirty="0" smtClean="0"/>
              <a:t>Secondary endpoints: </a:t>
            </a:r>
          </a:p>
          <a:p>
            <a:r>
              <a:rPr lang="en-US" dirty="0"/>
              <a:t>	</a:t>
            </a:r>
            <a:r>
              <a:rPr lang="en-US" dirty="0" smtClean="0"/>
              <a:t>	ppFEV1 treatment effect +2.4, p=0.018</a:t>
            </a:r>
          </a:p>
          <a:p>
            <a:r>
              <a:rPr lang="en-US" dirty="0"/>
              <a:t>	</a:t>
            </a:r>
            <a:r>
              <a:rPr lang="en-US" dirty="0" smtClean="0"/>
              <a:t>	Sweat chloride treatment effect  -20.8 </a:t>
            </a:r>
            <a:r>
              <a:rPr lang="en-US" dirty="0" err="1" smtClean="0"/>
              <a:t>mmol</a:t>
            </a:r>
            <a:r>
              <a:rPr lang="en-US" dirty="0" smtClean="0"/>
              <a:t>/L,</a:t>
            </a:r>
            <a:r>
              <a:rPr lang="en-US" dirty="0"/>
              <a:t> p&lt;</a:t>
            </a:r>
            <a:r>
              <a:rPr lang="en-US" dirty="0" smtClean="0"/>
              <a:t>0.0001</a:t>
            </a:r>
          </a:p>
          <a:p>
            <a:r>
              <a:rPr lang="en-US" dirty="0"/>
              <a:t>	</a:t>
            </a:r>
            <a:r>
              <a:rPr lang="en-US" dirty="0" smtClean="0"/>
              <a:t>	BMI treatment effect +0.11kg/m</a:t>
            </a:r>
            <a:r>
              <a:rPr lang="en-US" baseline="30000" dirty="0" smtClean="0"/>
              <a:t>2</a:t>
            </a:r>
            <a:r>
              <a:rPr lang="en-US" dirty="0" smtClean="0"/>
              <a:t>, p=0.25</a:t>
            </a:r>
          </a:p>
          <a:p>
            <a:r>
              <a:rPr lang="en-US" dirty="0"/>
              <a:t>	</a:t>
            </a:r>
            <a:r>
              <a:rPr lang="en-US" dirty="0" smtClean="0"/>
              <a:t>	CFQR-</a:t>
            </a:r>
            <a:r>
              <a:rPr lang="en-US" dirty="0" err="1" smtClean="0"/>
              <a:t>resp</a:t>
            </a:r>
            <a:r>
              <a:rPr lang="en-US" dirty="0" smtClean="0"/>
              <a:t> domain treatment effect +2.5, p=0.062</a:t>
            </a:r>
          </a:p>
          <a:p>
            <a:r>
              <a:rPr lang="en-US" dirty="0"/>
              <a:t>	</a:t>
            </a:r>
            <a:r>
              <a:rPr lang="en-US" dirty="0" smtClean="0"/>
              <a:t>Safety</a:t>
            </a:r>
          </a:p>
          <a:p>
            <a:r>
              <a:rPr lang="en-US" dirty="0"/>
              <a:t>	</a:t>
            </a:r>
            <a:r>
              <a:rPr lang="en-US" dirty="0" smtClean="0"/>
              <a:t>	TEAE discontinuations: LUM/IVA = 3, placebo = 2</a:t>
            </a:r>
          </a:p>
          <a:p>
            <a:endParaRPr lang="en-US" dirty="0"/>
          </a:p>
          <a:p>
            <a:r>
              <a:rPr lang="en-US" dirty="0" smtClean="0"/>
              <a:t>Basis for </a:t>
            </a:r>
            <a:r>
              <a:rPr lang="en-US" dirty="0"/>
              <a:t> Marketing Authorization Application (MAA) line extension to the </a:t>
            </a:r>
            <a:r>
              <a:rPr lang="en-US" dirty="0" smtClean="0"/>
              <a:t>European Medicines Agency early 2017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Correctors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7776" y="2106628"/>
            <a:ext cx="6800850" cy="3463925"/>
            <a:chOff x="1247776" y="2106628"/>
            <a:chExt cx="6800850" cy="3463925"/>
          </a:xfrm>
        </p:grpSpPr>
        <p:sp>
          <p:nvSpPr>
            <p:cNvPr id="3" name="Rectangle 2"/>
            <p:cNvSpPr/>
            <p:nvPr/>
          </p:nvSpPr>
          <p:spPr>
            <a:xfrm>
              <a:off x="1247776" y="2106628"/>
              <a:ext cx="6800850" cy="346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3491" name="Group 109"/>
            <p:cNvGrpSpPr>
              <a:grpSpLocks/>
            </p:cNvGrpSpPr>
            <p:nvPr/>
          </p:nvGrpSpPr>
          <p:grpSpPr bwMode="auto">
            <a:xfrm>
              <a:off x="1490663" y="2106628"/>
              <a:ext cx="6148387" cy="3275013"/>
              <a:chOff x="1358" y="1466"/>
              <a:chExt cx="3873" cy="2063"/>
            </a:xfrm>
          </p:grpSpPr>
          <p:pic>
            <p:nvPicPr>
              <p:cNvPr id="63494" name="Picture 6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691"/>
              <a:stretch>
                <a:fillRect/>
              </a:stretch>
            </p:blipFill>
            <p:spPr bwMode="auto">
              <a:xfrm>
                <a:off x="1358" y="1466"/>
                <a:ext cx="365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495" name="Freeform 66"/>
              <p:cNvSpPr>
                <a:spLocks/>
              </p:cNvSpPr>
              <p:nvPr/>
            </p:nvSpPr>
            <p:spPr bwMode="auto">
              <a:xfrm>
                <a:off x="1629" y="2707"/>
                <a:ext cx="1323" cy="345"/>
              </a:xfrm>
              <a:custGeom>
                <a:avLst/>
                <a:gdLst>
                  <a:gd name="T0" fmla="*/ 92 w 1360"/>
                  <a:gd name="T1" fmla="*/ 2 h 445"/>
                  <a:gd name="T2" fmla="*/ 285 w 1360"/>
                  <a:gd name="T3" fmla="*/ 2 h 445"/>
                  <a:gd name="T4" fmla="*/ 516 w 1360"/>
                  <a:gd name="T5" fmla="*/ 2 h 445"/>
                  <a:gd name="T6" fmla="*/ 740 w 1360"/>
                  <a:gd name="T7" fmla="*/ 2 h 445"/>
                  <a:gd name="T8" fmla="*/ 742 w 1360"/>
                  <a:gd name="T9" fmla="*/ 2 h 445"/>
                  <a:gd name="T10" fmla="*/ 530 w 1360"/>
                  <a:gd name="T11" fmla="*/ 2 h 445"/>
                  <a:gd name="T12" fmla="*/ 575 w 1360"/>
                  <a:gd name="T13" fmla="*/ 2 h 445"/>
                  <a:gd name="T14" fmla="*/ 814 w 1360"/>
                  <a:gd name="T15" fmla="*/ 2 h 445"/>
                  <a:gd name="T16" fmla="*/ 802 w 1360"/>
                  <a:gd name="T17" fmla="*/ 2 h 445"/>
                  <a:gd name="T18" fmla="*/ 588 w 1360"/>
                  <a:gd name="T19" fmla="*/ 2 h 445"/>
                  <a:gd name="T20" fmla="*/ 673 w 1360"/>
                  <a:gd name="T21" fmla="*/ 3 h 445"/>
                  <a:gd name="T22" fmla="*/ 778 w 1360"/>
                  <a:gd name="T23" fmla="*/ 3 h 445"/>
                  <a:gd name="T24" fmla="*/ 754 w 1360"/>
                  <a:gd name="T25" fmla="*/ 4 h 445"/>
                  <a:gd name="T26" fmla="*/ 452 w 1360"/>
                  <a:gd name="T27" fmla="*/ 3 h 445"/>
                  <a:gd name="T28" fmla="*/ 277 w 1360"/>
                  <a:gd name="T29" fmla="*/ 5 h 445"/>
                  <a:gd name="T30" fmla="*/ 136 w 1360"/>
                  <a:gd name="T31" fmla="*/ 5 h 445"/>
                  <a:gd name="T32" fmla="*/ 253 w 1360"/>
                  <a:gd name="T33" fmla="*/ 4 h 445"/>
                  <a:gd name="T34" fmla="*/ 367 w 1360"/>
                  <a:gd name="T35" fmla="*/ 3 h 445"/>
                  <a:gd name="T36" fmla="*/ 219 w 1360"/>
                  <a:gd name="T37" fmla="*/ 3 h 445"/>
                  <a:gd name="T38" fmla="*/ 61 w 1360"/>
                  <a:gd name="T39" fmla="*/ 5 h 445"/>
                  <a:gd name="T40" fmla="*/ 57 w 1360"/>
                  <a:gd name="T41" fmla="*/ 4 h 445"/>
                  <a:gd name="T42" fmla="*/ 219 w 1360"/>
                  <a:gd name="T43" fmla="*/ 2 h 445"/>
                  <a:gd name="T44" fmla="*/ 18 w 1360"/>
                  <a:gd name="T45" fmla="*/ 2 h 445"/>
                  <a:gd name="T46" fmla="*/ 92 w 1360"/>
                  <a:gd name="T47" fmla="*/ 2 h 4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0"/>
                  <a:gd name="T73" fmla="*/ 0 h 445"/>
                  <a:gd name="T74" fmla="*/ 1360 w 1360"/>
                  <a:gd name="T75" fmla="*/ 445 h 4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0" h="445">
                    <a:moveTo>
                      <a:pt x="148" y="55"/>
                    </a:moveTo>
                    <a:cubicBezTo>
                      <a:pt x="219" y="37"/>
                      <a:pt x="341" y="26"/>
                      <a:pt x="454" y="18"/>
                    </a:cubicBezTo>
                    <a:cubicBezTo>
                      <a:pt x="567" y="10"/>
                      <a:pt x="703" y="6"/>
                      <a:pt x="824" y="5"/>
                    </a:cubicBezTo>
                    <a:cubicBezTo>
                      <a:pt x="945" y="4"/>
                      <a:pt x="1121" y="0"/>
                      <a:pt x="1181" y="11"/>
                    </a:cubicBezTo>
                    <a:cubicBezTo>
                      <a:pt x="1241" y="22"/>
                      <a:pt x="1242" y="60"/>
                      <a:pt x="1187" y="74"/>
                    </a:cubicBezTo>
                    <a:cubicBezTo>
                      <a:pt x="1132" y="88"/>
                      <a:pt x="894" y="83"/>
                      <a:pt x="849" y="93"/>
                    </a:cubicBezTo>
                    <a:cubicBezTo>
                      <a:pt x="804" y="103"/>
                      <a:pt x="843" y="129"/>
                      <a:pt x="918" y="137"/>
                    </a:cubicBezTo>
                    <a:cubicBezTo>
                      <a:pt x="993" y="145"/>
                      <a:pt x="1240" y="132"/>
                      <a:pt x="1300" y="143"/>
                    </a:cubicBezTo>
                    <a:cubicBezTo>
                      <a:pt x="1360" y="154"/>
                      <a:pt x="1341" y="196"/>
                      <a:pt x="1281" y="205"/>
                    </a:cubicBezTo>
                    <a:cubicBezTo>
                      <a:pt x="1221" y="214"/>
                      <a:pt x="971" y="191"/>
                      <a:pt x="937" y="199"/>
                    </a:cubicBezTo>
                    <a:cubicBezTo>
                      <a:pt x="903" y="207"/>
                      <a:pt x="1023" y="244"/>
                      <a:pt x="1074" y="255"/>
                    </a:cubicBezTo>
                    <a:cubicBezTo>
                      <a:pt x="1125" y="266"/>
                      <a:pt x="1221" y="249"/>
                      <a:pt x="1243" y="262"/>
                    </a:cubicBezTo>
                    <a:cubicBezTo>
                      <a:pt x="1265" y="275"/>
                      <a:pt x="1292" y="334"/>
                      <a:pt x="1206" y="331"/>
                    </a:cubicBezTo>
                    <a:cubicBezTo>
                      <a:pt x="1120" y="328"/>
                      <a:pt x="851" y="236"/>
                      <a:pt x="724" y="243"/>
                    </a:cubicBezTo>
                    <a:cubicBezTo>
                      <a:pt x="597" y="250"/>
                      <a:pt x="526" y="343"/>
                      <a:pt x="442" y="374"/>
                    </a:cubicBezTo>
                    <a:cubicBezTo>
                      <a:pt x="358" y="405"/>
                      <a:pt x="223" y="445"/>
                      <a:pt x="217" y="431"/>
                    </a:cubicBezTo>
                    <a:cubicBezTo>
                      <a:pt x="211" y="417"/>
                      <a:pt x="343" y="323"/>
                      <a:pt x="404" y="287"/>
                    </a:cubicBezTo>
                    <a:cubicBezTo>
                      <a:pt x="465" y="251"/>
                      <a:pt x="595" y="222"/>
                      <a:pt x="586" y="212"/>
                    </a:cubicBezTo>
                    <a:cubicBezTo>
                      <a:pt x="577" y="202"/>
                      <a:pt x="429" y="197"/>
                      <a:pt x="348" y="224"/>
                    </a:cubicBezTo>
                    <a:cubicBezTo>
                      <a:pt x="267" y="251"/>
                      <a:pt x="141" y="365"/>
                      <a:pt x="98" y="374"/>
                    </a:cubicBezTo>
                    <a:cubicBezTo>
                      <a:pt x="55" y="383"/>
                      <a:pt x="49" y="320"/>
                      <a:pt x="91" y="281"/>
                    </a:cubicBezTo>
                    <a:cubicBezTo>
                      <a:pt x="133" y="242"/>
                      <a:pt x="358" y="163"/>
                      <a:pt x="348" y="137"/>
                    </a:cubicBezTo>
                    <a:cubicBezTo>
                      <a:pt x="338" y="111"/>
                      <a:pt x="58" y="139"/>
                      <a:pt x="29" y="124"/>
                    </a:cubicBezTo>
                    <a:cubicBezTo>
                      <a:pt x="0" y="109"/>
                      <a:pt x="77" y="73"/>
                      <a:pt x="148" y="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00">
                      <a:alpha val="70000"/>
                    </a:srgbClr>
                  </a:gs>
                  <a:gs pos="100000">
                    <a:srgbClr val="99FF99"/>
                  </a:gs>
                </a:gsLst>
                <a:lin ang="5400000" scaled="1"/>
              </a:gradFill>
              <a:ln w="12700">
                <a:solidFill>
                  <a:srgbClr val="5C872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3496" name="Group 67"/>
              <p:cNvGrpSpPr>
                <a:grpSpLocks/>
              </p:cNvGrpSpPr>
              <p:nvPr/>
            </p:nvGrpSpPr>
            <p:grpSpPr bwMode="auto">
              <a:xfrm>
                <a:off x="2062" y="2535"/>
                <a:ext cx="97" cy="342"/>
                <a:chOff x="3176" y="3723"/>
                <a:chExt cx="99" cy="291"/>
              </a:xfrm>
            </p:grpSpPr>
            <p:sp>
              <p:nvSpPr>
                <p:cNvPr id="63529" name="Freeform 68"/>
                <p:cNvSpPr>
                  <a:spLocks/>
                </p:cNvSpPr>
                <p:nvPr/>
              </p:nvSpPr>
              <p:spPr bwMode="auto">
                <a:xfrm rot="124125" flipH="1">
                  <a:off x="3197" y="3723"/>
                  <a:ext cx="52" cy="249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50000">
                      <a:srgbClr val="FFFF00"/>
                    </a:gs>
                    <a:gs pos="100000">
                      <a:srgbClr val="FF99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30" name="AutoShape 69"/>
                <p:cNvSpPr>
                  <a:spLocks noChangeArrowheads="1"/>
                </p:cNvSpPr>
                <p:nvPr/>
              </p:nvSpPr>
              <p:spPr bwMode="auto">
                <a:xfrm>
                  <a:off x="3188" y="3958"/>
                  <a:ext cx="78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202" y="3746"/>
                  <a:ext cx="46" cy="22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32" name="Freeform 71"/>
                <p:cNvSpPr>
                  <a:spLocks/>
                </p:cNvSpPr>
                <p:nvPr/>
              </p:nvSpPr>
              <p:spPr bwMode="auto">
                <a:xfrm rot="-142964">
                  <a:off x="3176" y="3741"/>
                  <a:ext cx="39" cy="255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33" name="Freeform 72"/>
                <p:cNvSpPr>
                  <a:spLocks/>
                </p:cNvSpPr>
                <p:nvPr/>
              </p:nvSpPr>
              <p:spPr bwMode="auto">
                <a:xfrm rot="204207" flipH="1">
                  <a:off x="3235" y="3745"/>
                  <a:ext cx="40" cy="249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34" name="Freeform 73"/>
                <p:cNvSpPr>
                  <a:spLocks/>
                </p:cNvSpPr>
                <p:nvPr/>
              </p:nvSpPr>
              <p:spPr bwMode="auto">
                <a:xfrm rot="124125" flipH="1">
                  <a:off x="3197" y="3744"/>
                  <a:ext cx="52" cy="249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50000">
                      <a:srgbClr val="FFFF00"/>
                    </a:gs>
                    <a:gs pos="100000">
                      <a:srgbClr val="FF99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3497" name="Freeform 74"/>
              <p:cNvSpPr>
                <a:spLocks/>
              </p:cNvSpPr>
              <p:nvPr/>
            </p:nvSpPr>
            <p:spPr bwMode="auto">
              <a:xfrm>
                <a:off x="3854" y="2705"/>
                <a:ext cx="1323" cy="345"/>
              </a:xfrm>
              <a:custGeom>
                <a:avLst/>
                <a:gdLst>
                  <a:gd name="T0" fmla="*/ 92 w 1360"/>
                  <a:gd name="T1" fmla="*/ 2 h 445"/>
                  <a:gd name="T2" fmla="*/ 285 w 1360"/>
                  <a:gd name="T3" fmla="*/ 2 h 445"/>
                  <a:gd name="T4" fmla="*/ 516 w 1360"/>
                  <a:gd name="T5" fmla="*/ 2 h 445"/>
                  <a:gd name="T6" fmla="*/ 740 w 1360"/>
                  <a:gd name="T7" fmla="*/ 2 h 445"/>
                  <a:gd name="T8" fmla="*/ 742 w 1360"/>
                  <a:gd name="T9" fmla="*/ 2 h 445"/>
                  <a:gd name="T10" fmla="*/ 530 w 1360"/>
                  <a:gd name="T11" fmla="*/ 2 h 445"/>
                  <a:gd name="T12" fmla="*/ 575 w 1360"/>
                  <a:gd name="T13" fmla="*/ 2 h 445"/>
                  <a:gd name="T14" fmla="*/ 814 w 1360"/>
                  <a:gd name="T15" fmla="*/ 2 h 445"/>
                  <a:gd name="T16" fmla="*/ 802 w 1360"/>
                  <a:gd name="T17" fmla="*/ 2 h 445"/>
                  <a:gd name="T18" fmla="*/ 588 w 1360"/>
                  <a:gd name="T19" fmla="*/ 2 h 445"/>
                  <a:gd name="T20" fmla="*/ 673 w 1360"/>
                  <a:gd name="T21" fmla="*/ 3 h 445"/>
                  <a:gd name="T22" fmla="*/ 778 w 1360"/>
                  <a:gd name="T23" fmla="*/ 3 h 445"/>
                  <a:gd name="T24" fmla="*/ 754 w 1360"/>
                  <a:gd name="T25" fmla="*/ 4 h 445"/>
                  <a:gd name="T26" fmla="*/ 452 w 1360"/>
                  <a:gd name="T27" fmla="*/ 3 h 445"/>
                  <a:gd name="T28" fmla="*/ 277 w 1360"/>
                  <a:gd name="T29" fmla="*/ 5 h 445"/>
                  <a:gd name="T30" fmla="*/ 136 w 1360"/>
                  <a:gd name="T31" fmla="*/ 5 h 445"/>
                  <a:gd name="T32" fmla="*/ 253 w 1360"/>
                  <a:gd name="T33" fmla="*/ 4 h 445"/>
                  <a:gd name="T34" fmla="*/ 367 w 1360"/>
                  <a:gd name="T35" fmla="*/ 3 h 445"/>
                  <a:gd name="T36" fmla="*/ 219 w 1360"/>
                  <a:gd name="T37" fmla="*/ 3 h 445"/>
                  <a:gd name="T38" fmla="*/ 61 w 1360"/>
                  <a:gd name="T39" fmla="*/ 5 h 445"/>
                  <a:gd name="T40" fmla="*/ 57 w 1360"/>
                  <a:gd name="T41" fmla="*/ 4 h 445"/>
                  <a:gd name="T42" fmla="*/ 219 w 1360"/>
                  <a:gd name="T43" fmla="*/ 2 h 445"/>
                  <a:gd name="T44" fmla="*/ 18 w 1360"/>
                  <a:gd name="T45" fmla="*/ 2 h 445"/>
                  <a:gd name="T46" fmla="*/ 92 w 1360"/>
                  <a:gd name="T47" fmla="*/ 2 h 4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60"/>
                  <a:gd name="T73" fmla="*/ 0 h 445"/>
                  <a:gd name="T74" fmla="*/ 1360 w 1360"/>
                  <a:gd name="T75" fmla="*/ 445 h 4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60" h="445">
                    <a:moveTo>
                      <a:pt x="148" y="55"/>
                    </a:moveTo>
                    <a:cubicBezTo>
                      <a:pt x="219" y="37"/>
                      <a:pt x="341" y="26"/>
                      <a:pt x="454" y="18"/>
                    </a:cubicBezTo>
                    <a:cubicBezTo>
                      <a:pt x="567" y="10"/>
                      <a:pt x="703" y="6"/>
                      <a:pt x="824" y="5"/>
                    </a:cubicBezTo>
                    <a:cubicBezTo>
                      <a:pt x="945" y="4"/>
                      <a:pt x="1121" y="0"/>
                      <a:pt x="1181" y="11"/>
                    </a:cubicBezTo>
                    <a:cubicBezTo>
                      <a:pt x="1241" y="22"/>
                      <a:pt x="1242" y="60"/>
                      <a:pt x="1187" y="74"/>
                    </a:cubicBezTo>
                    <a:cubicBezTo>
                      <a:pt x="1132" y="88"/>
                      <a:pt x="894" y="83"/>
                      <a:pt x="849" y="93"/>
                    </a:cubicBezTo>
                    <a:cubicBezTo>
                      <a:pt x="804" y="103"/>
                      <a:pt x="843" y="129"/>
                      <a:pt x="918" y="137"/>
                    </a:cubicBezTo>
                    <a:cubicBezTo>
                      <a:pt x="993" y="145"/>
                      <a:pt x="1240" y="132"/>
                      <a:pt x="1300" y="143"/>
                    </a:cubicBezTo>
                    <a:cubicBezTo>
                      <a:pt x="1360" y="154"/>
                      <a:pt x="1341" y="196"/>
                      <a:pt x="1281" y="205"/>
                    </a:cubicBezTo>
                    <a:cubicBezTo>
                      <a:pt x="1221" y="214"/>
                      <a:pt x="971" y="191"/>
                      <a:pt x="937" y="199"/>
                    </a:cubicBezTo>
                    <a:cubicBezTo>
                      <a:pt x="903" y="207"/>
                      <a:pt x="1023" y="244"/>
                      <a:pt x="1074" y="255"/>
                    </a:cubicBezTo>
                    <a:cubicBezTo>
                      <a:pt x="1125" y="266"/>
                      <a:pt x="1221" y="249"/>
                      <a:pt x="1243" y="262"/>
                    </a:cubicBezTo>
                    <a:cubicBezTo>
                      <a:pt x="1265" y="275"/>
                      <a:pt x="1292" y="334"/>
                      <a:pt x="1206" y="331"/>
                    </a:cubicBezTo>
                    <a:cubicBezTo>
                      <a:pt x="1120" y="328"/>
                      <a:pt x="851" y="236"/>
                      <a:pt x="724" y="243"/>
                    </a:cubicBezTo>
                    <a:cubicBezTo>
                      <a:pt x="597" y="250"/>
                      <a:pt x="526" y="343"/>
                      <a:pt x="442" y="374"/>
                    </a:cubicBezTo>
                    <a:cubicBezTo>
                      <a:pt x="358" y="405"/>
                      <a:pt x="223" y="445"/>
                      <a:pt x="217" y="431"/>
                    </a:cubicBezTo>
                    <a:cubicBezTo>
                      <a:pt x="211" y="417"/>
                      <a:pt x="343" y="323"/>
                      <a:pt x="404" y="287"/>
                    </a:cubicBezTo>
                    <a:cubicBezTo>
                      <a:pt x="465" y="251"/>
                      <a:pt x="595" y="222"/>
                      <a:pt x="586" y="212"/>
                    </a:cubicBezTo>
                    <a:cubicBezTo>
                      <a:pt x="577" y="202"/>
                      <a:pt x="429" y="197"/>
                      <a:pt x="348" y="224"/>
                    </a:cubicBezTo>
                    <a:cubicBezTo>
                      <a:pt x="267" y="251"/>
                      <a:pt x="141" y="365"/>
                      <a:pt x="98" y="374"/>
                    </a:cubicBezTo>
                    <a:cubicBezTo>
                      <a:pt x="55" y="383"/>
                      <a:pt x="49" y="320"/>
                      <a:pt x="91" y="281"/>
                    </a:cubicBezTo>
                    <a:cubicBezTo>
                      <a:pt x="133" y="242"/>
                      <a:pt x="358" y="163"/>
                      <a:pt x="348" y="137"/>
                    </a:cubicBezTo>
                    <a:cubicBezTo>
                      <a:pt x="338" y="111"/>
                      <a:pt x="58" y="139"/>
                      <a:pt x="29" y="124"/>
                    </a:cubicBezTo>
                    <a:cubicBezTo>
                      <a:pt x="0" y="109"/>
                      <a:pt x="77" y="73"/>
                      <a:pt x="148" y="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00">
                      <a:alpha val="70000"/>
                    </a:srgbClr>
                  </a:gs>
                  <a:gs pos="100000">
                    <a:srgbClr val="99FF99"/>
                  </a:gs>
                </a:gsLst>
                <a:lin ang="5400000" scaled="1"/>
              </a:gradFill>
              <a:ln w="12700">
                <a:solidFill>
                  <a:srgbClr val="5C872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3498" name="Group 75"/>
              <p:cNvGrpSpPr>
                <a:grpSpLocks/>
              </p:cNvGrpSpPr>
              <p:nvPr/>
            </p:nvGrpSpPr>
            <p:grpSpPr bwMode="auto">
              <a:xfrm>
                <a:off x="4287" y="2533"/>
                <a:ext cx="97" cy="342"/>
                <a:chOff x="3176" y="3723"/>
                <a:chExt cx="99" cy="291"/>
              </a:xfrm>
            </p:grpSpPr>
            <p:sp>
              <p:nvSpPr>
                <p:cNvPr id="63523" name="Freeform 76"/>
                <p:cNvSpPr>
                  <a:spLocks/>
                </p:cNvSpPr>
                <p:nvPr/>
              </p:nvSpPr>
              <p:spPr bwMode="auto">
                <a:xfrm rot="124125" flipH="1">
                  <a:off x="3197" y="3723"/>
                  <a:ext cx="52" cy="249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50000">
                      <a:srgbClr val="FFFF00"/>
                    </a:gs>
                    <a:gs pos="100000">
                      <a:srgbClr val="FF99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24" name="AutoShape 77"/>
                <p:cNvSpPr>
                  <a:spLocks noChangeArrowheads="1"/>
                </p:cNvSpPr>
                <p:nvPr/>
              </p:nvSpPr>
              <p:spPr bwMode="auto">
                <a:xfrm>
                  <a:off x="3188" y="3958"/>
                  <a:ext cx="78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25" name="Rectangle 78"/>
                <p:cNvSpPr>
                  <a:spLocks noChangeArrowheads="1"/>
                </p:cNvSpPr>
                <p:nvPr/>
              </p:nvSpPr>
              <p:spPr bwMode="auto">
                <a:xfrm>
                  <a:off x="3202" y="3746"/>
                  <a:ext cx="46" cy="22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26" name="Freeform 79"/>
                <p:cNvSpPr>
                  <a:spLocks/>
                </p:cNvSpPr>
                <p:nvPr/>
              </p:nvSpPr>
              <p:spPr bwMode="auto">
                <a:xfrm rot="-142964">
                  <a:off x="3176" y="3741"/>
                  <a:ext cx="39" cy="255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27" name="Freeform 80"/>
                <p:cNvSpPr>
                  <a:spLocks/>
                </p:cNvSpPr>
                <p:nvPr/>
              </p:nvSpPr>
              <p:spPr bwMode="auto">
                <a:xfrm rot="204207" flipH="1">
                  <a:off x="3235" y="3745"/>
                  <a:ext cx="40" cy="249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28" name="Freeform 81"/>
                <p:cNvSpPr>
                  <a:spLocks/>
                </p:cNvSpPr>
                <p:nvPr/>
              </p:nvSpPr>
              <p:spPr bwMode="auto">
                <a:xfrm rot="124125" flipH="1">
                  <a:off x="3197" y="3744"/>
                  <a:ext cx="52" cy="249"/>
                </a:xfrm>
                <a:custGeom>
                  <a:avLst/>
                  <a:gdLst>
                    <a:gd name="T0" fmla="*/ 0 w 220"/>
                    <a:gd name="T1" fmla="*/ 0 h 726"/>
                    <a:gd name="T2" fmla="*/ 0 w 220"/>
                    <a:gd name="T3" fmla="*/ 0 h 726"/>
                    <a:gd name="T4" fmla="*/ 0 w 220"/>
                    <a:gd name="T5" fmla="*/ 0 h 726"/>
                    <a:gd name="T6" fmla="*/ 0 w 220"/>
                    <a:gd name="T7" fmla="*/ 0 h 726"/>
                    <a:gd name="T8" fmla="*/ 0 w 220"/>
                    <a:gd name="T9" fmla="*/ 0 h 726"/>
                    <a:gd name="T10" fmla="*/ 0 w 220"/>
                    <a:gd name="T11" fmla="*/ 0 h 726"/>
                    <a:gd name="T12" fmla="*/ 0 w 220"/>
                    <a:gd name="T13" fmla="*/ 0 h 726"/>
                    <a:gd name="T14" fmla="*/ 0 w 220"/>
                    <a:gd name="T15" fmla="*/ 0 h 726"/>
                    <a:gd name="T16" fmla="*/ 0 w 220"/>
                    <a:gd name="T17" fmla="*/ 0 h 726"/>
                    <a:gd name="T18" fmla="*/ 0 w 220"/>
                    <a:gd name="T19" fmla="*/ 0 h 726"/>
                    <a:gd name="T20" fmla="*/ 0 w 220"/>
                    <a:gd name="T21" fmla="*/ 0 h 726"/>
                    <a:gd name="T22" fmla="*/ 0 w 220"/>
                    <a:gd name="T23" fmla="*/ 0 h 726"/>
                    <a:gd name="T24" fmla="*/ 0 w 220"/>
                    <a:gd name="T25" fmla="*/ 0 h 7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0"/>
                    <a:gd name="T40" fmla="*/ 0 h 726"/>
                    <a:gd name="T41" fmla="*/ 220 w 220"/>
                    <a:gd name="T42" fmla="*/ 726 h 7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0" h="726">
                      <a:moveTo>
                        <a:pt x="196" y="36"/>
                      </a:moveTo>
                      <a:cubicBezTo>
                        <a:pt x="177" y="22"/>
                        <a:pt x="131" y="0"/>
                        <a:pt x="105" y="13"/>
                      </a:cubicBezTo>
                      <a:cubicBezTo>
                        <a:pt x="79" y="26"/>
                        <a:pt x="48" y="59"/>
                        <a:pt x="37" y="115"/>
                      </a:cubicBezTo>
                      <a:cubicBezTo>
                        <a:pt x="26" y="171"/>
                        <a:pt x="42" y="271"/>
                        <a:pt x="37" y="347"/>
                      </a:cubicBezTo>
                      <a:cubicBezTo>
                        <a:pt x="32" y="423"/>
                        <a:pt x="0" y="512"/>
                        <a:pt x="4" y="572"/>
                      </a:cubicBezTo>
                      <a:cubicBezTo>
                        <a:pt x="8" y="632"/>
                        <a:pt x="34" y="690"/>
                        <a:pt x="60" y="708"/>
                      </a:cubicBezTo>
                      <a:cubicBezTo>
                        <a:pt x="86" y="726"/>
                        <a:pt x="140" y="703"/>
                        <a:pt x="162" y="679"/>
                      </a:cubicBezTo>
                      <a:cubicBezTo>
                        <a:pt x="184" y="655"/>
                        <a:pt x="192" y="599"/>
                        <a:pt x="190" y="561"/>
                      </a:cubicBezTo>
                      <a:cubicBezTo>
                        <a:pt x="188" y="523"/>
                        <a:pt x="155" y="484"/>
                        <a:pt x="150" y="448"/>
                      </a:cubicBezTo>
                      <a:cubicBezTo>
                        <a:pt x="145" y="412"/>
                        <a:pt x="156" y="385"/>
                        <a:pt x="162" y="347"/>
                      </a:cubicBezTo>
                      <a:cubicBezTo>
                        <a:pt x="168" y="309"/>
                        <a:pt x="175" y="263"/>
                        <a:pt x="184" y="222"/>
                      </a:cubicBezTo>
                      <a:cubicBezTo>
                        <a:pt x="193" y="181"/>
                        <a:pt x="216" y="129"/>
                        <a:pt x="218" y="98"/>
                      </a:cubicBezTo>
                      <a:cubicBezTo>
                        <a:pt x="220" y="67"/>
                        <a:pt x="213" y="47"/>
                        <a:pt x="196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50000">
                      <a:srgbClr val="FFFF00"/>
                    </a:gs>
                    <a:gs pos="100000">
                      <a:srgbClr val="FF9900"/>
                    </a:gs>
                  </a:gsLst>
                  <a:lin ang="0" scaled="1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3499" name="Freeform 82"/>
              <p:cNvSpPr>
                <a:spLocks/>
              </p:cNvSpPr>
              <p:nvPr/>
            </p:nvSpPr>
            <p:spPr bwMode="auto">
              <a:xfrm>
                <a:off x="1746" y="2365"/>
                <a:ext cx="373" cy="143"/>
              </a:xfrm>
              <a:custGeom>
                <a:avLst/>
                <a:gdLst>
                  <a:gd name="T0" fmla="*/ 373 w 373"/>
                  <a:gd name="T1" fmla="*/ 143 h 143"/>
                  <a:gd name="T2" fmla="*/ 253 w 373"/>
                  <a:gd name="T3" fmla="*/ 22 h 143"/>
                  <a:gd name="T4" fmla="*/ 0 w 373"/>
                  <a:gd name="T5" fmla="*/ 13 h 14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43"/>
                  <a:gd name="T11" fmla="*/ 373 w 373"/>
                  <a:gd name="T12" fmla="*/ 143 h 1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43">
                    <a:moveTo>
                      <a:pt x="373" y="143"/>
                    </a:moveTo>
                    <a:cubicBezTo>
                      <a:pt x="353" y="123"/>
                      <a:pt x="315" y="44"/>
                      <a:pt x="253" y="22"/>
                    </a:cubicBezTo>
                    <a:cubicBezTo>
                      <a:pt x="191" y="0"/>
                      <a:pt x="53" y="15"/>
                      <a:pt x="0" y="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0" name="Oval 83"/>
              <p:cNvSpPr>
                <a:spLocks noChangeArrowheads="1"/>
              </p:cNvSpPr>
              <p:nvPr/>
            </p:nvSpPr>
            <p:spPr bwMode="auto">
              <a:xfrm>
                <a:off x="1626" y="2420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1" name="Oval 84"/>
              <p:cNvSpPr>
                <a:spLocks noChangeArrowheads="1"/>
              </p:cNvSpPr>
              <p:nvPr/>
            </p:nvSpPr>
            <p:spPr bwMode="auto">
              <a:xfrm>
                <a:off x="1722" y="2516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2" name="Oval 85"/>
              <p:cNvSpPr>
                <a:spLocks noChangeArrowheads="1"/>
              </p:cNvSpPr>
              <p:nvPr/>
            </p:nvSpPr>
            <p:spPr bwMode="auto">
              <a:xfrm>
                <a:off x="1550" y="2425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3" name="Oval 86"/>
              <p:cNvSpPr>
                <a:spLocks noChangeArrowheads="1"/>
              </p:cNvSpPr>
              <p:nvPr/>
            </p:nvSpPr>
            <p:spPr bwMode="auto">
              <a:xfrm>
                <a:off x="1622" y="2513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4" name="Oval 87"/>
              <p:cNvSpPr>
                <a:spLocks noChangeArrowheads="1"/>
              </p:cNvSpPr>
              <p:nvPr/>
            </p:nvSpPr>
            <p:spPr bwMode="auto">
              <a:xfrm>
                <a:off x="1720" y="2442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5" name="Oval 88"/>
              <p:cNvSpPr>
                <a:spLocks noChangeArrowheads="1"/>
              </p:cNvSpPr>
              <p:nvPr/>
            </p:nvSpPr>
            <p:spPr bwMode="auto">
              <a:xfrm>
                <a:off x="1558" y="2498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6" name="Line 89"/>
              <p:cNvSpPr>
                <a:spLocks noChangeShapeType="1"/>
              </p:cNvSpPr>
              <p:nvPr/>
            </p:nvSpPr>
            <p:spPr bwMode="auto">
              <a:xfrm flipH="1" flipV="1">
                <a:off x="2072" y="2136"/>
                <a:ext cx="40" cy="3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7" name="Freeform 90"/>
              <p:cNvSpPr>
                <a:spLocks/>
              </p:cNvSpPr>
              <p:nvPr/>
            </p:nvSpPr>
            <p:spPr bwMode="auto">
              <a:xfrm>
                <a:off x="3935" y="2371"/>
                <a:ext cx="373" cy="143"/>
              </a:xfrm>
              <a:custGeom>
                <a:avLst/>
                <a:gdLst>
                  <a:gd name="T0" fmla="*/ 373 w 373"/>
                  <a:gd name="T1" fmla="*/ 143 h 143"/>
                  <a:gd name="T2" fmla="*/ 253 w 373"/>
                  <a:gd name="T3" fmla="*/ 22 h 143"/>
                  <a:gd name="T4" fmla="*/ 0 w 373"/>
                  <a:gd name="T5" fmla="*/ 13 h 14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43"/>
                  <a:gd name="T11" fmla="*/ 373 w 373"/>
                  <a:gd name="T12" fmla="*/ 143 h 1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43">
                    <a:moveTo>
                      <a:pt x="373" y="143"/>
                    </a:moveTo>
                    <a:cubicBezTo>
                      <a:pt x="353" y="123"/>
                      <a:pt x="315" y="44"/>
                      <a:pt x="253" y="22"/>
                    </a:cubicBezTo>
                    <a:cubicBezTo>
                      <a:pt x="191" y="0"/>
                      <a:pt x="53" y="15"/>
                      <a:pt x="0" y="1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8" name="Line 91"/>
              <p:cNvSpPr>
                <a:spLocks noChangeShapeType="1"/>
              </p:cNvSpPr>
              <p:nvPr/>
            </p:nvSpPr>
            <p:spPr bwMode="auto">
              <a:xfrm flipH="1" flipV="1">
                <a:off x="4261" y="2142"/>
                <a:ext cx="40" cy="3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09" name="Oval 92"/>
              <p:cNvSpPr>
                <a:spLocks noChangeArrowheads="1"/>
              </p:cNvSpPr>
              <p:nvPr/>
            </p:nvSpPr>
            <p:spPr bwMode="auto">
              <a:xfrm>
                <a:off x="3853" y="2383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10" name="Text Box 93"/>
              <p:cNvSpPr txBox="1">
                <a:spLocks noChangeArrowheads="1"/>
              </p:cNvSpPr>
              <p:nvPr/>
            </p:nvSpPr>
            <p:spPr bwMode="auto">
              <a:xfrm>
                <a:off x="2183" y="2693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/>
                <a:r>
                  <a:rPr lang="en-US" sz="1600">
                    <a:solidFill>
                      <a:srgbClr val="000000"/>
                    </a:solidFill>
                    <a:latin typeface="Verdana" charset="0"/>
                  </a:rPr>
                  <a:t>ER</a:t>
                </a:r>
              </a:p>
            </p:txBody>
          </p:sp>
          <p:sp>
            <p:nvSpPr>
              <p:cNvPr id="63511" name="Text Box 94"/>
              <p:cNvSpPr txBox="1">
                <a:spLocks noChangeArrowheads="1"/>
              </p:cNvSpPr>
              <p:nvPr/>
            </p:nvSpPr>
            <p:spPr bwMode="auto">
              <a:xfrm>
                <a:off x="4396" y="2700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/>
                <a:r>
                  <a:rPr lang="en-US" sz="1600">
                    <a:solidFill>
                      <a:srgbClr val="000000"/>
                    </a:solidFill>
                    <a:latin typeface="Verdana" charset="0"/>
                  </a:rPr>
                  <a:t>ER</a:t>
                </a:r>
              </a:p>
            </p:txBody>
          </p:sp>
          <p:sp>
            <p:nvSpPr>
              <p:cNvPr id="63512" name="Oval 23"/>
              <p:cNvSpPr>
                <a:spLocks noChangeArrowheads="1"/>
              </p:cNvSpPr>
              <p:nvPr/>
            </p:nvSpPr>
            <p:spPr bwMode="auto">
              <a:xfrm>
                <a:off x="2370" y="3081"/>
                <a:ext cx="518" cy="44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200"/>
                <a:endParaRPr lang="en-GB" sz="1400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3513" name="Group 24"/>
              <p:cNvGrpSpPr>
                <a:grpSpLocks/>
              </p:cNvGrpSpPr>
              <p:nvPr/>
            </p:nvGrpSpPr>
            <p:grpSpPr bwMode="auto">
              <a:xfrm>
                <a:off x="2520" y="3156"/>
                <a:ext cx="227" cy="288"/>
                <a:chOff x="4249" y="1962"/>
                <a:chExt cx="352" cy="1791"/>
              </a:xfrm>
            </p:grpSpPr>
            <p:sp>
              <p:nvSpPr>
                <p:cNvPr id="63521" name="Freeform 25"/>
                <p:cNvSpPr>
                  <a:spLocks/>
                </p:cNvSpPr>
                <p:nvPr/>
              </p:nvSpPr>
              <p:spPr bwMode="auto">
                <a:xfrm>
                  <a:off x="4249" y="1962"/>
                  <a:ext cx="347" cy="1636"/>
                </a:xfrm>
                <a:custGeom>
                  <a:avLst/>
                  <a:gdLst>
                    <a:gd name="T0" fmla="*/ 0 w 347"/>
                    <a:gd name="T1" fmla="*/ 0 h 1636"/>
                    <a:gd name="T2" fmla="*/ 292 w 347"/>
                    <a:gd name="T3" fmla="*/ 200 h 1636"/>
                    <a:gd name="T4" fmla="*/ 67 w 347"/>
                    <a:gd name="T5" fmla="*/ 476 h 1636"/>
                    <a:gd name="T6" fmla="*/ 301 w 347"/>
                    <a:gd name="T7" fmla="*/ 734 h 1636"/>
                    <a:gd name="T8" fmla="*/ 117 w 347"/>
                    <a:gd name="T9" fmla="*/ 1060 h 1636"/>
                    <a:gd name="T10" fmla="*/ 342 w 347"/>
                    <a:gd name="T11" fmla="*/ 1344 h 1636"/>
                    <a:gd name="T12" fmla="*/ 150 w 347"/>
                    <a:gd name="T13" fmla="*/ 1636 h 16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1636"/>
                    <a:gd name="T23" fmla="*/ 347 w 347"/>
                    <a:gd name="T24" fmla="*/ 1636 h 16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1636">
                      <a:moveTo>
                        <a:pt x="0" y="0"/>
                      </a:moveTo>
                      <a:cubicBezTo>
                        <a:pt x="140" y="60"/>
                        <a:pt x="281" y="121"/>
                        <a:pt x="292" y="200"/>
                      </a:cubicBezTo>
                      <a:cubicBezTo>
                        <a:pt x="303" y="279"/>
                        <a:pt x="65" y="387"/>
                        <a:pt x="67" y="476"/>
                      </a:cubicBezTo>
                      <a:cubicBezTo>
                        <a:pt x="69" y="565"/>
                        <a:pt x="293" y="637"/>
                        <a:pt x="301" y="734"/>
                      </a:cubicBezTo>
                      <a:cubicBezTo>
                        <a:pt x="309" y="831"/>
                        <a:pt x="110" y="958"/>
                        <a:pt x="117" y="1060"/>
                      </a:cubicBezTo>
                      <a:cubicBezTo>
                        <a:pt x="124" y="1162"/>
                        <a:pt x="337" y="1248"/>
                        <a:pt x="342" y="1344"/>
                      </a:cubicBezTo>
                      <a:cubicBezTo>
                        <a:pt x="347" y="1440"/>
                        <a:pt x="248" y="1538"/>
                        <a:pt x="150" y="1636"/>
                      </a:cubicBezTo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22" name="Freeform 26"/>
                <p:cNvSpPr>
                  <a:spLocks/>
                </p:cNvSpPr>
                <p:nvPr/>
              </p:nvSpPr>
              <p:spPr bwMode="auto">
                <a:xfrm>
                  <a:off x="4254" y="2117"/>
                  <a:ext cx="347" cy="1636"/>
                </a:xfrm>
                <a:custGeom>
                  <a:avLst/>
                  <a:gdLst>
                    <a:gd name="T0" fmla="*/ 0 w 347"/>
                    <a:gd name="T1" fmla="*/ 0 h 1636"/>
                    <a:gd name="T2" fmla="*/ 292 w 347"/>
                    <a:gd name="T3" fmla="*/ 200 h 1636"/>
                    <a:gd name="T4" fmla="*/ 67 w 347"/>
                    <a:gd name="T5" fmla="*/ 476 h 1636"/>
                    <a:gd name="T6" fmla="*/ 301 w 347"/>
                    <a:gd name="T7" fmla="*/ 734 h 1636"/>
                    <a:gd name="T8" fmla="*/ 117 w 347"/>
                    <a:gd name="T9" fmla="*/ 1060 h 1636"/>
                    <a:gd name="T10" fmla="*/ 342 w 347"/>
                    <a:gd name="T11" fmla="*/ 1344 h 1636"/>
                    <a:gd name="T12" fmla="*/ 150 w 347"/>
                    <a:gd name="T13" fmla="*/ 1636 h 16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1636"/>
                    <a:gd name="T23" fmla="*/ 347 w 347"/>
                    <a:gd name="T24" fmla="*/ 1636 h 16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1636">
                      <a:moveTo>
                        <a:pt x="0" y="0"/>
                      </a:moveTo>
                      <a:cubicBezTo>
                        <a:pt x="140" y="60"/>
                        <a:pt x="281" y="121"/>
                        <a:pt x="292" y="200"/>
                      </a:cubicBezTo>
                      <a:cubicBezTo>
                        <a:pt x="303" y="279"/>
                        <a:pt x="65" y="387"/>
                        <a:pt x="67" y="476"/>
                      </a:cubicBezTo>
                      <a:cubicBezTo>
                        <a:pt x="69" y="565"/>
                        <a:pt x="293" y="637"/>
                        <a:pt x="301" y="734"/>
                      </a:cubicBezTo>
                      <a:cubicBezTo>
                        <a:pt x="309" y="831"/>
                        <a:pt x="110" y="958"/>
                        <a:pt x="117" y="1060"/>
                      </a:cubicBezTo>
                      <a:cubicBezTo>
                        <a:pt x="124" y="1162"/>
                        <a:pt x="337" y="1248"/>
                        <a:pt x="342" y="1344"/>
                      </a:cubicBezTo>
                      <a:cubicBezTo>
                        <a:pt x="347" y="1440"/>
                        <a:pt x="248" y="1538"/>
                        <a:pt x="150" y="1636"/>
                      </a:cubicBezTo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3514" name="Freeform 27"/>
              <p:cNvSpPr>
                <a:spLocks/>
              </p:cNvSpPr>
              <p:nvPr/>
            </p:nvSpPr>
            <p:spPr bwMode="auto">
              <a:xfrm>
                <a:off x="2179" y="2955"/>
                <a:ext cx="350" cy="367"/>
              </a:xfrm>
              <a:custGeom>
                <a:avLst/>
                <a:gdLst>
                  <a:gd name="T0" fmla="*/ 350 w 350"/>
                  <a:gd name="T1" fmla="*/ 367 h 367"/>
                  <a:gd name="T2" fmla="*/ 66 w 350"/>
                  <a:gd name="T3" fmla="*/ 225 h 367"/>
                  <a:gd name="T4" fmla="*/ 0 w 350"/>
                  <a:gd name="T5" fmla="*/ 0 h 367"/>
                  <a:gd name="T6" fmla="*/ 0 60000 65536"/>
                  <a:gd name="T7" fmla="*/ 0 60000 65536"/>
                  <a:gd name="T8" fmla="*/ 0 60000 65536"/>
                  <a:gd name="T9" fmla="*/ 0 w 350"/>
                  <a:gd name="T10" fmla="*/ 0 h 367"/>
                  <a:gd name="T11" fmla="*/ 350 w 350"/>
                  <a:gd name="T12" fmla="*/ 367 h 3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0" h="367">
                    <a:moveTo>
                      <a:pt x="350" y="367"/>
                    </a:moveTo>
                    <a:cubicBezTo>
                      <a:pt x="237" y="326"/>
                      <a:pt x="124" y="286"/>
                      <a:pt x="66" y="225"/>
                    </a:cubicBezTo>
                    <a:cubicBezTo>
                      <a:pt x="8" y="164"/>
                      <a:pt x="12" y="36"/>
                      <a:pt x="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15" name="Oval 102"/>
              <p:cNvSpPr>
                <a:spLocks noChangeArrowheads="1"/>
              </p:cNvSpPr>
              <p:nvPr/>
            </p:nvSpPr>
            <p:spPr bwMode="auto">
              <a:xfrm>
                <a:off x="4648" y="3086"/>
                <a:ext cx="583" cy="44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3516" name="Group 103"/>
              <p:cNvGrpSpPr>
                <a:grpSpLocks/>
              </p:cNvGrpSpPr>
              <p:nvPr/>
            </p:nvGrpSpPr>
            <p:grpSpPr bwMode="auto">
              <a:xfrm>
                <a:off x="4817" y="3161"/>
                <a:ext cx="255" cy="288"/>
                <a:chOff x="4249" y="1962"/>
                <a:chExt cx="352" cy="1791"/>
              </a:xfrm>
            </p:grpSpPr>
            <p:sp>
              <p:nvSpPr>
                <p:cNvPr id="63519" name="Freeform 104"/>
                <p:cNvSpPr>
                  <a:spLocks/>
                </p:cNvSpPr>
                <p:nvPr/>
              </p:nvSpPr>
              <p:spPr bwMode="auto">
                <a:xfrm>
                  <a:off x="4249" y="1962"/>
                  <a:ext cx="347" cy="1636"/>
                </a:xfrm>
                <a:custGeom>
                  <a:avLst/>
                  <a:gdLst>
                    <a:gd name="T0" fmla="*/ 0 w 347"/>
                    <a:gd name="T1" fmla="*/ 0 h 1636"/>
                    <a:gd name="T2" fmla="*/ 292 w 347"/>
                    <a:gd name="T3" fmla="*/ 200 h 1636"/>
                    <a:gd name="T4" fmla="*/ 67 w 347"/>
                    <a:gd name="T5" fmla="*/ 476 h 1636"/>
                    <a:gd name="T6" fmla="*/ 301 w 347"/>
                    <a:gd name="T7" fmla="*/ 734 h 1636"/>
                    <a:gd name="T8" fmla="*/ 117 w 347"/>
                    <a:gd name="T9" fmla="*/ 1060 h 1636"/>
                    <a:gd name="T10" fmla="*/ 342 w 347"/>
                    <a:gd name="T11" fmla="*/ 1344 h 1636"/>
                    <a:gd name="T12" fmla="*/ 150 w 347"/>
                    <a:gd name="T13" fmla="*/ 1636 h 16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1636"/>
                    <a:gd name="T23" fmla="*/ 347 w 347"/>
                    <a:gd name="T24" fmla="*/ 1636 h 16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1636">
                      <a:moveTo>
                        <a:pt x="0" y="0"/>
                      </a:moveTo>
                      <a:cubicBezTo>
                        <a:pt x="140" y="60"/>
                        <a:pt x="281" y="121"/>
                        <a:pt x="292" y="200"/>
                      </a:cubicBezTo>
                      <a:cubicBezTo>
                        <a:pt x="303" y="279"/>
                        <a:pt x="65" y="387"/>
                        <a:pt x="67" y="476"/>
                      </a:cubicBezTo>
                      <a:cubicBezTo>
                        <a:pt x="69" y="565"/>
                        <a:pt x="293" y="637"/>
                        <a:pt x="301" y="734"/>
                      </a:cubicBezTo>
                      <a:cubicBezTo>
                        <a:pt x="309" y="831"/>
                        <a:pt x="110" y="958"/>
                        <a:pt x="117" y="1060"/>
                      </a:cubicBezTo>
                      <a:cubicBezTo>
                        <a:pt x="124" y="1162"/>
                        <a:pt x="337" y="1248"/>
                        <a:pt x="342" y="1344"/>
                      </a:cubicBezTo>
                      <a:cubicBezTo>
                        <a:pt x="347" y="1440"/>
                        <a:pt x="248" y="1538"/>
                        <a:pt x="150" y="1636"/>
                      </a:cubicBezTo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20" name="Freeform 105"/>
                <p:cNvSpPr>
                  <a:spLocks/>
                </p:cNvSpPr>
                <p:nvPr/>
              </p:nvSpPr>
              <p:spPr bwMode="auto">
                <a:xfrm>
                  <a:off x="4254" y="2117"/>
                  <a:ext cx="347" cy="1636"/>
                </a:xfrm>
                <a:custGeom>
                  <a:avLst/>
                  <a:gdLst>
                    <a:gd name="T0" fmla="*/ 0 w 347"/>
                    <a:gd name="T1" fmla="*/ 0 h 1636"/>
                    <a:gd name="T2" fmla="*/ 292 w 347"/>
                    <a:gd name="T3" fmla="*/ 200 h 1636"/>
                    <a:gd name="T4" fmla="*/ 67 w 347"/>
                    <a:gd name="T5" fmla="*/ 476 h 1636"/>
                    <a:gd name="T6" fmla="*/ 301 w 347"/>
                    <a:gd name="T7" fmla="*/ 734 h 1636"/>
                    <a:gd name="T8" fmla="*/ 117 w 347"/>
                    <a:gd name="T9" fmla="*/ 1060 h 1636"/>
                    <a:gd name="T10" fmla="*/ 342 w 347"/>
                    <a:gd name="T11" fmla="*/ 1344 h 1636"/>
                    <a:gd name="T12" fmla="*/ 150 w 347"/>
                    <a:gd name="T13" fmla="*/ 1636 h 16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1636"/>
                    <a:gd name="T23" fmla="*/ 347 w 347"/>
                    <a:gd name="T24" fmla="*/ 1636 h 16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1636">
                      <a:moveTo>
                        <a:pt x="0" y="0"/>
                      </a:moveTo>
                      <a:cubicBezTo>
                        <a:pt x="140" y="60"/>
                        <a:pt x="281" y="121"/>
                        <a:pt x="292" y="200"/>
                      </a:cubicBezTo>
                      <a:cubicBezTo>
                        <a:pt x="303" y="279"/>
                        <a:pt x="65" y="387"/>
                        <a:pt x="67" y="476"/>
                      </a:cubicBezTo>
                      <a:cubicBezTo>
                        <a:pt x="69" y="565"/>
                        <a:pt x="293" y="637"/>
                        <a:pt x="301" y="734"/>
                      </a:cubicBezTo>
                      <a:cubicBezTo>
                        <a:pt x="309" y="831"/>
                        <a:pt x="110" y="958"/>
                        <a:pt x="117" y="1060"/>
                      </a:cubicBezTo>
                      <a:cubicBezTo>
                        <a:pt x="124" y="1162"/>
                        <a:pt x="337" y="1248"/>
                        <a:pt x="342" y="1344"/>
                      </a:cubicBezTo>
                      <a:cubicBezTo>
                        <a:pt x="347" y="1440"/>
                        <a:pt x="248" y="1538"/>
                        <a:pt x="150" y="1636"/>
                      </a:cubicBezTo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3517" name="Freeform 106"/>
              <p:cNvSpPr>
                <a:spLocks/>
              </p:cNvSpPr>
              <p:nvPr/>
            </p:nvSpPr>
            <p:spPr bwMode="auto">
              <a:xfrm>
                <a:off x="4433" y="2960"/>
                <a:ext cx="394" cy="367"/>
              </a:xfrm>
              <a:custGeom>
                <a:avLst/>
                <a:gdLst>
                  <a:gd name="T0" fmla="*/ 2629 w 350"/>
                  <a:gd name="T1" fmla="*/ 367 h 367"/>
                  <a:gd name="T2" fmla="*/ 490 w 350"/>
                  <a:gd name="T3" fmla="*/ 225 h 367"/>
                  <a:gd name="T4" fmla="*/ 0 w 350"/>
                  <a:gd name="T5" fmla="*/ 0 h 367"/>
                  <a:gd name="T6" fmla="*/ 0 60000 65536"/>
                  <a:gd name="T7" fmla="*/ 0 60000 65536"/>
                  <a:gd name="T8" fmla="*/ 0 60000 65536"/>
                  <a:gd name="T9" fmla="*/ 0 w 350"/>
                  <a:gd name="T10" fmla="*/ 0 h 367"/>
                  <a:gd name="T11" fmla="*/ 350 w 350"/>
                  <a:gd name="T12" fmla="*/ 367 h 3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0" h="367">
                    <a:moveTo>
                      <a:pt x="350" y="367"/>
                    </a:moveTo>
                    <a:cubicBezTo>
                      <a:pt x="237" y="326"/>
                      <a:pt x="124" y="286"/>
                      <a:pt x="66" y="225"/>
                    </a:cubicBezTo>
                    <a:cubicBezTo>
                      <a:pt x="8" y="164"/>
                      <a:pt x="12" y="36"/>
                      <a:pt x="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18" name="Rectangle 108"/>
              <p:cNvSpPr>
                <a:spLocks noChangeArrowheads="1"/>
              </p:cNvSpPr>
              <p:nvPr/>
            </p:nvSpPr>
            <p:spPr bwMode="auto">
              <a:xfrm>
                <a:off x="2867" y="1546"/>
                <a:ext cx="645" cy="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492" name="TextBox 15"/>
          <p:cNvSpPr txBox="1">
            <a:spLocks noChangeArrowheads="1"/>
          </p:cNvSpPr>
          <p:nvPr/>
        </p:nvSpPr>
        <p:spPr bwMode="auto">
          <a:xfrm>
            <a:off x="885826" y="1415977"/>
            <a:ext cx="7391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</a:rPr>
              <a:t>CFTR correctors aim to increase the delivery and amount of functional CFTR protein to the cell surface, resulting in improved ion transport</a:t>
            </a:r>
          </a:p>
        </p:txBody>
      </p:sp>
      <p:sp>
        <p:nvSpPr>
          <p:cNvPr id="63493" name="TextBox 15"/>
          <p:cNvSpPr txBox="1">
            <a:spLocks noChangeArrowheads="1"/>
          </p:cNvSpPr>
          <p:nvPr/>
        </p:nvSpPr>
        <p:spPr bwMode="auto">
          <a:xfrm>
            <a:off x="176028" y="5656278"/>
            <a:ext cx="8826521" cy="5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1800" dirty="0" err="1" smtClean="0">
                <a:solidFill>
                  <a:prstClr val="black"/>
                </a:solidFill>
              </a:rPr>
              <a:t>Lumacaftor</a:t>
            </a:r>
            <a:r>
              <a:rPr lang="en-US" sz="1800" dirty="0" smtClean="0">
                <a:solidFill>
                  <a:prstClr val="black"/>
                </a:solidFill>
              </a:rPr>
              <a:t> resulted </a:t>
            </a:r>
            <a:r>
              <a:rPr lang="en-US" sz="1800" dirty="0">
                <a:solidFill>
                  <a:prstClr val="black"/>
                </a:solidFill>
              </a:rPr>
              <a:t>from a high-throughput screening and medicinal chemistry optimization program to generate F508del-CFTR corrector </a:t>
            </a:r>
            <a:r>
              <a:rPr lang="en-US" sz="1800" dirty="0" smtClean="0">
                <a:solidFill>
                  <a:prstClr val="black"/>
                </a:solidFill>
              </a:rPr>
              <a:t>compounds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Experience: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patient</a:t>
            </a:r>
          </a:p>
          <a:p>
            <a:pPr lvl="1"/>
            <a:r>
              <a:rPr lang="en-US" dirty="0"/>
              <a:t>Age: </a:t>
            </a:r>
            <a:r>
              <a:rPr lang="en-US" dirty="0" smtClean="0"/>
              <a:t>≥</a:t>
            </a:r>
            <a:r>
              <a:rPr lang="en-US" dirty="0"/>
              <a:t>6</a:t>
            </a:r>
            <a:r>
              <a:rPr lang="en-US" dirty="0" smtClean="0"/>
              <a:t> years</a:t>
            </a:r>
            <a:endParaRPr lang="en-US" dirty="0"/>
          </a:p>
          <a:p>
            <a:pPr lvl="1"/>
            <a:r>
              <a:rPr lang="en-US" dirty="0"/>
              <a:t>Sex: both</a:t>
            </a:r>
          </a:p>
          <a:p>
            <a:pPr lvl="1"/>
            <a:r>
              <a:rPr lang="en-US" dirty="0"/>
              <a:t>Genotype: F508 homozygous</a:t>
            </a:r>
          </a:p>
          <a:p>
            <a:pPr lvl="1"/>
            <a:r>
              <a:rPr lang="is-IS" dirty="0"/>
              <a:t>Lung function: Cautious initiation if FEV</a:t>
            </a:r>
            <a:r>
              <a:rPr lang="is-IS" baseline="-25000" dirty="0"/>
              <a:t>1</a:t>
            </a:r>
            <a:r>
              <a:rPr lang="is-IS" dirty="0"/>
              <a:t> low for age group, no rigid upper boundary</a:t>
            </a:r>
          </a:p>
          <a:p>
            <a:pPr lvl="1"/>
            <a:r>
              <a:rPr lang="is-IS" dirty="0"/>
              <a:t>We participate in other sponsored protocols of </a:t>
            </a:r>
            <a:r>
              <a:rPr lang="is-IS" dirty="0" smtClean="0"/>
              <a:t>Orkambi</a:t>
            </a:r>
            <a:r>
              <a:rPr lang="is-IS" dirty="0"/>
              <a:t> </a:t>
            </a:r>
            <a:r>
              <a:rPr lang="is-IS" dirty="0" smtClean="0"/>
              <a:t>and other CFTR modulators (mono- and combo- therapy)</a:t>
            </a:r>
            <a:endParaRPr lang="is-IS" dirty="0"/>
          </a:p>
          <a:p>
            <a:pPr lvl="1"/>
            <a:r>
              <a:rPr lang="is-IS" dirty="0"/>
              <a:t>Uptake in Adult Center </a:t>
            </a:r>
            <a:r>
              <a:rPr lang="is-IS" dirty="0" smtClean="0"/>
              <a:t>slower; </a:t>
            </a:r>
            <a:r>
              <a:rPr lang="is-IS" dirty="0"/>
              <a:t>adult issues include sicker patients, more complications/</a:t>
            </a:r>
            <a:r>
              <a:rPr lang="is-IS" dirty="0" smtClean="0"/>
              <a:t>concomitant </a:t>
            </a:r>
            <a:r>
              <a:rPr lang="is-IS" dirty="0"/>
              <a:t>meds, lifestyle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98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Experience: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Precautions</a:t>
            </a:r>
          </a:p>
          <a:p>
            <a:pPr lvl="1"/>
            <a:r>
              <a:rPr lang="en-US" dirty="0" smtClean="0"/>
              <a:t>Respiratory – acute sensation of dyspnea, sometimes wheeze </a:t>
            </a:r>
            <a:br>
              <a:rPr lang="en-US" dirty="0" smtClean="0"/>
            </a:br>
            <a:r>
              <a:rPr lang="en-US" dirty="0" smtClean="0"/>
              <a:t>(9-20% in trials). Discontinuations due to side effects total 5-10%</a:t>
            </a:r>
          </a:p>
          <a:p>
            <a:pPr lvl="1"/>
            <a:r>
              <a:rPr lang="en-US" dirty="0" smtClean="0"/>
              <a:t>Nausea, abdominal pain, vomiting (10-15% in trials)</a:t>
            </a:r>
          </a:p>
          <a:p>
            <a:pPr lvl="1"/>
            <a:r>
              <a:rPr lang="en-US" dirty="0" smtClean="0"/>
              <a:t>Baseline and follow-up blood pressure (4-5 mm Hg increase in trials)</a:t>
            </a:r>
          </a:p>
          <a:p>
            <a:pPr lvl="1"/>
            <a:r>
              <a:rPr lang="en-US" dirty="0" smtClean="0"/>
              <a:t>Monitoring for liver toxicity (no increase over placebo in trials)</a:t>
            </a:r>
          </a:p>
          <a:p>
            <a:pPr lvl="2"/>
            <a:r>
              <a:rPr lang="en-US" dirty="0" smtClean="0"/>
              <a:t>Baseline liver function tests</a:t>
            </a:r>
            <a:r>
              <a:rPr lang="en-US" dirty="0"/>
              <a:t>;</a:t>
            </a:r>
            <a:r>
              <a:rPr lang="en-US" dirty="0" smtClean="0"/>
              <a:t> repeat at 1, 3, 6, 12 months, then annually</a:t>
            </a:r>
          </a:p>
          <a:p>
            <a:pPr lvl="1"/>
            <a:r>
              <a:rPr lang="en-US" dirty="0" smtClean="0"/>
              <a:t>Check for potential drug-drug interactions</a:t>
            </a:r>
          </a:p>
          <a:p>
            <a:pPr lvl="2"/>
            <a:r>
              <a:rPr lang="en-US" dirty="0" smtClean="0"/>
              <a:t>Azoles for fungal infection</a:t>
            </a:r>
          </a:p>
          <a:p>
            <a:pPr lvl="2"/>
            <a:r>
              <a:rPr lang="en-US" dirty="0" smtClean="0"/>
              <a:t>Oral contraceptives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081"/>
            <a:ext cx="8229600" cy="4675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ym typeface="Wingdings"/>
              </a:rPr>
              <a:t>• </a:t>
            </a:r>
            <a:r>
              <a:rPr lang="en-US" i="1" dirty="0" err="1" smtClean="0">
                <a:sym typeface="Wingdings"/>
              </a:rPr>
              <a:t>Orkambi</a:t>
            </a:r>
            <a:r>
              <a:rPr lang="en-US" i="1" dirty="0" smtClean="0">
                <a:sym typeface="Wingdings"/>
              </a:rPr>
              <a:t> is a breakthrough fundamental treatment of CF</a:t>
            </a:r>
            <a:endParaRPr lang="en-US" i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FDA-approved from age 6 up for F508del homozygous CF (~50%)</a:t>
            </a:r>
          </a:p>
          <a:p>
            <a:r>
              <a:rPr lang="en-US" dirty="0" smtClean="0">
                <a:sym typeface="Wingdings"/>
              </a:rPr>
              <a:t>Ineffective for F508del heterozygous CF (~40%)</a:t>
            </a:r>
          </a:p>
          <a:p>
            <a:r>
              <a:rPr lang="en-US" dirty="0" smtClean="0">
                <a:sym typeface="Wingdings"/>
              </a:rPr>
              <a:t>Side effects limit use in 5-20% patients (higher in older/sicker subgroups)</a:t>
            </a:r>
          </a:p>
          <a:p>
            <a:r>
              <a:rPr lang="en-US" dirty="0" smtClean="0">
                <a:sym typeface="Wingdings"/>
              </a:rPr>
              <a:t>Lung function efficacy is generally modest, in line with predictions from cell culture models</a:t>
            </a:r>
          </a:p>
          <a:p>
            <a:r>
              <a:rPr lang="en-US" dirty="0" smtClean="0">
                <a:sym typeface="Wingdings"/>
              </a:rPr>
              <a:t>Reduced exacerbation and rate of decline effects are more striking, and cannot be predicted from acute or medium-term lung function effects</a:t>
            </a:r>
          </a:p>
          <a:p>
            <a:r>
              <a:rPr lang="en-US" dirty="0" smtClean="0">
                <a:sym typeface="Wingdings"/>
              </a:rPr>
              <a:t>More potent CFTR modulator combination therapy is on the way; may also offer fewer side effects </a:t>
            </a: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3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249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Lumacaftor</a:t>
            </a:r>
            <a:r>
              <a:rPr lang="en-US" sz="2400" dirty="0" smtClean="0"/>
              <a:t> (VX-809) Effect on F508del-CFTR Maturation and Chloride Secretion In Cell Culture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HBE: </a:t>
            </a:r>
            <a:r>
              <a:rPr lang="en-US" dirty="0" smtClean="0"/>
              <a:t>primary </a:t>
            </a:r>
            <a:r>
              <a:rPr lang="en-US" dirty="0"/>
              <a:t>human bronchial epithelial </a:t>
            </a:r>
            <a:r>
              <a:rPr lang="en-US" dirty="0" smtClean="0"/>
              <a:t>cells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Van </a:t>
            </a:r>
            <a:r>
              <a:rPr lang="en-US" dirty="0" err="1">
                <a:solidFill>
                  <a:prstClr val="black"/>
                </a:solidFill>
              </a:rPr>
              <a:t>Goor</a:t>
            </a:r>
            <a:r>
              <a:rPr lang="en-US" dirty="0">
                <a:solidFill>
                  <a:prstClr val="black"/>
                </a:solidFill>
              </a:rPr>
              <a:t> F el al, </a:t>
            </a:r>
            <a:r>
              <a:rPr lang="en-US" i="1" dirty="0">
                <a:solidFill>
                  <a:prstClr val="black"/>
                </a:solidFill>
              </a:rPr>
              <a:t>PNAS</a:t>
            </a:r>
            <a:r>
              <a:rPr lang="en-US" dirty="0">
                <a:solidFill>
                  <a:prstClr val="black"/>
                </a:solidFill>
              </a:rPr>
              <a:t> 2011; </a:t>
            </a:r>
            <a:r>
              <a:rPr lang="en-US" dirty="0" smtClean="0">
                <a:solidFill>
                  <a:prstClr val="black"/>
                </a:solidFill>
              </a:rPr>
              <a:t>2011;108:18843-8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6434" name="TextBox 34"/>
          <p:cNvSpPr txBox="1">
            <a:spLocks noChangeArrowheads="1"/>
          </p:cNvSpPr>
          <p:nvPr/>
        </p:nvSpPr>
        <p:spPr bwMode="auto">
          <a:xfrm>
            <a:off x="706045" y="1284017"/>
            <a:ext cx="4354512" cy="54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CFTR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Maturation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435" name="TextBox 40"/>
          <p:cNvSpPr txBox="1">
            <a:spLocks noChangeArrowheads="1"/>
          </p:cNvSpPr>
          <p:nvPr/>
        </p:nvSpPr>
        <p:spPr bwMode="auto">
          <a:xfrm>
            <a:off x="6205467" y="1284017"/>
            <a:ext cx="2424112" cy="54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</a:t>
            </a:r>
            <a:r>
              <a:rPr lang="en-US" sz="18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Secretion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437" name="Line 44"/>
          <p:cNvSpPr>
            <a:spLocks noChangeShapeType="1"/>
          </p:cNvSpPr>
          <p:nvPr/>
        </p:nvSpPr>
        <p:spPr bwMode="auto">
          <a:xfrm flipV="1">
            <a:off x="1300956" y="2607386"/>
            <a:ext cx="995363" cy="113665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6438" name="Line 45"/>
          <p:cNvSpPr>
            <a:spLocks noChangeShapeType="1"/>
          </p:cNvSpPr>
          <p:nvPr/>
        </p:nvSpPr>
        <p:spPr bwMode="auto">
          <a:xfrm flipV="1">
            <a:off x="1518444" y="2362911"/>
            <a:ext cx="798512" cy="68421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6439" name="Freeform 47"/>
          <p:cNvSpPr>
            <a:spLocks/>
          </p:cNvSpPr>
          <p:nvPr/>
        </p:nvSpPr>
        <p:spPr bwMode="auto">
          <a:xfrm>
            <a:off x="700881" y="3815473"/>
            <a:ext cx="1230313" cy="379413"/>
          </a:xfrm>
          <a:custGeom>
            <a:avLst/>
            <a:gdLst>
              <a:gd name="T0" fmla="*/ 2147483647 w 1360"/>
              <a:gd name="T1" fmla="*/ 2147483647 h 445"/>
              <a:gd name="T2" fmla="*/ 2147483647 w 1360"/>
              <a:gd name="T3" fmla="*/ 2147483647 h 445"/>
              <a:gd name="T4" fmla="*/ 2147483647 w 1360"/>
              <a:gd name="T5" fmla="*/ 2147483647 h 445"/>
              <a:gd name="T6" fmla="*/ 2147483647 w 1360"/>
              <a:gd name="T7" fmla="*/ 2147483647 h 445"/>
              <a:gd name="T8" fmla="*/ 2147483647 w 1360"/>
              <a:gd name="T9" fmla="*/ 2147483647 h 445"/>
              <a:gd name="T10" fmla="*/ 2147483647 w 1360"/>
              <a:gd name="T11" fmla="*/ 2147483647 h 445"/>
              <a:gd name="T12" fmla="*/ 2147483647 w 1360"/>
              <a:gd name="T13" fmla="*/ 2147483647 h 445"/>
              <a:gd name="T14" fmla="*/ 2147483647 w 1360"/>
              <a:gd name="T15" fmla="*/ 2147483647 h 445"/>
              <a:gd name="T16" fmla="*/ 2147483647 w 1360"/>
              <a:gd name="T17" fmla="*/ 2147483647 h 445"/>
              <a:gd name="T18" fmla="*/ 2147483647 w 1360"/>
              <a:gd name="T19" fmla="*/ 2147483647 h 445"/>
              <a:gd name="T20" fmla="*/ 2147483647 w 1360"/>
              <a:gd name="T21" fmla="*/ 2147483647 h 445"/>
              <a:gd name="T22" fmla="*/ 2147483647 w 1360"/>
              <a:gd name="T23" fmla="*/ 2147483647 h 445"/>
              <a:gd name="T24" fmla="*/ 2147483647 w 1360"/>
              <a:gd name="T25" fmla="*/ 2147483647 h 445"/>
              <a:gd name="T26" fmla="*/ 2147483647 w 1360"/>
              <a:gd name="T27" fmla="*/ 2147483647 h 445"/>
              <a:gd name="T28" fmla="*/ 2147483647 w 1360"/>
              <a:gd name="T29" fmla="*/ 2147483647 h 445"/>
              <a:gd name="T30" fmla="*/ 2147483647 w 1360"/>
              <a:gd name="T31" fmla="*/ 2147483647 h 445"/>
              <a:gd name="T32" fmla="*/ 2147483647 w 1360"/>
              <a:gd name="T33" fmla="*/ 2147483647 h 445"/>
              <a:gd name="T34" fmla="*/ 2147483647 w 1360"/>
              <a:gd name="T35" fmla="*/ 2147483647 h 445"/>
              <a:gd name="T36" fmla="*/ 2147483647 w 1360"/>
              <a:gd name="T37" fmla="*/ 2147483647 h 445"/>
              <a:gd name="T38" fmla="*/ 2147483647 w 1360"/>
              <a:gd name="T39" fmla="*/ 2147483647 h 445"/>
              <a:gd name="T40" fmla="*/ 2147483647 w 1360"/>
              <a:gd name="T41" fmla="*/ 2147483647 h 445"/>
              <a:gd name="T42" fmla="*/ 2147483647 w 1360"/>
              <a:gd name="T43" fmla="*/ 2147483647 h 445"/>
              <a:gd name="T44" fmla="*/ 2147483647 w 1360"/>
              <a:gd name="T45" fmla="*/ 2147483647 h 445"/>
              <a:gd name="T46" fmla="*/ 2147483647 w 1360"/>
              <a:gd name="T47" fmla="*/ 2147483647 h 4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0"/>
              <a:gd name="T73" fmla="*/ 0 h 445"/>
              <a:gd name="T74" fmla="*/ 1360 w 1360"/>
              <a:gd name="T75" fmla="*/ 445 h 44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0" h="445">
                <a:moveTo>
                  <a:pt x="148" y="55"/>
                </a:moveTo>
                <a:cubicBezTo>
                  <a:pt x="219" y="37"/>
                  <a:pt x="341" y="26"/>
                  <a:pt x="454" y="18"/>
                </a:cubicBezTo>
                <a:cubicBezTo>
                  <a:pt x="567" y="10"/>
                  <a:pt x="703" y="6"/>
                  <a:pt x="824" y="5"/>
                </a:cubicBezTo>
                <a:cubicBezTo>
                  <a:pt x="945" y="4"/>
                  <a:pt x="1121" y="0"/>
                  <a:pt x="1181" y="11"/>
                </a:cubicBezTo>
                <a:cubicBezTo>
                  <a:pt x="1241" y="22"/>
                  <a:pt x="1242" y="60"/>
                  <a:pt x="1187" y="74"/>
                </a:cubicBezTo>
                <a:cubicBezTo>
                  <a:pt x="1132" y="88"/>
                  <a:pt x="894" y="83"/>
                  <a:pt x="849" y="93"/>
                </a:cubicBezTo>
                <a:cubicBezTo>
                  <a:pt x="804" y="103"/>
                  <a:pt x="843" y="129"/>
                  <a:pt x="918" y="137"/>
                </a:cubicBezTo>
                <a:cubicBezTo>
                  <a:pt x="993" y="145"/>
                  <a:pt x="1240" y="132"/>
                  <a:pt x="1300" y="143"/>
                </a:cubicBezTo>
                <a:cubicBezTo>
                  <a:pt x="1360" y="154"/>
                  <a:pt x="1341" y="196"/>
                  <a:pt x="1281" y="205"/>
                </a:cubicBezTo>
                <a:cubicBezTo>
                  <a:pt x="1221" y="214"/>
                  <a:pt x="971" y="191"/>
                  <a:pt x="937" y="199"/>
                </a:cubicBezTo>
                <a:cubicBezTo>
                  <a:pt x="903" y="207"/>
                  <a:pt x="1023" y="244"/>
                  <a:pt x="1074" y="255"/>
                </a:cubicBezTo>
                <a:cubicBezTo>
                  <a:pt x="1125" y="266"/>
                  <a:pt x="1221" y="249"/>
                  <a:pt x="1243" y="262"/>
                </a:cubicBezTo>
                <a:cubicBezTo>
                  <a:pt x="1265" y="275"/>
                  <a:pt x="1292" y="334"/>
                  <a:pt x="1206" y="331"/>
                </a:cubicBezTo>
                <a:cubicBezTo>
                  <a:pt x="1120" y="328"/>
                  <a:pt x="851" y="236"/>
                  <a:pt x="724" y="243"/>
                </a:cubicBezTo>
                <a:cubicBezTo>
                  <a:pt x="597" y="250"/>
                  <a:pt x="526" y="343"/>
                  <a:pt x="442" y="374"/>
                </a:cubicBezTo>
                <a:cubicBezTo>
                  <a:pt x="358" y="405"/>
                  <a:pt x="223" y="445"/>
                  <a:pt x="217" y="431"/>
                </a:cubicBezTo>
                <a:cubicBezTo>
                  <a:pt x="211" y="417"/>
                  <a:pt x="343" y="323"/>
                  <a:pt x="404" y="287"/>
                </a:cubicBezTo>
                <a:cubicBezTo>
                  <a:pt x="465" y="251"/>
                  <a:pt x="595" y="222"/>
                  <a:pt x="586" y="212"/>
                </a:cubicBezTo>
                <a:cubicBezTo>
                  <a:pt x="577" y="202"/>
                  <a:pt x="429" y="197"/>
                  <a:pt x="348" y="224"/>
                </a:cubicBezTo>
                <a:cubicBezTo>
                  <a:pt x="267" y="251"/>
                  <a:pt x="141" y="365"/>
                  <a:pt x="98" y="374"/>
                </a:cubicBezTo>
                <a:cubicBezTo>
                  <a:pt x="55" y="383"/>
                  <a:pt x="49" y="320"/>
                  <a:pt x="91" y="281"/>
                </a:cubicBezTo>
                <a:cubicBezTo>
                  <a:pt x="133" y="242"/>
                  <a:pt x="358" y="163"/>
                  <a:pt x="348" y="137"/>
                </a:cubicBezTo>
                <a:cubicBezTo>
                  <a:pt x="338" y="111"/>
                  <a:pt x="58" y="139"/>
                  <a:pt x="29" y="124"/>
                </a:cubicBezTo>
                <a:cubicBezTo>
                  <a:pt x="0" y="109"/>
                  <a:pt x="77" y="73"/>
                  <a:pt x="148" y="55"/>
                </a:cubicBezTo>
                <a:close/>
              </a:path>
            </a:pathLst>
          </a:custGeom>
          <a:solidFill>
            <a:schemeClr val="accent2">
              <a:alpha val="70195"/>
            </a:schemeClr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6440" name="Group 48"/>
          <p:cNvGrpSpPr>
            <a:grpSpLocks/>
          </p:cNvGrpSpPr>
          <p:nvPr/>
        </p:nvGrpSpPr>
        <p:grpSpPr bwMode="auto">
          <a:xfrm>
            <a:off x="1127919" y="3644023"/>
            <a:ext cx="90487" cy="376238"/>
            <a:chOff x="3176" y="3723"/>
            <a:chExt cx="99" cy="291"/>
          </a:xfrm>
        </p:grpSpPr>
        <p:sp>
          <p:nvSpPr>
            <p:cNvPr id="146462" name="Freeform 49"/>
            <p:cNvSpPr>
              <a:spLocks/>
            </p:cNvSpPr>
            <p:nvPr/>
          </p:nvSpPr>
          <p:spPr bwMode="auto">
            <a:xfrm rot="124125" flipH="1">
              <a:off x="3197" y="3723"/>
              <a:ext cx="52" cy="249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63" name="AutoShape 50"/>
            <p:cNvSpPr>
              <a:spLocks noChangeArrowheads="1"/>
            </p:cNvSpPr>
            <p:nvPr/>
          </p:nvSpPr>
          <p:spPr bwMode="auto">
            <a:xfrm>
              <a:off x="3188" y="3958"/>
              <a:ext cx="78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64" name="Rectangle 51"/>
            <p:cNvSpPr>
              <a:spLocks noChangeArrowheads="1"/>
            </p:cNvSpPr>
            <p:nvPr/>
          </p:nvSpPr>
          <p:spPr bwMode="auto">
            <a:xfrm>
              <a:off x="3202" y="3746"/>
              <a:ext cx="46" cy="22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65" name="Freeform 52"/>
            <p:cNvSpPr>
              <a:spLocks/>
            </p:cNvSpPr>
            <p:nvPr/>
          </p:nvSpPr>
          <p:spPr bwMode="auto">
            <a:xfrm rot="-142964">
              <a:off x="3176" y="3741"/>
              <a:ext cx="39" cy="255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66" name="Freeform 53"/>
            <p:cNvSpPr>
              <a:spLocks/>
            </p:cNvSpPr>
            <p:nvPr/>
          </p:nvSpPr>
          <p:spPr bwMode="auto">
            <a:xfrm rot="204207" flipH="1">
              <a:off x="3235" y="3745"/>
              <a:ext cx="40" cy="249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67" name="Freeform 54"/>
            <p:cNvSpPr>
              <a:spLocks/>
            </p:cNvSpPr>
            <p:nvPr/>
          </p:nvSpPr>
          <p:spPr bwMode="auto">
            <a:xfrm rot="124125" flipH="1">
              <a:off x="3197" y="3744"/>
              <a:ext cx="52" cy="249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6441" name="Text Box 55"/>
          <p:cNvSpPr txBox="1">
            <a:spLocks noChangeArrowheads="1"/>
          </p:cNvSpPr>
          <p:nvPr/>
        </p:nvSpPr>
        <p:spPr bwMode="auto">
          <a:xfrm>
            <a:off x="523081" y="3629736"/>
            <a:ext cx="395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200">
                <a:solidFill>
                  <a:schemeClr val="tx1"/>
                </a:solidFill>
              </a:rPr>
              <a:t>ER</a:t>
            </a:r>
          </a:p>
        </p:txBody>
      </p:sp>
      <p:sp>
        <p:nvSpPr>
          <p:cNvPr id="146442" name="Freeform 56"/>
          <p:cNvSpPr>
            <a:spLocks/>
          </p:cNvSpPr>
          <p:nvPr/>
        </p:nvSpPr>
        <p:spPr bwMode="auto">
          <a:xfrm>
            <a:off x="542131" y="3189998"/>
            <a:ext cx="1579563" cy="379413"/>
          </a:xfrm>
          <a:custGeom>
            <a:avLst/>
            <a:gdLst>
              <a:gd name="T0" fmla="*/ 2147483647 w 1360"/>
              <a:gd name="T1" fmla="*/ 2147483647 h 445"/>
              <a:gd name="T2" fmla="*/ 2147483647 w 1360"/>
              <a:gd name="T3" fmla="*/ 2147483647 h 445"/>
              <a:gd name="T4" fmla="*/ 2147483647 w 1360"/>
              <a:gd name="T5" fmla="*/ 2147483647 h 445"/>
              <a:gd name="T6" fmla="*/ 2147483647 w 1360"/>
              <a:gd name="T7" fmla="*/ 2147483647 h 445"/>
              <a:gd name="T8" fmla="*/ 2147483647 w 1360"/>
              <a:gd name="T9" fmla="*/ 2147483647 h 445"/>
              <a:gd name="T10" fmla="*/ 2147483647 w 1360"/>
              <a:gd name="T11" fmla="*/ 2147483647 h 445"/>
              <a:gd name="T12" fmla="*/ 2147483647 w 1360"/>
              <a:gd name="T13" fmla="*/ 2147483647 h 445"/>
              <a:gd name="T14" fmla="*/ 2147483647 w 1360"/>
              <a:gd name="T15" fmla="*/ 2147483647 h 445"/>
              <a:gd name="T16" fmla="*/ 2147483647 w 1360"/>
              <a:gd name="T17" fmla="*/ 2147483647 h 445"/>
              <a:gd name="T18" fmla="*/ 2147483647 w 1360"/>
              <a:gd name="T19" fmla="*/ 2147483647 h 445"/>
              <a:gd name="T20" fmla="*/ 2147483647 w 1360"/>
              <a:gd name="T21" fmla="*/ 2147483647 h 445"/>
              <a:gd name="T22" fmla="*/ 2147483647 w 1360"/>
              <a:gd name="T23" fmla="*/ 2147483647 h 445"/>
              <a:gd name="T24" fmla="*/ 2147483647 w 1360"/>
              <a:gd name="T25" fmla="*/ 2147483647 h 445"/>
              <a:gd name="T26" fmla="*/ 2147483647 w 1360"/>
              <a:gd name="T27" fmla="*/ 2147483647 h 445"/>
              <a:gd name="T28" fmla="*/ 2147483647 w 1360"/>
              <a:gd name="T29" fmla="*/ 2147483647 h 445"/>
              <a:gd name="T30" fmla="*/ 2147483647 w 1360"/>
              <a:gd name="T31" fmla="*/ 2147483647 h 445"/>
              <a:gd name="T32" fmla="*/ 2147483647 w 1360"/>
              <a:gd name="T33" fmla="*/ 2147483647 h 445"/>
              <a:gd name="T34" fmla="*/ 2147483647 w 1360"/>
              <a:gd name="T35" fmla="*/ 2147483647 h 445"/>
              <a:gd name="T36" fmla="*/ 2147483647 w 1360"/>
              <a:gd name="T37" fmla="*/ 2147483647 h 445"/>
              <a:gd name="T38" fmla="*/ 2147483647 w 1360"/>
              <a:gd name="T39" fmla="*/ 2147483647 h 445"/>
              <a:gd name="T40" fmla="*/ 2147483647 w 1360"/>
              <a:gd name="T41" fmla="*/ 2147483647 h 445"/>
              <a:gd name="T42" fmla="*/ 2147483647 w 1360"/>
              <a:gd name="T43" fmla="*/ 2147483647 h 445"/>
              <a:gd name="T44" fmla="*/ 2147483647 w 1360"/>
              <a:gd name="T45" fmla="*/ 2147483647 h 445"/>
              <a:gd name="T46" fmla="*/ 2147483647 w 1360"/>
              <a:gd name="T47" fmla="*/ 2147483647 h 4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0"/>
              <a:gd name="T73" fmla="*/ 0 h 445"/>
              <a:gd name="T74" fmla="*/ 1360 w 1360"/>
              <a:gd name="T75" fmla="*/ 445 h 44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0" h="445">
                <a:moveTo>
                  <a:pt x="148" y="55"/>
                </a:moveTo>
                <a:cubicBezTo>
                  <a:pt x="219" y="37"/>
                  <a:pt x="341" y="26"/>
                  <a:pt x="454" y="18"/>
                </a:cubicBezTo>
                <a:cubicBezTo>
                  <a:pt x="567" y="10"/>
                  <a:pt x="703" y="6"/>
                  <a:pt x="824" y="5"/>
                </a:cubicBezTo>
                <a:cubicBezTo>
                  <a:pt x="945" y="4"/>
                  <a:pt x="1121" y="0"/>
                  <a:pt x="1181" y="11"/>
                </a:cubicBezTo>
                <a:cubicBezTo>
                  <a:pt x="1241" y="22"/>
                  <a:pt x="1242" y="60"/>
                  <a:pt x="1187" y="74"/>
                </a:cubicBezTo>
                <a:cubicBezTo>
                  <a:pt x="1132" y="88"/>
                  <a:pt x="894" y="83"/>
                  <a:pt x="849" y="93"/>
                </a:cubicBezTo>
                <a:cubicBezTo>
                  <a:pt x="804" y="103"/>
                  <a:pt x="843" y="129"/>
                  <a:pt x="918" y="137"/>
                </a:cubicBezTo>
                <a:cubicBezTo>
                  <a:pt x="993" y="145"/>
                  <a:pt x="1240" y="132"/>
                  <a:pt x="1300" y="143"/>
                </a:cubicBezTo>
                <a:cubicBezTo>
                  <a:pt x="1360" y="154"/>
                  <a:pt x="1341" y="196"/>
                  <a:pt x="1281" y="205"/>
                </a:cubicBezTo>
                <a:cubicBezTo>
                  <a:pt x="1221" y="214"/>
                  <a:pt x="971" y="191"/>
                  <a:pt x="937" y="199"/>
                </a:cubicBezTo>
                <a:cubicBezTo>
                  <a:pt x="903" y="207"/>
                  <a:pt x="1023" y="244"/>
                  <a:pt x="1074" y="255"/>
                </a:cubicBezTo>
                <a:cubicBezTo>
                  <a:pt x="1125" y="266"/>
                  <a:pt x="1221" y="249"/>
                  <a:pt x="1243" y="262"/>
                </a:cubicBezTo>
                <a:cubicBezTo>
                  <a:pt x="1265" y="275"/>
                  <a:pt x="1292" y="334"/>
                  <a:pt x="1206" y="331"/>
                </a:cubicBezTo>
                <a:cubicBezTo>
                  <a:pt x="1120" y="328"/>
                  <a:pt x="851" y="236"/>
                  <a:pt x="724" y="243"/>
                </a:cubicBezTo>
                <a:cubicBezTo>
                  <a:pt x="597" y="250"/>
                  <a:pt x="526" y="343"/>
                  <a:pt x="442" y="374"/>
                </a:cubicBezTo>
                <a:cubicBezTo>
                  <a:pt x="358" y="405"/>
                  <a:pt x="223" y="445"/>
                  <a:pt x="217" y="431"/>
                </a:cubicBezTo>
                <a:cubicBezTo>
                  <a:pt x="211" y="417"/>
                  <a:pt x="343" y="323"/>
                  <a:pt x="404" y="287"/>
                </a:cubicBezTo>
                <a:cubicBezTo>
                  <a:pt x="465" y="251"/>
                  <a:pt x="595" y="222"/>
                  <a:pt x="586" y="212"/>
                </a:cubicBezTo>
                <a:cubicBezTo>
                  <a:pt x="577" y="202"/>
                  <a:pt x="429" y="197"/>
                  <a:pt x="348" y="224"/>
                </a:cubicBezTo>
                <a:cubicBezTo>
                  <a:pt x="267" y="251"/>
                  <a:pt x="141" y="365"/>
                  <a:pt x="98" y="374"/>
                </a:cubicBezTo>
                <a:cubicBezTo>
                  <a:pt x="55" y="383"/>
                  <a:pt x="49" y="320"/>
                  <a:pt x="91" y="281"/>
                </a:cubicBezTo>
                <a:cubicBezTo>
                  <a:pt x="133" y="242"/>
                  <a:pt x="358" y="163"/>
                  <a:pt x="348" y="137"/>
                </a:cubicBezTo>
                <a:cubicBezTo>
                  <a:pt x="338" y="111"/>
                  <a:pt x="58" y="139"/>
                  <a:pt x="29" y="124"/>
                </a:cubicBezTo>
                <a:cubicBezTo>
                  <a:pt x="0" y="109"/>
                  <a:pt x="77" y="73"/>
                  <a:pt x="148" y="55"/>
                </a:cubicBezTo>
                <a:close/>
              </a:path>
            </a:pathLst>
          </a:custGeom>
          <a:solidFill>
            <a:srgbClr val="FFFF00">
              <a:alpha val="70195"/>
            </a:srgbClr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6443" name="Text Box 57"/>
          <p:cNvSpPr txBox="1">
            <a:spLocks noChangeArrowheads="1"/>
          </p:cNvSpPr>
          <p:nvPr/>
        </p:nvSpPr>
        <p:spPr bwMode="auto">
          <a:xfrm>
            <a:off x="513556" y="2950286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200" dirty="0">
                <a:solidFill>
                  <a:schemeClr val="tx1"/>
                </a:solidFill>
              </a:rPr>
              <a:t>Golgi</a:t>
            </a:r>
          </a:p>
        </p:txBody>
      </p:sp>
      <p:grpSp>
        <p:nvGrpSpPr>
          <p:cNvPr id="146444" name="Group 58"/>
          <p:cNvGrpSpPr>
            <a:grpSpLocks/>
          </p:cNvGrpSpPr>
          <p:nvPr/>
        </p:nvGrpSpPr>
        <p:grpSpPr bwMode="auto">
          <a:xfrm>
            <a:off x="1361281" y="2939173"/>
            <a:ext cx="90488" cy="377825"/>
            <a:chOff x="3176" y="3723"/>
            <a:chExt cx="99" cy="291"/>
          </a:xfrm>
        </p:grpSpPr>
        <p:sp>
          <p:nvSpPr>
            <p:cNvPr id="146456" name="Freeform 59"/>
            <p:cNvSpPr>
              <a:spLocks/>
            </p:cNvSpPr>
            <p:nvPr/>
          </p:nvSpPr>
          <p:spPr bwMode="auto">
            <a:xfrm rot="124125" flipH="1">
              <a:off x="3197" y="3723"/>
              <a:ext cx="52" cy="249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57" name="AutoShape 60"/>
            <p:cNvSpPr>
              <a:spLocks noChangeArrowheads="1"/>
            </p:cNvSpPr>
            <p:nvPr/>
          </p:nvSpPr>
          <p:spPr bwMode="auto">
            <a:xfrm>
              <a:off x="3188" y="3958"/>
              <a:ext cx="78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58" name="Rectangle 61"/>
            <p:cNvSpPr>
              <a:spLocks noChangeArrowheads="1"/>
            </p:cNvSpPr>
            <p:nvPr/>
          </p:nvSpPr>
          <p:spPr bwMode="auto">
            <a:xfrm>
              <a:off x="3202" y="3746"/>
              <a:ext cx="46" cy="22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59" name="Freeform 62"/>
            <p:cNvSpPr>
              <a:spLocks/>
            </p:cNvSpPr>
            <p:nvPr/>
          </p:nvSpPr>
          <p:spPr bwMode="auto">
            <a:xfrm rot="-142964">
              <a:off x="3176" y="3741"/>
              <a:ext cx="39" cy="255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60" name="Freeform 63"/>
            <p:cNvSpPr>
              <a:spLocks/>
            </p:cNvSpPr>
            <p:nvPr/>
          </p:nvSpPr>
          <p:spPr bwMode="auto">
            <a:xfrm rot="204207" flipH="1">
              <a:off x="3235" y="3745"/>
              <a:ext cx="40" cy="249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461" name="Freeform 64"/>
            <p:cNvSpPr>
              <a:spLocks/>
            </p:cNvSpPr>
            <p:nvPr/>
          </p:nvSpPr>
          <p:spPr bwMode="auto">
            <a:xfrm rot="124125" flipH="1">
              <a:off x="3197" y="3744"/>
              <a:ext cx="52" cy="249"/>
            </a:xfrm>
            <a:custGeom>
              <a:avLst/>
              <a:gdLst>
                <a:gd name="T0" fmla="*/ 0 w 220"/>
                <a:gd name="T1" fmla="*/ 0 h 726"/>
                <a:gd name="T2" fmla="*/ 0 w 220"/>
                <a:gd name="T3" fmla="*/ 0 h 726"/>
                <a:gd name="T4" fmla="*/ 0 w 220"/>
                <a:gd name="T5" fmla="*/ 0 h 726"/>
                <a:gd name="T6" fmla="*/ 0 w 220"/>
                <a:gd name="T7" fmla="*/ 0 h 726"/>
                <a:gd name="T8" fmla="*/ 0 w 220"/>
                <a:gd name="T9" fmla="*/ 0 h 726"/>
                <a:gd name="T10" fmla="*/ 0 w 220"/>
                <a:gd name="T11" fmla="*/ 0 h 726"/>
                <a:gd name="T12" fmla="*/ 0 w 220"/>
                <a:gd name="T13" fmla="*/ 0 h 726"/>
                <a:gd name="T14" fmla="*/ 0 w 220"/>
                <a:gd name="T15" fmla="*/ 0 h 726"/>
                <a:gd name="T16" fmla="*/ 0 w 220"/>
                <a:gd name="T17" fmla="*/ 0 h 726"/>
                <a:gd name="T18" fmla="*/ 0 w 220"/>
                <a:gd name="T19" fmla="*/ 0 h 726"/>
                <a:gd name="T20" fmla="*/ 0 w 220"/>
                <a:gd name="T21" fmla="*/ 0 h 726"/>
                <a:gd name="T22" fmla="*/ 0 w 220"/>
                <a:gd name="T23" fmla="*/ 0 h 726"/>
                <a:gd name="T24" fmla="*/ 0 w 22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726"/>
                <a:gd name="T41" fmla="*/ 220 w 22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726">
                  <a:moveTo>
                    <a:pt x="196" y="36"/>
                  </a:moveTo>
                  <a:cubicBezTo>
                    <a:pt x="177" y="22"/>
                    <a:pt x="131" y="0"/>
                    <a:pt x="105" y="13"/>
                  </a:cubicBezTo>
                  <a:cubicBezTo>
                    <a:pt x="79" y="26"/>
                    <a:pt x="48" y="59"/>
                    <a:pt x="37" y="115"/>
                  </a:cubicBezTo>
                  <a:cubicBezTo>
                    <a:pt x="26" y="171"/>
                    <a:pt x="42" y="271"/>
                    <a:pt x="37" y="347"/>
                  </a:cubicBezTo>
                  <a:cubicBezTo>
                    <a:pt x="32" y="423"/>
                    <a:pt x="0" y="512"/>
                    <a:pt x="4" y="572"/>
                  </a:cubicBezTo>
                  <a:cubicBezTo>
                    <a:pt x="8" y="632"/>
                    <a:pt x="34" y="690"/>
                    <a:pt x="60" y="708"/>
                  </a:cubicBezTo>
                  <a:cubicBezTo>
                    <a:pt x="86" y="726"/>
                    <a:pt x="140" y="703"/>
                    <a:pt x="162" y="679"/>
                  </a:cubicBezTo>
                  <a:cubicBezTo>
                    <a:pt x="184" y="655"/>
                    <a:pt x="192" y="599"/>
                    <a:pt x="190" y="561"/>
                  </a:cubicBezTo>
                  <a:cubicBezTo>
                    <a:pt x="188" y="523"/>
                    <a:pt x="155" y="484"/>
                    <a:pt x="150" y="448"/>
                  </a:cubicBezTo>
                  <a:cubicBezTo>
                    <a:pt x="145" y="412"/>
                    <a:pt x="156" y="385"/>
                    <a:pt x="162" y="347"/>
                  </a:cubicBezTo>
                  <a:cubicBezTo>
                    <a:pt x="168" y="309"/>
                    <a:pt x="175" y="263"/>
                    <a:pt x="184" y="222"/>
                  </a:cubicBezTo>
                  <a:cubicBezTo>
                    <a:pt x="193" y="181"/>
                    <a:pt x="216" y="129"/>
                    <a:pt x="218" y="98"/>
                  </a:cubicBezTo>
                  <a:cubicBezTo>
                    <a:pt x="220" y="67"/>
                    <a:pt x="213" y="47"/>
                    <a:pt x="196" y="3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6445" name="Freeform 65"/>
          <p:cNvSpPr>
            <a:spLocks/>
          </p:cNvSpPr>
          <p:nvPr/>
        </p:nvSpPr>
        <p:spPr bwMode="auto">
          <a:xfrm>
            <a:off x="1264444" y="3324936"/>
            <a:ext cx="150812" cy="314325"/>
          </a:xfrm>
          <a:custGeom>
            <a:avLst/>
            <a:gdLst>
              <a:gd name="T0" fmla="*/ 0 w 211"/>
              <a:gd name="T1" fmla="*/ 2147483647 h 576"/>
              <a:gd name="T2" fmla="*/ 2147483647 w 211"/>
              <a:gd name="T3" fmla="*/ 2147483647 h 576"/>
              <a:gd name="T4" fmla="*/ 2147483647 w 211"/>
              <a:gd name="T5" fmla="*/ 0 h 576"/>
              <a:gd name="T6" fmla="*/ 0 60000 65536"/>
              <a:gd name="T7" fmla="*/ 0 60000 65536"/>
              <a:gd name="T8" fmla="*/ 0 60000 65536"/>
              <a:gd name="T9" fmla="*/ 0 w 211"/>
              <a:gd name="T10" fmla="*/ 0 h 576"/>
              <a:gd name="T11" fmla="*/ 211 w 211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576">
                <a:moveTo>
                  <a:pt x="0" y="576"/>
                </a:moveTo>
                <a:cubicBezTo>
                  <a:pt x="70" y="508"/>
                  <a:pt x="141" y="440"/>
                  <a:pt x="176" y="344"/>
                </a:cubicBezTo>
                <a:cubicBezTo>
                  <a:pt x="211" y="248"/>
                  <a:pt x="209" y="124"/>
                  <a:pt x="208" y="0"/>
                </a:cubicBez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6446" name="Freeform 66"/>
          <p:cNvSpPr>
            <a:spLocks/>
          </p:cNvSpPr>
          <p:nvPr/>
        </p:nvSpPr>
        <p:spPr bwMode="auto">
          <a:xfrm>
            <a:off x="1442244" y="2769311"/>
            <a:ext cx="150812" cy="177800"/>
          </a:xfrm>
          <a:custGeom>
            <a:avLst/>
            <a:gdLst>
              <a:gd name="T0" fmla="*/ 0 w 163"/>
              <a:gd name="T1" fmla="*/ 2147483647 h 160"/>
              <a:gd name="T2" fmla="*/ 2147483647 w 163"/>
              <a:gd name="T3" fmla="*/ 2147483647 h 160"/>
              <a:gd name="T4" fmla="*/ 2147483647 w 163"/>
              <a:gd name="T5" fmla="*/ 0 h 160"/>
              <a:gd name="T6" fmla="*/ 0 60000 65536"/>
              <a:gd name="T7" fmla="*/ 0 60000 65536"/>
              <a:gd name="T8" fmla="*/ 0 60000 65536"/>
              <a:gd name="T9" fmla="*/ 0 w 163"/>
              <a:gd name="T10" fmla="*/ 0 h 160"/>
              <a:gd name="T11" fmla="*/ 163 w 163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" h="160">
                <a:moveTo>
                  <a:pt x="0" y="160"/>
                </a:moveTo>
                <a:cubicBezTo>
                  <a:pt x="54" y="149"/>
                  <a:pt x="109" y="139"/>
                  <a:pt x="136" y="112"/>
                </a:cubicBezTo>
                <a:cubicBezTo>
                  <a:pt x="163" y="85"/>
                  <a:pt x="161" y="42"/>
                  <a:pt x="160" y="0"/>
                </a:cubicBez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6447" name="Line 67"/>
          <p:cNvSpPr>
            <a:spLocks noChangeShapeType="1"/>
          </p:cNvSpPr>
          <p:nvPr/>
        </p:nvSpPr>
        <p:spPr bwMode="auto">
          <a:xfrm flipV="1">
            <a:off x="1293019" y="3394786"/>
            <a:ext cx="1093787" cy="6254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6448" name="Text Box 68"/>
          <p:cNvSpPr txBox="1">
            <a:spLocks noChangeArrowheads="1"/>
          </p:cNvSpPr>
          <p:nvPr/>
        </p:nvSpPr>
        <p:spPr bwMode="auto">
          <a:xfrm>
            <a:off x="555611" y="1756136"/>
            <a:ext cx="1519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200" dirty="0">
                <a:solidFill>
                  <a:schemeClr val="tx1"/>
                </a:solidFill>
              </a:rPr>
              <a:t>Plasma Membrane</a:t>
            </a:r>
          </a:p>
        </p:txBody>
      </p:sp>
      <p:pic>
        <p:nvPicPr>
          <p:cNvPr id="14644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" y="2039061"/>
            <a:ext cx="1511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50" name="AutoShape 71"/>
          <p:cNvSpPr>
            <a:spLocks noChangeArrowheads="1"/>
          </p:cNvSpPr>
          <p:nvPr/>
        </p:nvSpPr>
        <p:spPr bwMode="auto">
          <a:xfrm flipH="1">
            <a:off x="3033899" y="1953355"/>
            <a:ext cx="1998950" cy="286774"/>
          </a:xfrm>
          <a:prstGeom prst="rtTriangl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6451" name="Text Box 72"/>
          <p:cNvSpPr txBox="1">
            <a:spLocks noChangeArrowheads="1"/>
          </p:cNvSpPr>
          <p:nvPr/>
        </p:nvSpPr>
        <p:spPr bwMode="auto">
          <a:xfrm>
            <a:off x="3082925" y="1753775"/>
            <a:ext cx="1141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200" dirty="0">
                <a:solidFill>
                  <a:schemeClr val="tx1"/>
                </a:solidFill>
              </a:rPr>
              <a:t>VX-809 conc.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1525" y="5821709"/>
            <a:ext cx="4125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Western blot showing B- to C-band conversion with cultured </a:t>
            </a:r>
            <a:r>
              <a:rPr lang="en-US" sz="1200" b="1" dirty="0" smtClean="0"/>
              <a:t>HBE </a:t>
            </a:r>
            <a:r>
              <a:rPr lang="en-US" sz="1200" b="1" dirty="0"/>
              <a:t>from F508del homozygous CF donors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86186" y="4818693"/>
            <a:ext cx="3262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Ussing</a:t>
            </a:r>
            <a:r>
              <a:rPr lang="en-US" sz="1200" b="1" dirty="0"/>
              <a:t> chamber studies with HBE from F508del homozygous CF donors (n=7)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37" y="2243578"/>
            <a:ext cx="2426060" cy="77597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28988" y="221120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C-</a:t>
            </a:r>
          </a:p>
          <a:p>
            <a:pPr algn="ctr"/>
            <a:r>
              <a:rPr lang="en-CA" sz="1400" dirty="0" smtClean="0"/>
              <a:t>B-</a:t>
            </a:r>
            <a:endParaRPr lang="en-CA" sz="1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229507" y="3067699"/>
            <a:ext cx="3142126" cy="2778738"/>
            <a:chOff x="649382" y="3338215"/>
            <a:chExt cx="3142126" cy="2778738"/>
          </a:xfrm>
        </p:grpSpPr>
        <p:sp>
          <p:nvSpPr>
            <p:cNvPr id="46" name="Freeform 45"/>
            <p:cNvSpPr/>
            <p:nvPr/>
          </p:nvSpPr>
          <p:spPr>
            <a:xfrm>
              <a:off x="1348509" y="3463637"/>
              <a:ext cx="2041236" cy="2078182"/>
            </a:xfrm>
            <a:custGeom>
              <a:avLst/>
              <a:gdLst>
                <a:gd name="connsiteX0" fmla="*/ 0 w 2041236"/>
                <a:gd name="connsiteY0" fmla="*/ 0 h 2078182"/>
                <a:gd name="connsiteX1" fmla="*/ 0 w 2041236"/>
                <a:gd name="connsiteY1" fmla="*/ 2078182 h 2078182"/>
                <a:gd name="connsiteX2" fmla="*/ 2041236 w 2041236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1236" h="2078182">
                  <a:moveTo>
                    <a:pt x="0" y="0"/>
                  </a:moveTo>
                  <a:lnTo>
                    <a:pt x="0" y="2078182"/>
                  </a:lnTo>
                  <a:lnTo>
                    <a:pt x="2041236" y="207818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49974" y="5809176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VX-809 (Log M)</a:t>
              </a:r>
              <a:endParaRPr lang="en-CA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209999" y="4355710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C/C+B Ratio</a:t>
              </a:r>
              <a:endParaRPr lang="en-CA" sz="14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709863" y="4987635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754909" y="4027055"/>
              <a:ext cx="1468582" cy="997527"/>
            </a:xfrm>
            <a:custGeom>
              <a:avLst/>
              <a:gdLst>
                <a:gd name="connsiteX0" fmla="*/ 0 w 1468582"/>
                <a:gd name="connsiteY0" fmla="*/ 997527 h 997527"/>
                <a:gd name="connsiteX1" fmla="*/ 212436 w 1468582"/>
                <a:gd name="connsiteY1" fmla="*/ 692727 h 997527"/>
                <a:gd name="connsiteX2" fmla="*/ 415636 w 1468582"/>
                <a:gd name="connsiteY2" fmla="*/ 443345 h 997527"/>
                <a:gd name="connsiteX3" fmla="*/ 609600 w 1468582"/>
                <a:gd name="connsiteY3" fmla="*/ 203200 h 997527"/>
                <a:gd name="connsiteX4" fmla="*/ 840509 w 1468582"/>
                <a:gd name="connsiteY4" fmla="*/ 18472 h 997527"/>
                <a:gd name="connsiteX5" fmla="*/ 1062182 w 1468582"/>
                <a:gd name="connsiteY5" fmla="*/ 0 h 997527"/>
                <a:gd name="connsiteX6" fmla="*/ 1256146 w 1468582"/>
                <a:gd name="connsiteY6" fmla="*/ 27709 h 997527"/>
                <a:gd name="connsiteX7" fmla="*/ 1468582 w 1468582"/>
                <a:gd name="connsiteY7" fmla="*/ 212436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582" h="997527">
                  <a:moveTo>
                    <a:pt x="0" y="997527"/>
                  </a:moveTo>
                  <a:lnTo>
                    <a:pt x="212436" y="692727"/>
                  </a:lnTo>
                  <a:lnTo>
                    <a:pt x="415636" y="443345"/>
                  </a:lnTo>
                  <a:lnTo>
                    <a:pt x="609600" y="203200"/>
                  </a:lnTo>
                  <a:lnTo>
                    <a:pt x="840509" y="18472"/>
                  </a:lnTo>
                  <a:lnTo>
                    <a:pt x="1062182" y="0"/>
                  </a:lnTo>
                  <a:lnTo>
                    <a:pt x="1256146" y="27709"/>
                  </a:lnTo>
                  <a:lnTo>
                    <a:pt x="1468582" y="212436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1917971" y="4673311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Oval 51"/>
            <p:cNvSpPr/>
            <p:nvPr/>
          </p:nvSpPr>
          <p:spPr>
            <a:xfrm>
              <a:off x="2121055" y="4438796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Oval 52"/>
            <p:cNvSpPr/>
            <p:nvPr/>
          </p:nvSpPr>
          <p:spPr>
            <a:xfrm>
              <a:off x="2327834" y="4173668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Oval 53"/>
            <p:cNvSpPr/>
            <p:nvPr/>
          </p:nvSpPr>
          <p:spPr>
            <a:xfrm>
              <a:off x="2533774" y="4019843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Oval 54"/>
            <p:cNvSpPr/>
            <p:nvPr/>
          </p:nvSpPr>
          <p:spPr>
            <a:xfrm>
              <a:off x="2734273" y="3997247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Oval 55"/>
            <p:cNvSpPr/>
            <p:nvPr/>
          </p:nvSpPr>
          <p:spPr>
            <a:xfrm>
              <a:off x="2945746" y="4017531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Oval 56"/>
            <p:cNvSpPr/>
            <p:nvPr/>
          </p:nvSpPr>
          <p:spPr>
            <a:xfrm>
              <a:off x="3159062" y="4185854"/>
              <a:ext cx="92364" cy="92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506050" y="3963957"/>
              <a:ext cx="158566" cy="209711"/>
              <a:chOff x="2506050" y="3963957"/>
              <a:chExt cx="158566" cy="20971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2585333" y="3963957"/>
                <a:ext cx="0" cy="20971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506050" y="4168820"/>
                <a:ext cx="15856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506050" y="3968669"/>
                <a:ext cx="15856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906354" y="3968669"/>
              <a:ext cx="158566" cy="193904"/>
              <a:chOff x="2506050" y="3963957"/>
              <a:chExt cx="158566" cy="20971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2585333" y="3963957"/>
                <a:ext cx="0" cy="20971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506050" y="4168820"/>
                <a:ext cx="15856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506050" y="3968669"/>
                <a:ext cx="15856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972670" y="3338215"/>
              <a:ext cx="397865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2600"/>
                </a:spcAft>
              </a:pPr>
              <a:r>
                <a:rPr lang="en-CA" sz="1200" dirty="0" smtClean="0"/>
                <a:t>0.8</a:t>
              </a:r>
            </a:p>
            <a:p>
              <a:pPr algn="r">
                <a:spcAft>
                  <a:spcPts val="2600"/>
                </a:spcAft>
              </a:pPr>
              <a:r>
                <a:rPr lang="en-CA" sz="1200" dirty="0" smtClean="0"/>
                <a:t>0.7</a:t>
              </a:r>
            </a:p>
            <a:p>
              <a:pPr algn="r">
                <a:spcAft>
                  <a:spcPts val="2600"/>
                </a:spcAft>
              </a:pPr>
              <a:r>
                <a:rPr lang="en-CA" sz="1200" dirty="0" smtClean="0"/>
                <a:t>0.6</a:t>
              </a:r>
            </a:p>
            <a:p>
              <a:pPr algn="r">
                <a:spcAft>
                  <a:spcPts val="2600"/>
                </a:spcAft>
              </a:pPr>
              <a:r>
                <a:rPr lang="en-CA" sz="1200" dirty="0" smtClean="0"/>
                <a:t>0.5</a:t>
              </a:r>
            </a:p>
            <a:p>
              <a:pPr algn="r">
                <a:spcAft>
                  <a:spcPts val="2600"/>
                </a:spcAft>
              </a:pPr>
              <a:r>
                <a:rPr lang="en-CA" sz="1200" dirty="0" smtClean="0"/>
                <a:t>0.4</a:t>
              </a:r>
              <a:endParaRPr lang="en-CA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83294" y="5562398"/>
              <a:ext cx="2608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4350" algn="ctr"/>
                  <a:tab pos="914400" algn="ctr"/>
                  <a:tab pos="1314450" algn="ctr"/>
                  <a:tab pos="1714500" algn="ctr"/>
                  <a:tab pos="2114550" algn="ctr"/>
                </a:tabLst>
              </a:pPr>
              <a:r>
                <a:rPr lang="en-CA" sz="1200" dirty="0" smtClean="0"/>
                <a:t>-9 	-8 	-7 	-6 	-5 	-4</a:t>
              </a:r>
              <a:endParaRPr lang="en-CA" sz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1084" y="1988770"/>
            <a:ext cx="3142123" cy="2854651"/>
            <a:chOff x="5195357" y="3262302"/>
            <a:chExt cx="3142123" cy="2854651"/>
          </a:xfrm>
        </p:grpSpPr>
        <p:grpSp>
          <p:nvGrpSpPr>
            <p:cNvPr id="69" name="Group 68"/>
            <p:cNvGrpSpPr/>
            <p:nvPr/>
          </p:nvGrpSpPr>
          <p:grpSpPr>
            <a:xfrm>
              <a:off x="6424228" y="3698081"/>
              <a:ext cx="1401931" cy="1257718"/>
              <a:chOff x="6424228" y="3698081"/>
              <a:chExt cx="1401931" cy="1257718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7044879" y="3698081"/>
                <a:ext cx="158566" cy="180300"/>
                <a:chOff x="2506050" y="3963957"/>
                <a:chExt cx="158566" cy="209711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7236129" y="3748201"/>
                <a:ext cx="158566" cy="220468"/>
                <a:chOff x="2506050" y="3963957"/>
                <a:chExt cx="158566" cy="209711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7452326" y="3848100"/>
                <a:ext cx="158566" cy="163306"/>
                <a:chOff x="2506050" y="3963957"/>
                <a:chExt cx="158566" cy="209711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7667593" y="4051217"/>
                <a:ext cx="158566" cy="163306"/>
                <a:chOff x="2506050" y="3963957"/>
                <a:chExt cx="158566" cy="209711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6842715" y="3945719"/>
                <a:ext cx="158566" cy="163306"/>
                <a:chOff x="2506050" y="3963957"/>
                <a:chExt cx="158566" cy="209711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6633926" y="4339132"/>
                <a:ext cx="158566" cy="163306"/>
                <a:chOff x="2506050" y="3963957"/>
                <a:chExt cx="158566" cy="209711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6424228" y="4817268"/>
                <a:ext cx="158566" cy="138531"/>
                <a:chOff x="2506050" y="3963957"/>
                <a:chExt cx="158566" cy="209711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Freeform 69"/>
            <p:cNvSpPr/>
            <p:nvPr/>
          </p:nvSpPr>
          <p:spPr>
            <a:xfrm>
              <a:off x="6307931" y="3783806"/>
              <a:ext cx="1440657" cy="1419225"/>
            </a:xfrm>
            <a:custGeom>
              <a:avLst/>
              <a:gdLst>
                <a:gd name="connsiteX0" fmla="*/ 0 w 1440657"/>
                <a:gd name="connsiteY0" fmla="*/ 1419225 h 1419225"/>
                <a:gd name="connsiteX1" fmla="*/ 47625 w 1440657"/>
                <a:gd name="connsiteY1" fmla="*/ 1359694 h 1419225"/>
                <a:gd name="connsiteX2" fmla="*/ 97632 w 1440657"/>
                <a:gd name="connsiteY2" fmla="*/ 1285875 h 1419225"/>
                <a:gd name="connsiteX3" fmla="*/ 152400 w 1440657"/>
                <a:gd name="connsiteY3" fmla="*/ 1200150 h 1419225"/>
                <a:gd name="connsiteX4" fmla="*/ 202407 w 1440657"/>
                <a:gd name="connsiteY4" fmla="*/ 1102519 h 1419225"/>
                <a:gd name="connsiteX5" fmla="*/ 271463 w 1440657"/>
                <a:gd name="connsiteY5" fmla="*/ 952500 h 1419225"/>
                <a:gd name="connsiteX6" fmla="*/ 361950 w 1440657"/>
                <a:gd name="connsiteY6" fmla="*/ 745332 h 1419225"/>
                <a:gd name="connsiteX7" fmla="*/ 416719 w 1440657"/>
                <a:gd name="connsiteY7" fmla="*/ 611982 h 1419225"/>
                <a:gd name="connsiteX8" fmla="*/ 476250 w 1440657"/>
                <a:gd name="connsiteY8" fmla="*/ 469107 h 1419225"/>
                <a:gd name="connsiteX9" fmla="*/ 566738 w 1440657"/>
                <a:gd name="connsiteY9" fmla="*/ 288132 h 1419225"/>
                <a:gd name="connsiteX10" fmla="*/ 616744 w 1440657"/>
                <a:gd name="connsiteY10" fmla="*/ 185738 h 1419225"/>
                <a:gd name="connsiteX11" fmla="*/ 678657 w 1440657"/>
                <a:gd name="connsiteY11" fmla="*/ 116682 h 1419225"/>
                <a:gd name="connsiteX12" fmla="*/ 726282 w 1440657"/>
                <a:gd name="connsiteY12" fmla="*/ 73819 h 1419225"/>
                <a:gd name="connsiteX13" fmla="*/ 788194 w 1440657"/>
                <a:gd name="connsiteY13" fmla="*/ 30957 h 1419225"/>
                <a:gd name="connsiteX14" fmla="*/ 852488 w 1440657"/>
                <a:gd name="connsiteY14" fmla="*/ 0 h 1419225"/>
                <a:gd name="connsiteX15" fmla="*/ 895350 w 1440657"/>
                <a:gd name="connsiteY15" fmla="*/ 7144 h 1419225"/>
                <a:gd name="connsiteX16" fmla="*/ 959644 w 1440657"/>
                <a:gd name="connsiteY16" fmla="*/ 14288 h 1419225"/>
                <a:gd name="connsiteX17" fmla="*/ 1021557 w 1440657"/>
                <a:gd name="connsiteY17" fmla="*/ 40482 h 1419225"/>
                <a:gd name="connsiteX18" fmla="*/ 1104900 w 1440657"/>
                <a:gd name="connsiteY18" fmla="*/ 80963 h 1419225"/>
                <a:gd name="connsiteX19" fmla="*/ 1162050 w 1440657"/>
                <a:gd name="connsiteY19" fmla="*/ 119063 h 1419225"/>
                <a:gd name="connsiteX20" fmla="*/ 1259682 w 1440657"/>
                <a:gd name="connsiteY20" fmla="*/ 180975 h 1419225"/>
                <a:gd name="connsiteX21" fmla="*/ 1302544 w 1440657"/>
                <a:gd name="connsiteY21" fmla="*/ 230982 h 1419225"/>
                <a:gd name="connsiteX22" fmla="*/ 1383507 w 1440657"/>
                <a:gd name="connsiteY22" fmla="*/ 302419 h 1419225"/>
                <a:gd name="connsiteX23" fmla="*/ 1440657 w 1440657"/>
                <a:gd name="connsiteY23" fmla="*/ 354807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0657" h="1419225">
                  <a:moveTo>
                    <a:pt x="0" y="1419225"/>
                  </a:moveTo>
                  <a:lnTo>
                    <a:pt x="47625" y="1359694"/>
                  </a:lnTo>
                  <a:lnTo>
                    <a:pt x="97632" y="1285875"/>
                  </a:lnTo>
                  <a:lnTo>
                    <a:pt x="152400" y="1200150"/>
                  </a:lnTo>
                  <a:lnTo>
                    <a:pt x="202407" y="1102519"/>
                  </a:lnTo>
                  <a:lnTo>
                    <a:pt x="271463" y="952500"/>
                  </a:lnTo>
                  <a:lnTo>
                    <a:pt x="361950" y="745332"/>
                  </a:lnTo>
                  <a:lnTo>
                    <a:pt x="416719" y="611982"/>
                  </a:lnTo>
                  <a:lnTo>
                    <a:pt x="476250" y="469107"/>
                  </a:lnTo>
                  <a:lnTo>
                    <a:pt x="566738" y="288132"/>
                  </a:lnTo>
                  <a:lnTo>
                    <a:pt x="616744" y="185738"/>
                  </a:lnTo>
                  <a:lnTo>
                    <a:pt x="678657" y="116682"/>
                  </a:lnTo>
                  <a:lnTo>
                    <a:pt x="726282" y="73819"/>
                  </a:lnTo>
                  <a:lnTo>
                    <a:pt x="788194" y="30957"/>
                  </a:lnTo>
                  <a:lnTo>
                    <a:pt x="852488" y="0"/>
                  </a:lnTo>
                  <a:lnTo>
                    <a:pt x="895350" y="7144"/>
                  </a:lnTo>
                  <a:lnTo>
                    <a:pt x="959644" y="14288"/>
                  </a:lnTo>
                  <a:lnTo>
                    <a:pt x="1021557" y="40482"/>
                  </a:lnTo>
                  <a:lnTo>
                    <a:pt x="1104900" y="80963"/>
                  </a:lnTo>
                  <a:lnTo>
                    <a:pt x="1162050" y="119063"/>
                  </a:lnTo>
                  <a:lnTo>
                    <a:pt x="1259682" y="180975"/>
                  </a:lnTo>
                  <a:lnTo>
                    <a:pt x="1302544" y="230982"/>
                  </a:lnTo>
                  <a:lnTo>
                    <a:pt x="1383507" y="302419"/>
                  </a:lnTo>
                  <a:lnTo>
                    <a:pt x="1440657" y="354807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894481" y="3463637"/>
              <a:ext cx="2041236" cy="2078182"/>
            </a:xfrm>
            <a:custGeom>
              <a:avLst/>
              <a:gdLst>
                <a:gd name="connsiteX0" fmla="*/ 0 w 2041236"/>
                <a:gd name="connsiteY0" fmla="*/ 0 h 2078182"/>
                <a:gd name="connsiteX1" fmla="*/ 0 w 2041236"/>
                <a:gd name="connsiteY1" fmla="*/ 2078182 h 2078182"/>
                <a:gd name="connsiteX2" fmla="*/ 2041236 w 2041236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1236" h="2078182">
                  <a:moveTo>
                    <a:pt x="0" y="0"/>
                  </a:moveTo>
                  <a:lnTo>
                    <a:pt x="0" y="2078182"/>
                  </a:lnTo>
                  <a:lnTo>
                    <a:pt x="2041236" y="207818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95946" y="5809176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VX-809 (Log M)</a:t>
              </a:r>
              <a:endParaRPr lang="en-CA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4101949" y="4355710"/>
              <a:ext cx="2494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% Non-CF-HBE CI- transport</a:t>
              </a:r>
              <a:endParaRPr lang="en-CA" sz="1400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255835" y="3738844"/>
              <a:ext cx="1541563" cy="1512616"/>
              <a:chOff x="6255835" y="3738844"/>
              <a:chExt cx="1541563" cy="1512616"/>
            </a:xfrm>
            <a:solidFill>
              <a:schemeClr val="accent2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6255835" y="5159096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463943" y="4844771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667027" y="4367355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873806" y="3978404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079746" y="3738844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280245" y="3811509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491718" y="3869887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705034" y="4085835"/>
                <a:ext cx="92364" cy="92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540283" y="3319163"/>
              <a:ext cx="354584" cy="238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1300"/>
                </a:spcAft>
              </a:pPr>
              <a:r>
                <a:rPr lang="en-CA" sz="1200" dirty="0" smtClean="0"/>
                <a:t>18</a:t>
              </a:r>
            </a:p>
            <a:p>
              <a:pPr algn="r">
                <a:spcAft>
                  <a:spcPts val="1300"/>
                </a:spcAft>
              </a:pPr>
              <a:r>
                <a:rPr lang="en-CA" sz="1200" dirty="0" smtClean="0"/>
                <a:t>15</a:t>
              </a:r>
            </a:p>
            <a:p>
              <a:pPr algn="r">
                <a:spcAft>
                  <a:spcPts val="1300"/>
                </a:spcAft>
              </a:pPr>
              <a:r>
                <a:rPr lang="en-CA" sz="1200" dirty="0" smtClean="0"/>
                <a:t>12</a:t>
              </a:r>
            </a:p>
            <a:p>
              <a:pPr algn="r">
                <a:spcAft>
                  <a:spcPts val="1300"/>
                </a:spcAft>
              </a:pPr>
              <a:r>
                <a:rPr lang="en-CA" sz="1200" dirty="0" smtClean="0"/>
                <a:t>9</a:t>
              </a:r>
            </a:p>
            <a:p>
              <a:pPr algn="r">
                <a:spcAft>
                  <a:spcPts val="1300"/>
                </a:spcAft>
              </a:pPr>
              <a:r>
                <a:rPr lang="en-CA" sz="1200" dirty="0" smtClean="0"/>
                <a:t>6</a:t>
              </a:r>
            </a:p>
            <a:p>
              <a:pPr algn="r">
                <a:spcAft>
                  <a:spcPts val="1300"/>
                </a:spcAft>
              </a:pPr>
              <a:r>
                <a:rPr lang="en-CA" sz="1200" dirty="0" smtClean="0"/>
                <a:t>3</a:t>
              </a:r>
            </a:p>
            <a:p>
              <a:pPr algn="r">
                <a:spcAft>
                  <a:spcPts val="1300"/>
                </a:spcAft>
              </a:pPr>
              <a:r>
                <a:rPr lang="en-CA" sz="1200" dirty="0"/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29266" y="5562398"/>
              <a:ext cx="2608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4350" algn="ctr"/>
                  <a:tab pos="914400" algn="ctr"/>
                  <a:tab pos="1314450" algn="ctr"/>
                  <a:tab pos="1714500" algn="ctr"/>
                  <a:tab pos="2114550" algn="ctr"/>
                </a:tabLst>
              </a:pPr>
              <a:r>
                <a:rPr lang="en-CA" sz="1200" dirty="0" smtClean="0"/>
                <a:t>-9 	-8 	-7 	-6 	-5 	-4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18260" y="2406710"/>
            <a:ext cx="4033776" cy="803718"/>
          </a:xfrm>
          <a:prstGeom prst="rect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 defTabSz="457200"/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79812" y="2302393"/>
            <a:ext cx="4576981" cy="3948503"/>
            <a:chOff x="-14744" y="2302393"/>
            <a:chExt cx="4576981" cy="3948503"/>
          </a:xfrm>
        </p:grpSpPr>
        <p:sp>
          <p:nvSpPr>
            <p:cNvPr id="71" name="Freeform 70"/>
            <p:cNvSpPr/>
            <p:nvPr/>
          </p:nvSpPr>
          <p:spPr>
            <a:xfrm>
              <a:off x="1034247" y="2409231"/>
              <a:ext cx="2947795" cy="3131077"/>
            </a:xfrm>
            <a:custGeom>
              <a:avLst/>
              <a:gdLst>
                <a:gd name="connsiteX0" fmla="*/ 0 w 2041236"/>
                <a:gd name="connsiteY0" fmla="*/ 0 h 2078182"/>
                <a:gd name="connsiteX1" fmla="*/ 0 w 2041236"/>
                <a:gd name="connsiteY1" fmla="*/ 2078182 h 2078182"/>
                <a:gd name="connsiteX2" fmla="*/ 2041236 w 2041236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1236" h="2078182">
                  <a:moveTo>
                    <a:pt x="0" y="0"/>
                  </a:moveTo>
                  <a:lnTo>
                    <a:pt x="0" y="2078182"/>
                  </a:lnTo>
                  <a:lnTo>
                    <a:pt x="2041236" y="207818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00725" y="5943119"/>
              <a:ext cx="1428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Log M [VX-809]</a:t>
              </a:r>
              <a:endParaRPr lang="en-CA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-741418" y="3723512"/>
              <a:ext cx="1976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F508del-CFTR Activity</a:t>
              </a:r>
            </a:p>
            <a:p>
              <a:pPr algn="ctr"/>
              <a:r>
                <a:rPr lang="en-CA" sz="1400" dirty="0" smtClean="0"/>
                <a:t>(% </a:t>
              </a:r>
              <a:r>
                <a:rPr lang="en-CA" sz="1400" dirty="0" err="1" smtClean="0"/>
                <a:t>wt</a:t>
              </a:r>
              <a:r>
                <a:rPr lang="en-CA" sz="1400" dirty="0" smtClean="0"/>
                <a:t>-CFTR)</a:t>
              </a:r>
              <a:endParaRPr lang="en-CA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0220" y="2302393"/>
              <a:ext cx="354584" cy="3375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4600"/>
                </a:spcAft>
              </a:pPr>
              <a:r>
                <a:rPr lang="en-CA" sz="1200" dirty="0" smtClean="0"/>
                <a:t>40</a:t>
              </a:r>
            </a:p>
            <a:p>
              <a:pPr algn="r">
                <a:spcAft>
                  <a:spcPts val="4600"/>
                </a:spcAft>
              </a:pPr>
              <a:r>
                <a:rPr lang="en-CA" sz="1200" dirty="0" smtClean="0"/>
                <a:t>30</a:t>
              </a:r>
            </a:p>
            <a:p>
              <a:pPr algn="r">
                <a:spcAft>
                  <a:spcPts val="4600"/>
                </a:spcAft>
              </a:pPr>
              <a:r>
                <a:rPr lang="en-CA" sz="1200" dirty="0" smtClean="0"/>
                <a:t>20</a:t>
              </a:r>
            </a:p>
            <a:p>
              <a:pPr algn="r">
                <a:spcAft>
                  <a:spcPts val="4600"/>
                </a:spcAft>
              </a:pPr>
              <a:r>
                <a:rPr lang="en-CA" sz="1200" dirty="0" smtClean="0"/>
                <a:t>10</a:t>
              </a:r>
            </a:p>
            <a:p>
              <a:pPr algn="r">
                <a:spcAft>
                  <a:spcPts val="4600"/>
                </a:spcAft>
              </a:pPr>
              <a:r>
                <a:rPr lang="en-CA" sz="1200" dirty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95656" y="5571313"/>
              <a:ext cx="376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38188" algn="ctr"/>
                  <a:tab pos="1311275" algn="ctr"/>
                  <a:tab pos="1884363" algn="ctr"/>
                  <a:tab pos="2513013" algn="ctr"/>
                  <a:tab pos="3084513" algn="ctr"/>
                </a:tabLst>
              </a:pPr>
              <a:r>
                <a:rPr lang="en-CA" sz="1200" dirty="0" smtClean="0"/>
                <a:t>-9 	-8 	-7 	-6 	-5 	-4</a:t>
              </a:r>
              <a:endParaRPr lang="en-CA" sz="1200" dirty="0"/>
            </a:p>
          </p:txBody>
        </p: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42959"/>
            <a:ext cx="8579943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Combination Approach: </a:t>
            </a:r>
            <a:r>
              <a:rPr lang="en-US" sz="2800" dirty="0" smtClean="0"/>
              <a:t>CFTR </a:t>
            </a:r>
            <a:r>
              <a:rPr lang="en-US" sz="2800" dirty="0" err="1" smtClean="0"/>
              <a:t>Potentiator</a:t>
            </a:r>
            <a:r>
              <a:rPr lang="en-US" sz="2800" dirty="0" smtClean="0"/>
              <a:t> </a:t>
            </a:r>
            <a:r>
              <a:rPr lang="en-US" sz="2800" dirty="0" err="1" smtClean="0"/>
              <a:t>Ivacaftor</a:t>
            </a:r>
            <a:r>
              <a:rPr lang="en-US" sz="2800" dirty="0" smtClean="0"/>
              <a:t> (</a:t>
            </a:r>
            <a:r>
              <a:rPr lang="en-US" sz="2800" dirty="0" err="1" smtClean="0"/>
              <a:t>Kalydeco</a:t>
            </a:r>
            <a:r>
              <a:rPr lang="en-US" sz="2800" dirty="0" smtClean="0"/>
              <a:t>) Doubled the Activity of CFTR Corrector </a:t>
            </a:r>
            <a:r>
              <a:rPr lang="en-US" sz="2800" dirty="0" err="1" smtClean="0"/>
              <a:t>Lumacaftor</a:t>
            </a:r>
            <a:r>
              <a:rPr lang="en-US" sz="2800" dirty="0" smtClean="0"/>
              <a:t> (VX-809)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Van </a:t>
            </a:r>
            <a:r>
              <a:rPr lang="en-US" dirty="0" err="1">
                <a:solidFill>
                  <a:srgbClr val="000000"/>
                </a:solidFill>
              </a:rPr>
              <a:t>Goor</a:t>
            </a:r>
            <a:r>
              <a:rPr lang="en-US" dirty="0">
                <a:solidFill>
                  <a:srgbClr val="000000"/>
                </a:solidFill>
              </a:rPr>
              <a:t> et al. </a:t>
            </a:r>
            <a:r>
              <a:rPr lang="en-US" i="1" dirty="0" err="1">
                <a:solidFill>
                  <a:srgbClr val="000000"/>
                </a:solidFill>
              </a:rPr>
              <a:t>Pediatr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Pulmonol</a:t>
            </a:r>
            <a:r>
              <a:rPr lang="en-US" dirty="0">
                <a:solidFill>
                  <a:srgbClr val="000000"/>
                </a:solidFill>
              </a:rPr>
              <a:t> 2009;44(S32):</a:t>
            </a:r>
            <a:r>
              <a:rPr lang="en-US" dirty="0" smtClean="0">
                <a:solidFill>
                  <a:srgbClr val="000000"/>
                </a:solidFill>
              </a:rPr>
              <a:t>154absS9.4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8" y="2167008"/>
            <a:ext cx="1795542" cy="40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65288" y="3067786"/>
            <a:ext cx="2678113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rgbClr val="A50021"/>
                </a:solidFill>
                <a:latin typeface="+mn-lt"/>
              </a:rPr>
              <a:t>CFTR corrector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76401" y="4724903"/>
            <a:ext cx="2481262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rgbClr val="333399"/>
                </a:solidFill>
                <a:latin typeface="+mn-lt"/>
              </a:rPr>
              <a:t>CFTR </a:t>
            </a:r>
            <a:r>
              <a:rPr lang="en-US" dirty="0" err="1">
                <a:solidFill>
                  <a:srgbClr val="333399"/>
                </a:solidFill>
                <a:latin typeface="+mn-lt"/>
              </a:rPr>
              <a:t>potentiator</a:t>
            </a:r>
            <a:endParaRPr lang="en-US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98183" y="1649119"/>
            <a:ext cx="1736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F508del-CFTR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37018" y="2478965"/>
            <a:ext cx="3319985" cy="2900965"/>
            <a:chOff x="5237018" y="2478965"/>
            <a:chExt cx="3319985" cy="2900965"/>
          </a:xfrm>
        </p:grpSpPr>
        <p:grpSp>
          <p:nvGrpSpPr>
            <p:cNvPr id="18" name="Group 17"/>
            <p:cNvGrpSpPr/>
            <p:nvPr/>
          </p:nvGrpSpPr>
          <p:grpSpPr>
            <a:xfrm>
              <a:off x="5237018" y="2478965"/>
              <a:ext cx="3319985" cy="2900965"/>
              <a:chOff x="5237018" y="2478965"/>
              <a:chExt cx="3319985" cy="2900965"/>
            </a:xfrm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172703" y="2478965"/>
                <a:ext cx="1384300" cy="674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457200">
                  <a:lnSpc>
                    <a:spcPct val="90000"/>
                  </a:lnSpc>
                </a:pPr>
                <a:r>
                  <a:rPr lang="en-US" b="1" dirty="0">
                    <a:solidFill>
                      <a:srgbClr val="A50021"/>
                    </a:solidFill>
                    <a:latin typeface="+mn-lt"/>
                  </a:rPr>
                  <a:t>VX-809</a:t>
                </a:r>
              </a:p>
              <a:p>
                <a:pPr algn="ctr" defTabSz="457200">
                  <a:lnSpc>
                    <a:spcPct val="90000"/>
                  </a:lnSpc>
                </a:pPr>
                <a:r>
                  <a:rPr lang="en-US" b="1" dirty="0">
                    <a:solidFill>
                      <a:srgbClr val="333399"/>
                    </a:solidFill>
                    <a:latin typeface="+mn-lt"/>
                  </a:rPr>
                  <a:t>+ </a:t>
                </a:r>
              </a:p>
              <a:p>
                <a:pPr algn="ctr" defTabSz="457200">
                  <a:lnSpc>
                    <a:spcPct val="90000"/>
                  </a:lnSpc>
                </a:pPr>
                <a:r>
                  <a:rPr lang="en-US" b="1" dirty="0" err="1">
                    <a:solidFill>
                      <a:srgbClr val="333399"/>
                    </a:solidFill>
                    <a:latin typeface="+mn-lt"/>
                  </a:rPr>
                  <a:t>Ivacaftor</a:t>
                </a:r>
                <a:endParaRPr lang="en-US" b="1" dirty="0">
                  <a:solidFill>
                    <a:srgbClr val="333399"/>
                  </a:solidFill>
                  <a:latin typeface="+mn-lt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7217534" y="4064079"/>
                <a:ext cx="1219200" cy="480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457200">
                  <a:lnSpc>
                    <a:spcPct val="90000"/>
                  </a:lnSpc>
                </a:pPr>
                <a:r>
                  <a:rPr lang="en-US" b="1" dirty="0">
                    <a:solidFill>
                      <a:srgbClr val="A50021"/>
                    </a:solidFill>
                    <a:latin typeface="+mn-lt"/>
                  </a:rPr>
                  <a:t>VX-809</a:t>
                </a:r>
              </a:p>
              <a:p>
                <a:pPr algn="ctr" defTabSz="457200">
                  <a:lnSpc>
                    <a:spcPct val="90000"/>
                  </a:lnSpc>
                </a:pPr>
                <a:r>
                  <a:rPr lang="en-US" b="1" dirty="0">
                    <a:solidFill>
                      <a:srgbClr val="A50021"/>
                    </a:solidFill>
                    <a:latin typeface="+mn-lt"/>
                  </a:rPr>
                  <a:t>alone</a:t>
                </a:r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auto">
              <a:xfrm>
                <a:off x="6621287" y="3172874"/>
                <a:ext cx="363863" cy="6858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457200"/>
                <a:endParaRPr lang="en-US" sz="14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237018" y="2519364"/>
                <a:ext cx="2044319" cy="2860566"/>
                <a:chOff x="5237018" y="2519364"/>
                <a:chExt cx="2044319" cy="2860566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7051128" y="4151022"/>
                  <a:ext cx="228989" cy="289030"/>
                  <a:chOff x="2506050" y="3963957"/>
                  <a:chExt cx="158566" cy="209711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Oval 23"/>
                <p:cNvSpPr/>
                <p:nvPr/>
              </p:nvSpPr>
              <p:spPr>
                <a:xfrm>
                  <a:off x="5283530" y="5240771"/>
                  <a:ext cx="133385" cy="13915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237018" y="4219091"/>
                  <a:ext cx="194862" cy="19486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567573" y="4901741"/>
                  <a:ext cx="133385" cy="13915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883090" y="4569210"/>
                  <a:ext cx="133385" cy="13915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173638" y="4176801"/>
                  <a:ext cx="133385" cy="13915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492698" y="4114510"/>
                  <a:ext cx="133385" cy="13915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102302" y="4238332"/>
                  <a:ext cx="133385" cy="13915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6444895" y="4034811"/>
                  <a:ext cx="228989" cy="289030"/>
                  <a:chOff x="2506050" y="3963957"/>
                  <a:chExt cx="158566" cy="209711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6123068" y="4104391"/>
                  <a:ext cx="228989" cy="289030"/>
                  <a:chOff x="2506050" y="3963957"/>
                  <a:chExt cx="158566" cy="209711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5844961" y="4524375"/>
                  <a:ext cx="228989" cy="239878"/>
                  <a:chOff x="2506050" y="3963957"/>
                  <a:chExt cx="158566" cy="209711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6452593" y="2667000"/>
                  <a:ext cx="228989" cy="346753"/>
                  <a:chOff x="2506050" y="3963957"/>
                  <a:chExt cx="158566" cy="209711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6129303" y="2519364"/>
                  <a:ext cx="228989" cy="444890"/>
                  <a:chOff x="2506050" y="3963957"/>
                  <a:chExt cx="158566" cy="209711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5522981" y="3253110"/>
                  <a:ext cx="228989" cy="463502"/>
                  <a:chOff x="2506050" y="3963957"/>
                  <a:chExt cx="158566" cy="209711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7052348" y="2547935"/>
                  <a:ext cx="228989" cy="688185"/>
                  <a:chOff x="2506050" y="3963957"/>
                  <a:chExt cx="158566" cy="209711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5840198" y="2848896"/>
                  <a:ext cx="228989" cy="270542"/>
                  <a:chOff x="2506050" y="3963957"/>
                  <a:chExt cx="158566" cy="209711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2585333" y="3963957"/>
                    <a:ext cx="0" cy="209711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506050" y="4168820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506050" y="3968669"/>
                    <a:ext cx="158566" cy="0"/>
                  </a:xfrm>
                  <a:prstGeom prst="line">
                    <a:avLst/>
                  </a:prstGeom>
                  <a:ln w="1905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5532071" y="3389560"/>
                  <a:ext cx="194862" cy="19486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851003" y="2879530"/>
                  <a:ext cx="194862" cy="19486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46285" y="2641395"/>
                  <a:ext cx="194862" cy="19486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465382" y="2746170"/>
                  <a:ext cx="194862" cy="19486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074980" y="2793792"/>
                  <a:ext cx="194862" cy="19486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76" name="Freeform 75"/>
            <p:cNvSpPr/>
            <p:nvPr/>
          </p:nvSpPr>
          <p:spPr>
            <a:xfrm>
              <a:off x="5338618" y="2825161"/>
              <a:ext cx="1873955" cy="1478844"/>
            </a:xfrm>
            <a:custGeom>
              <a:avLst/>
              <a:gdLst>
                <a:gd name="connsiteX0" fmla="*/ 0 w 1873955"/>
                <a:gd name="connsiteY0" fmla="*/ 1478844 h 1478844"/>
                <a:gd name="connsiteX1" fmla="*/ 90311 w 1873955"/>
                <a:gd name="connsiteY1" fmla="*/ 1286933 h 1478844"/>
                <a:gd name="connsiteX2" fmla="*/ 203200 w 1873955"/>
                <a:gd name="connsiteY2" fmla="*/ 993422 h 1478844"/>
                <a:gd name="connsiteX3" fmla="*/ 327378 w 1873955"/>
                <a:gd name="connsiteY3" fmla="*/ 688622 h 1478844"/>
                <a:gd name="connsiteX4" fmla="*/ 451555 w 1873955"/>
                <a:gd name="connsiteY4" fmla="*/ 338666 h 1478844"/>
                <a:gd name="connsiteX5" fmla="*/ 575733 w 1873955"/>
                <a:gd name="connsiteY5" fmla="*/ 214488 h 1478844"/>
                <a:gd name="connsiteX6" fmla="*/ 677333 w 1873955"/>
                <a:gd name="connsiteY6" fmla="*/ 101600 h 1478844"/>
                <a:gd name="connsiteX7" fmla="*/ 869244 w 1873955"/>
                <a:gd name="connsiteY7" fmla="*/ 56444 h 1478844"/>
                <a:gd name="connsiteX8" fmla="*/ 1072444 w 1873955"/>
                <a:gd name="connsiteY8" fmla="*/ 0 h 1478844"/>
                <a:gd name="connsiteX9" fmla="*/ 1343378 w 1873955"/>
                <a:gd name="connsiteY9" fmla="*/ 0 h 1478844"/>
                <a:gd name="connsiteX10" fmla="*/ 1873955 w 1873955"/>
                <a:gd name="connsiteY10" fmla="*/ 0 h 14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3955" h="1478844">
                  <a:moveTo>
                    <a:pt x="0" y="1478844"/>
                  </a:moveTo>
                  <a:lnTo>
                    <a:pt x="90311" y="1286933"/>
                  </a:lnTo>
                  <a:lnTo>
                    <a:pt x="203200" y="993422"/>
                  </a:lnTo>
                  <a:lnTo>
                    <a:pt x="327378" y="688622"/>
                  </a:lnTo>
                  <a:lnTo>
                    <a:pt x="451555" y="338666"/>
                  </a:lnTo>
                  <a:lnTo>
                    <a:pt x="575733" y="214488"/>
                  </a:lnTo>
                  <a:lnTo>
                    <a:pt x="677333" y="101600"/>
                  </a:lnTo>
                  <a:lnTo>
                    <a:pt x="869244" y="56444"/>
                  </a:lnTo>
                  <a:lnTo>
                    <a:pt x="1072444" y="0"/>
                  </a:lnTo>
                  <a:lnTo>
                    <a:pt x="1343378" y="0"/>
                  </a:lnTo>
                  <a:lnTo>
                    <a:pt x="1873955" y="0"/>
                  </a:lnTo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331437" y="4202542"/>
              <a:ext cx="1896533" cy="1106311"/>
            </a:xfrm>
            <a:custGeom>
              <a:avLst/>
              <a:gdLst>
                <a:gd name="connsiteX0" fmla="*/ 0 w 1896533"/>
                <a:gd name="connsiteY0" fmla="*/ 1106311 h 1106311"/>
                <a:gd name="connsiteX1" fmla="*/ 146755 w 1896533"/>
                <a:gd name="connsiteY1" fmla="*/ 993422 h 1106311"/>
                <a:gd name="connsiteX2" fmla="*/ 248355 w 1896533"/>
                <a:gd name="connsiteY2" fmla="*/ 914400 h 1106311"/>
                <a:gd name="connsiteX3" fmla="*/ 361244 w 1896533"/>
                <a:gd name="connsiteY3" fmla="*/ 756356 h 1106311"/>
                <a:gd name="connsiteX4" fmla="*/ 440267 w 1896533"/>
                <a:gd name="connsiteY4" fmla="*/ 575733 h 1106311"/>
                <a:gd name="connsiteX5" fmla="*/ 609600 w 1896533"/>
                <a:gd name="connsiteY5" fmla="*/ 417689 h 1106311"/>
                <a:gd name="connsiteX6" fmla="*/ 733778 w 1896533"/>
                <a:gd name="connsiteY6" fmla="*/ 237067 h 1106311"/>
                <a:gd name="connsiteX7" fmla="*/ 869244 w 1896533"/>
                <a:gd name="connsiteY7" fmla="*/ 135467 h 1106311"/>
                <a:gd name="connsiteX8" fmla="*/ 1128889 w 1896533"/>
                <a:gd name="connsiteY8" fmla="*/ 45156 h 1106311"/>
                <a:gd name="connsiteX9" fmla="*/ 1320800 w 1896533"/>
                <a:gd name="connsiteY9" fmla="*/ 22578 h 1106311"/>
                <a:gd name="connsiteX10" fmla="*/ 1591733 w 1896533"/>
                <a:gd name="connsiteY10" fmla="*/ 0 h 1106311"/>
                <a:gd name="connsiteX11" fmla="*/ 1896533 w 1896533"/>
                <a:gd name="connsiteY11" fmla="*/ 33867 h 110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6533" h="1106311">
                  <a:moveTo>
                    <a:pt x="0" y="1106311"/>
                  </a:moveTo>
                  <a:lnTo>
                    <a:pt x="146755" y="993422"/>
                  </a:lnTo>
                  <a:lnTo>
                    <a:pt x="248355" y="914400"/>
                  </a:lnTo>
                  <a:lnTo>
                    <a:pt x="361244" y="756356"/>
                  </a:lnTo>
                  <a:lnTo>
                    <a:pt x="440267" y="575733"/>
                  </a:lnTo>
                  <a:lnTo>
                    <a:pt x="609600" y="417689"/>
                  </a:lnTo>
                  <a:lnTo>
                    <a:pt x="733778" y="237067"/>
                  </a:lnTo>
                  <a:lnTo>
                    <a:pt x="869244" y="135467"/>
                  </a:lnTo>
                  <a:lnTo>
                    <a:pt x="1128889" y="45156"/>
                  </a:lnTo>
                  <a:lnTo>
                    <a:pt x="1320800" y="22578"/>
                  </a:lnTo>
                  <a:lnTo>
                    <a:pt x="1591733" y="0"/>
                  </a:lnTo>
                  <a:lnTo>
                    <a:pt x="1896533" y="33867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184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3" y="216225"/>
            <a:ext cx="8376645" cy="9906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Orkambi</a:t>
            </a:r>
            <a:r>
              <a:rPr lang="en-US" sz="3200" dirty="0" smtClean="0"/>
              <a:t> (</a:t>
            </a:r>
            <a:r>
              <a:rPr lang="en-US" sz="3200" dirty="0" err="1"/>
              <a:t>l</a:t>
            </a:r>
            <a:r>
              <a:rPr lang="en-US" sz="3200" dirty="0" err="1" smtClean="0"/>
              <a:t>umacaftor-</a:t>
            </a:r>
            <a:r>
              <a:rPr lang="en-US" sz="3200" dirty="0" err="1"/>
              <a:t>i</a:t>
            </a:r>
            <a:r>
              <a:rPr lang="en-US" sz="3200" dirty="0" err="1" smtClean="0"/>
              <a:t>vacaftor</a:t>
            </a:r>
            <a:r>
              <a:rPr lang="en-US" sz="3200" dirty="0"/>
              <a:t>)</a:t>
            </a:r>
            <a:r>
              <a:rPr lang="en-US" sz="3200" dirty="0" smtClean="0"/>
              <a:t> Combination Trial for F508del Homozygous CF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Wainwright CE, et al. </a:t>
            </a:r>
            <a:r>
              <a:rPr lang="en-US" i="1" smtClean="0"/>
              <a:t>N Engl J Med</a:t>
            </a:r>
            <a:r>
              <a:rPr lang="en-US" smtClean="0"/>
              <a:t>. </a:t>
            </a:r>
            <a:r>
              <a:rPr lang="is-IS" smtClean="0"/>
              <a:t>2015 Jul 16;373(3):220-31.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8424" y="1813300"/>
            <a:ext cx="8417791" cy="3334327"/>
            <a:chOff x="495300" y="1754909"/>
            <a:chExt cx="8417791" cy="3334327"/>
          </a:xfrm>
        </p:grpSpPr>
        <p:sp>
          <p:nvSpPr>
            <p:cNvPr id="11" name="Rectangle 10"/>
            <p:cNvSpPr/>
            <p:nvPr/>
          </p:nvSpPr>
          <p:spPr>
            <a:xfrm>
              <a:off x="495300" y="1754909"/>
              <a:ext cx="8417791" cy="333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5300" y="1994291"/>
              <a:ext cx="8140700" cy="2618639"/>
              <a:chOff x="495300" y="1994291"/>
              <a:chExt cx="8140700" cy="261863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b="52559"/>
              <a:stretch/>
            </p:blipFill>
            <p:spPr>
              <a:xfrm>
                <a:off x="495300" y="2245069"/>
                <a:ext cx="8140700" cy="2367861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1553298" y="1994291"/>
                <a:ext cx="2812731" cy="2618639"/>
              </a:xfrm>
              <a:prstGeom prst="round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198256" y="5262320"/>
            <a:ext cx="47532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Clr>
                <a:schemeClr val="accent1"/>
              </a:buClr>
            </a:pPr>
            <a:r>
              <a:rPr lang="en-US" sz="1600" b="1" dirty="0"/>
              <a:t>Key eligibility criteria</a:t>
            </a:r>
            <a:r>
              <a:rPr lang="en-US" sz="1600" b="1" dirty="0" smtClean="0"/>
              <a:t>:</a:t>
            </a:r>
          </a:p>
          <a:p>
            <a:pPr marL="228600" lvl="1" indent="-228600"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/>
              <a:t>Age </a:t>
            </a:r>
            <a:r>
              <a:rPr lang="en-US" sz="1600" dirty="0"/>
              <a:t>≥12 years, confirmed CF diagnosis</a:t>
            </a:r>
          </a:p>
          <a:p>
            <a:pPr marL="228600" lvl="1" indent="-228600">
              <a:buClr>
                <a:schemeClr val="accent1"/>
              </a:buClr>
              <a:buFont typeface="Arial"/>
              <a:buChar char="•"/>
            </a:pPr>
            <a:r>
              <a:rPr lang="en-US" sz="1600" dirty="0"/>
              <a:t>Homozygous for F508del-CFTR</a:t>
            </a:r>
          </a:p>
          <a:p>
            <a:pPr marL="228600" lvl="1" indent="-228600">
              <a:buClr>
                <a:schemeClr val="accent1"/>
              </a:buClr>
              <a:buFont typeface="Arial"/>
              <a:buChar char="•"/>
            </a:pPr>
            <a:r>
              <a:rPr lang="en-US" sz="1600" dirty="0"/>
              <a:t>Percent predicted FEV</a:t>
            </a:r>
            <a:r>
              <a:rPr lang="en-US" sz="1600" baseline="-25000" dirty="0"/>
              <a:t>1</a:t>
            </a:r>
            <a:r>
              <a:rPr lang="en-US" sz="1600" dirty="0"/>
              <a:t> ≥40 to ≤90 at screening</a:t>
            </a:r>
          </a:p>
        </p:txBody>
      </p:sp>
    </p:spTree>
    <p:extLst>
      <p:ext uri="{BB962C8B-B14F-4D97-AF65-F5344CB8AC3E}">
        <p14:creationId xmlns:p14="http://schemas.microsoft.com/office/powerpoint/2010/main" val="34597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24725" cy="4675632"/>
          </a:xfrm>
        </p:spPr>
        <p:txBody>
          <a:bodyPr>
            <a:normAutofit/>
          </a:bodyPr>
          <a:lstStyle/>
          <a:p>
            <a:r>
              <a:rPr lang="en-US" dirty="0" smtClean="0"/>
              <a:t>Primary endpoint:</a:t>
            </a:r>
          </a:p>
          <a:p>
            <a:pPr lvl="1"/>
            <a:r>
              <a:rPr lang="en-US" dirty="0" smtClean="0"/>
              <a:t>Absolute change from baseline in percent predicted FEV</a:t>
            </a:r>
            <a:r>
              <a:rPr lang="en-US" baseline="-25000" dirty="0" smtClean="0"/>
              <a:t>1</a:t>
            </a:r>
            <a:r>
              <a:rPr lang="en-US" dirty="0" smtClean="0"/>
              <a:t> at Week 24, as assessed by the average absolute change at Weeks 16 and 24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BMI: body mass index; CFQ-R: Cystic Fibrosis Questionnaire-Revised; FEV</a:t>
            </a:r>
            <a:r>
              <a:rPr lang="en-US" baseline="-25000" dirty="0" smtClean="0"/>
              <a:t>1</a:t>
            </a:r>
            <a:r>
              <a:rPr lang="en-US" dirty="0" smtClean="0"/>
              <a:t>: forced expiratory volume in 1 second</a:t>
            </a:r>
          </a:p>
          <a:p>
            <a:r>
              <a:rPr lang="en-US" dirty="0" smtClean="0"/>
              <a:t>Wainwright CE, et al.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. </a:t>
            </a:r>
            <a:r>
              <a:rPr lang="is-IS" dirty="0" smtClean="0"/>
              <a:t>2015 Jul 16;373(3):220-31.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57034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 Predicted FEV</a:t>
            </a:r>
            <a:r>
              <a:rPr lang="en-US" baseline="-25000" dirty="0" smtClean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(Pooled TRAFFIC &amp; TRANSPORT)</a:t>
            </a:r>
            <a:endParaRPr lang="en-US" sz="2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*As assessed by the average absolute change from baseline at Weeks 16 and 24 according to the </a:t>
            </a:r>
            <a:r>
              <a:rPr lang="en-US" dirty="0" err="1" smtClean="0"/>
              <a:t>prespecified</a:t>
            </a:r>
            <a:r>
              <a:rPr lang="en-US" dirty="0" smtClean="0"/>
              <a:t> statistical analysis plan</a:t>
            </a:r>
          </a:p>
          <a:p>
            <a:r>
              <a:rPr lang="en-US" dirty="0" smtClean="0"/>
              <a:t>LUM: </a:t>
            </a:r>
            <a:r>
              <a:rPr lang="en-US" dirty="0" err="1"/>
              <a:t>l</a:t>
            </a:r>
            <a:r>
              <a:rPr lang="en-US" dirty="0" err="1" smtClean="0"/>
              <a:t>umacaftor</a:t>
            </a:r>
            <a:r>
              <a:rPr lang="en-US" dirty="0" smtClean="0"/>
              <a:t>; IVA: </a:t>
            </a:r>
            <a:r>
              <a:rPr lang="en-US" dirty="0" err="1" smtClean="0"/>
              <a:t>ivacaftor</a:t>
            </a:r>
            <a:r>
              <a:rPr lang="en-US" dirty="0" smtClean="0"/>
              <a:t>; FEV</a:t>
            </a:r>
            <a:r>
              <a:rPr lang="en-US" baseline="-25000" dirty="0" smtClean="0"/>
              <a:t>1</a:t>
            </a:r>
            <a:r>
              <a:rPr lang="en-US" dirty="0" smtClean="0"/>
              <a:t>: forced expiratory volume in 1 second</a:t>
            </a:r>
          </a:p>
          <a:p>
            <a:r>
              <a:rPr lang="en-US" dirty="0" smtClean="0"/>
              <a:t>Wainwright CE, et al.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. </a:t>
            </a:r>
            <a:r>
              <a:rPr lang="is-IS" dirty="0" smtClean="0"/>
              <a:t>2015 Jul 16;373(3):220-31.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14400" y="4972049"/>
          <a:ext cx="7315200" cy="1184828"/>
        </p:xfrm>
        <a:graphic>
          <a:graphicData uri="http://schemas.openxmlformats.org/drawingml/2006/table">
            <a:tbl>
              <a:tblPr firstRow="1" firstCol="1" bandRow="1"/>
              <a:tblGrid>
                <a:gridCol w="4514850"/>
                <a:gridCol w="2800350"/>
              </a:tblGrid>
              <a:tr h="364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 change from baseline at Week 24 in percent predicted FEV</a:t>
                      </a:r>
                      <a:r>
                        <a:rPr lang="en-US" sz="1050" b="0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(percentage points)*</a:t>
                      </a:r>
                      <a:endParaRPr lang="en-US" sz="105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</a:t>
                      </a: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 Placebo</a:t>
                      </a:r>
                      <a:r>
                        <a:rPr lang="en-US" sz="105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05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5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05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-value</a:t>
                      </a:r>
                      <a:r>
                        <a:rPr lang="en-US" sz="105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94" marR="68594" marT="42351" marB="4235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60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LUM 600 mg </a:t>
                      </a:r>
                      <a:r>
                        <a:rPr lang="en-US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IVA 250 mg q12h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2337" marB="423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 (P&lt;0.0001)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2337" marB="423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460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LUM 400 mg q12h + IVA 250 mg q12h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42337" marB="423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 (P&lt;0.0001)</a:t>
                      </a:r>
                    </a:p>
                  </a:txBody>
                  <a:tcPr marL="68582" marR="68582" marT="42337" marB="4233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6615" y="1483897"/>
            <a:ext cx="7638470" cy="3565204"/>
            <a:chOff x="544946" y="1483897"/>
            <a:chExt cx="7638470" cy="3565204"/>
          </a:xfrm>
        </p:grpSpPr>
        <p:grpSp>
          <p:nvGrpSpPr>
            <p:cNvPr id="9" name="Group 8"/>
            <p:cNvGrpSpPr/>
            <p:nvPr/>
          </p:nvGrpSpPr>
          <p:grpSpPr>
            <a:xfrm>
              <a:off x="1829742" y="2857422"/>
              <a:ext cx="5927804" cy="424790"/>
              <a:chOff x="1829742" y="2857422"/>
              <a:chExt cx="5927804" cy="42479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7624161" y="3127286"/>
                <a:ext cx="133385" cy="1391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509451" y="2946198"/>
                <a:ext cx="133385" cy="1391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404851" y="2857422"/>
                <a:ext cx="133385" cy="1391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358007" y="3015777"/>
                <a:ext cx="133385" cy="1391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829742" y="3143053"/>
                <a:ext cx="133385" cy="1391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1357313" y="2924175"/>
              <a:ext cx="6334125" cy="871538"/>
            </a:xfrm>
            <a:custGeom>
              <a:avLst/>
              <a:gdLst>
                <a:gd name="connsiteX0" fmla="*/ 0 w 6334125"/>
                <a:gd name="connsiteY0" fmla="*/ 871538 h 871538"/>
                <a:gd name="connsiteX1" fmla="*/ 542925 w 6334125"/>
                <a:gd name="connsiteY1" fmla="*/ 271463 h 871538"/>
                <a:gd name="connsiteX2" fmla="*/ 1076325 w 6334125"/>
                <a:gd name="connsiteY2" fmla="*/ 161925 h 871538"/>
                <a:gd name="connsiteX3" fmla="*/ 2119312 w 6334125"/>
                <a:gd name="connsiteY3" fmla="*/ 0 h 871538"/>
                <a:gd name="connsiteX4" fmla="*/ 4229100 w 6334125"/>
                <a:gd name="connsiteY4" fmla="*/ 85725 h 871538"/>
                <a:gd name="connsiteX5" fmla="*/ 6334125 w 6334125"/>
                <a:gd name="connsiteY5" fmla="*/ 285750 h 87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4125" h="871538">
                  <a:moveTo>
                    <a:pt x="0" y="871538"/>
                  </a:moveTo>
                  <a:lnTo>
                    <a:pt x="542925" y="271463"/>
                  </a:lnTo>
                  <a:lnTo>
                    <a:pt x="1076325" y="161925"/>
                  </a:lnTo>
                  <a:lnTo>
                    <a:pt x="2119312" y="0"/>
                  </a:lnTo>
                  <a:lnTo>
                    <a:pt x="4229100" y="85725"/>
                  </a:lnTo>
                  <a:lnTo>
                    <a:pt x="6334125" y="285750"/>
                  </a:ln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782617" y="2700862"/>
              <a:ext cx="5997550" cy="750667"/>
              <a:chOff x="1782617" y="2700862"/>
              <a:chExt cx="5997550" cy="750667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551178" y="2946198"/>
                <a:ext cx="228989" cy="505331"/>
                <a:chOff x="2506050" y="3963957"/>
                <a:chExt cx="158566" cy="209711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5449267" y="2764850"/>
                <a:ext cx="228989" cy="480592"/>
                <a:chOff x="2506050" y="3963957"/>
                <a:chExt cx="158566" cy="209711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3359053" y="2700862"/>
                <a:ext cx="228989" cy="439395"/>
                <a:chOff x="2506050" y="3963957"/>
                <a:chExt cx="158566" cy="209711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2311209" y="2863135"/>
                <a:ext cx="228989" cy="429522"/>
                <a:chOff x="2506050" y="3963957"/>
                <a:chExt cx="158566" cy="209711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1782617" y="2989523"/>
                <a:ext cx="228989" cy="397010"/>
                <a:chOff x="2506050" y="3963957"/>
                <a:chExt cx="158566" cy="209711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1273036" y="3692915"/>
              <a:ext cx="6399194" cy="293177"/>
              <a:chOff x="1273036" y="3692915"/>
              <a:chExt cx="6399194" cy="293177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7538845" y="3846933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452870" y="3799534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352567" y="3777353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91315" y="3692915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772144" y="3832074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273036" y="3743325"/>
                <a:ext cx="133385" cy="13915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23139" y="3571945"/>
              <a:ext cx="5999068" cy="588029"/>
              <a:chOff x="1723139" y="3571945"/>
              <a:chExt cx="5999068" cy="58802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493218" y="3682179"/>
                <a:ext cx="228989" cy="477795"/>
                <a:chOff x="2506050" y="3963957"/>
                <a:chExt cx="158566" cy="209711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5398991" y="3648955"/>
                <a:ext cx="228989" cy="467059"/>
                <a:chOff x="2506050" y="3963957"/>
                <a:chExt cx="158566" cy="209711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303342" y="3619576"/>
                <a:ext cx="228989" cy="456565"/>
                <a:chOff x="2506050" y="3963957"/>
                <a:chExt cx="158566" cy="209711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2256054" y="3571945"/>
                <a:ext cx="228989" cy="418831"/>
                <a:chOff x="2506050" y="3963957"/>
                <a:chExt cx="158566" cy="209711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1723139" y="3691590"/>
                <a:ext cx="228989" cy="409420"/>
                <a:chOff x="2506050" y="3963957"/>
                <a:chExt cx="158566" cy="209711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Freeform 14"/>
            <p:cNvSpPr/>
            <p:nvPr/>
          </p:nvSpPr>
          <p:spPr>
            <a:xfrm>
              <a:off x="1333500" y="3767138"/>
              <a:ext cx="6267450" cy="152400"/>
            </a:xfrm>
            <a:custGeom>
              <a:avLst/>
              <a:gdLst>
                <a:gd name="connsiteX0" fmla="*/ 0 w 6267450"/>
                <a:gd name="connsiteY0" fmla="*/ 38100 h 152400"/>
                <a:gd name="connsiteX1" fmla="*/ 504825 w 6267450"/>
                <a:gd name="connsiteY1" fmla="*/ 138112 h 152400"/>
                <a:gd name="connsiteX2" fmla="*/ 1057275 w 6267450"/>
                <a:gd name="connsiteY2" fmla="*/ 0 h 152400"/>
                <a:gd name="connsiteX3" fmla="*/ 2085975 w 6267450"/>
                <a:gd name="connsiteY3" fmla="*/ 76200 h 152400"/>
                <a:gd name="connsiteX4" fmla="*/ 4214813 w 6267450"/>
                <a:gd name="connsiteY4" fmla="*/ 114300 h 152400"/>
                <a:gd name="connsiteX5" fmla="*/ 6267450 w 6267450"/>
                <a:gd name="connsiteY5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7450" h="152400">
                  <a:moveTo>
                    <a:pt x="0" y="38100"/>
                  </a:moveTo>
                  <a:lnTo>
                    <a:pt x="504825" y="138112"/>
                  </a:lnTo>
                  <a:lnTo>
                    <a:pt x="1057275" y="0"/>
                  </a:lnTo>
                  <a:lnTo>
                    <a:pt x="2085975" y="76200"/>
                  </a:lnTo>
                  <a:lnTo>
                    <a:pt x="4214813" y="114300"/>
                  </a:lnTo>
                  <a:lnTo>
                    <a:pt x="6267450" y="152400"/>
                  </a:ln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75386" y="2745004"/>
              <a:ext cx="5915468" cy="445752"/>
              <a:chOff x="1775386" y="2745004"/>
              <a:chExt cx="5915468" cy="445752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7557469" y="3051597"/>
                <a:ext cx="133385" cy="1391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452869" y="2745004"/>
                <a:ext cx="133385" cy="1391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346808" y="2838956"/>
                <a:ext cx="133385" cy="1391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307849" y="3037546"/>
                <a:ext cx="133385" cy="1391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75386" y="3022897"/>
                <a:ext cx="133385" cy="1391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359613" y="2598070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299005" y="2578971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444504" y="2658021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398991" y="2454642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538845" y="2826947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495760" y="2750360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338263" y="2819400"/>
              <a:ext cx="6291262" cy="995363"/>
            </a:xfrm>
            <a:custGeom>
              <a:avLst/>
              <a:gdLst>
                <a:gd name="connsiteX0" fmla="*/ 0 w 6291262"/>
                <a:gd name="connsiteY0" fmla="*/ 995363 h 995363"/>
                <a:gd name="connsiteX1" fmla="*/ 523875 w 6291262"/>
                <a:gd name="connsiteY1" fmla="*/ 261938 h 995363"/>
                <a:gd name="connsiteX2" fmla="*/ 1047750 w 6291262"/>
                <a:gd name="connsiteY2" fmla="*/ 285750 h 995363"/>
                <a:gd name="connsiteX3" fmla="*/ 2085975 w 6291262"/>
                <a:gd name="connsiteY3" fmla="*/ 95250 h 995363"/>
                <a:gd name="connsiteX4" fmla="*/ 4195762 w 6291262"/>
                <a:gd name="connsiteY4" fmla="*/ 0 h 995363"/>
                <a:gd name="connsiteX5" fmla="*/ 6291262 w 6291262"/>
                <a:gd name="connsiteY5" fmla="*/ 290513 h 99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1262" h="995363">
                  <a:moveTo>
                    <a:pt x="0" y="995363"/>
                  </a:moveTo>
                  <a:lnTo>
                    <a:pt x="523875" y="261938"/>
                  </a:lnTo>
                  <a:lnTo>
                    <a:pt x="1047750" y="285750"/>
                  </a:lnTo>
                  <a:lnTo>
                    <a:pt x="2085975" y="95250"/>
                  </a:lnTo>
                  <a:lnTo>
                    <a:pt x="4195762" y="0"/>
                  </a:lnTo>
                  <a:lnTo>
                    <a:pt x="6291262" y="290513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40426" y="2578971"/>
              <a:ext cx="6006814" cy="777703"/>
              <a:chOff x="1740426" y="2578971"/>
              <a:chExt cx="6006814" cy="77770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518251" y="2851343"/>
                <a:ext cx="228989" cy="505331"/>
                <a:chOff x="2506050" y="3963957"/>
                <a:chExt cx="158566" cy="209711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5413019" y="2578971"/>
                <a:ext cx="228989" cy="476989"/>
                <a:chOff x="2506050" y="3963957"/>
                <a:chExt cx="158566" cy="209711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3308063" y="2694289"/>
                <a:ext cx="228989" cy="451274"/>
                <a:chOff x="2506050" y="3963957"/>
                <a:chExt cx="158566" cy="209711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2260723" y="2880513"/>
                <a:ext cx="228989" cy="451274"/>
                <a:chOff x="2506050" y="3963957"/>
                <a:chExt cx="158566" cy="209711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740426" y="2872786"/>
                <a:ext cx="228989" cy="417444"/>
                <a:chOff x="2506050" y="3963957"/>
                <a:chExt cx="158566" cy="209711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2585333" y="3963957"/>
                  <a:ext cx="0" cy="20971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506050" y="4168820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506050" y="3968669"/>
                  <a:ext cx="15856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743233" y="1609779"/>
              <a:ext cx="36668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 smtClean="0"/>
                <a:t>Absolute Change from Baseline in Percent Predicted FEV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225671" y="4572713"/>
              <a:ext cx="10298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Visit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794395" y="4686229"/>
              <a:ext cx="10298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 smtClean="0">
                  <a:solidFill>
                    <a:schemeClr val="tx1"/>
                  </a:solidFill>
                </a:rPr>
                <a:t>*P&lt;0.025</a:t>
              </a:r>
              <a:endParaRPr lang="en-US" sz="1000" b="0" i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 rot="16200000">
              <a:off x="-1022212" y="3051055"/>
              <a:ext cx="356520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 dirty="0" smtClean="0">
                  <a:solidFill>
                    <a:schemeClr val="tx1"/>
                  </a:solidFill>
                </a:rPr>
                <a:t>Absolute Change in Percent Predicted FEV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1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</a:rPr>
                <a:t>(% points) (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LSMean</a:t>
              </a:r>
              <a:r>
                <a:rPr lang="en-US" sz="1100" dirty="0" smtClean="0">
                  <a:solidFill>
                    <a:schemeClr val="tx1"/>
                  </a:solidFill>
                </a:rPr>
                <a:t> ± 95% CI)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1782617" y="2044770"/>
              <a:ext cx="23460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Placebo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600 mg </a:t>
              </a:r>
              <a:r>
                <a:rPr lang="en-US" sz="1000" b="0" dirty="0" err="1" smtClean="0">
                  <a:solidFill>
                    <a:schemeClr val="tx1"/>
                  </a:solidFill>
                </a:rPr>
                <a:t>qd</a:t>
              </a:r>
              <a:r>
                <a:rPr lang="en-US" sz="1000" b="0" dirty="0" smtClean="0">
                  <a:solidFill>
                    <a:schemeClr val="tx1"/>
                  </a:solidFill>
                </a:rPr>
                <a:t> / IVA 250 mg q 12h</a:t>
              </a:r>
            </a:p>
            <a:p>
              <a:pPr algn="l"/>
              <a:r>
                <a:rPr lang="en-US" sz="1000" b="0" dirty="0" smtClean="0">
                  <a:solidFill>
                    <a:schemeClr val="tx1"/>
                  </a:solidFill>
                </a:rPr>
                <a:t>LUM 400 mg q12h / IVA 250 mg q12h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96199" y="2113151"/>
              <a:ext cx="6822565" cy="2247315"/>
            </a:xfrm>
            <a:custGeom>
              <a:avLst/>
              <a:gdLst>
                <a:gd name="connsiteX0" fmla="*/ 0 w 2041236"/>
                <a:gd name="connsiteY0" fmla="*/ 0 h 2078182"/>
                <a:gd name="connsiteX1" fmla="*/ 0 w 2041236"/>
                <a:gd name="connsiteY1" fmla="*/ 2078182 h 2078182"/>
                <a:gd name="connsiteX2" fmla="*/ 2041236 w 2041236"/>
                <a:gd name="connsiteY2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1236" h="2078182">
                  <a:moveTo>
                    <a:pt x="0" y="0"/>
                  </a:moveTo>
                  <a:lnTo>
                    <a:pt x="0" y="2078182"/>
                  </a:lnTo>
                  <a:lnTo>
                    <a:pt x="2041236" y="207818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5835" y="1981536"/>
              <a:ext cx="32092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6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4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2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0</a:t>
              </a:r>
            </a:p>
            <a:p>
              <a:pPr algn="r">
                <a:spcAft>
                  <a:spcPts val="3000"/>
                </a:spcAft>
              </a:pPr>
              <a:r>
                <a:rPr lang="en-CA" sz="1200" dirty="0" smtClean="0"/>
                <a:t>-2</a:t>
              </a:r>
              <a:endParaRPr lang="en-CA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2260" y="4382235"/>
              <a:ext cx="7061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28650" algn="ctr"/>
                  <a:tab pos="1144588" algn="ctr"/>
                  <a:tab pos="2170113" algn="ctr"/>
                  <a:tab pos="4286250" algn="ctr"/>
                  <a:tab pos="6400800" algn="ctr"/>
                </a:tabLst>
              </a:pPr>
              <a:r>
                <a:rPr lang="en-CA" sz="1200" dirty="0" smtClean="0"/>
                <a:t>BL 	Day 15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4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8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16	</a:t>
              </a:r>
              <a:r>
                <a:rPr lang="en-CA" sz="1200" dirty="0" err="1" smtClean="0"/>
                <a:t>Wk</a:t>
              </a:r>
              <a:r>
                <a:rPr lang="en-CA" sz="1200" dirty="0" smtClean="0"/>
                <a:t> 24</a:t>
              </a:r>
              <a:endParaRPr lang="en-CA" sz="1200" dirty="0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250450" y="2764850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2326377" y="2746556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1794276" y="2860286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732452" y="2754907"/>
              <a:ext cx="2289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000" b="0" i="1" dirty="0">
                  <a:solidFill>
                    <a:schemeClr val="tx1"/>
                  </a:solidFill>
                </a:rPr>
                <a:t>*</a:t>
              </a:r>
            </a:p>
          </p:txBody>
        </p:sp>
      </p:grpSp>
      <p:sp>
        <p:nvSpPr>
          <p:cNvPr id="115" name="Oval 114"/>
          <p:cNvSpPr/>
          <p:nvPr/>
        </p:nvSpPr>
        <p:spPr>
          <a:xfrm>
            <a:off x="1875849" y="2407026"/>
            <a:ext cx="124441" cy="1298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Oval 115"/>
          <p:cNvSpPr/>
          <p:nvPr/>
        </p:nvSpPr>
        <p:spPr>
          <a:xfrm>
            <a:off x="1875849" y="2255433"/>
            <a:ext cx="124441" cy="1298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Oval 116"/>
          <p:cNvSpPr/>
          <p:nvPr/>
        </p:nvSpPr>
        <p:spPr>
          <a:xfrm>
            <a:off x="1875849" y="2104367"/>
            <a:ext cx="124441" cy="12982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Oval 117"/>
          <p:cNvSpPr/>
          <p:nvPr/>
        </p:nvSpPr>
        <p:spPr>
          <a:xfrm>
            <a:off x="1513047" y="3734502"/>
            <a:ext cx="133385" cy="1391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5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Outcome Measures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24725" cy="4675632"/>
          </a:xfrm>
        </p:spPr>
        <p:txBody>
          <a:bodyPr/>
          <a:lstStyle/>
          <a:p>
            <a:r>
              <a:rPr lang="en-US" dirty="0" smtClean="0"/>
              <a:t>Secondary outcome measures included:</a:t>
            </a:r>
          </a:p>
          <a:p>
            <a:pPr lvl="1"/>
            <a:r>
              <a:rPr lang="en-US" dirty="0" smtClean="0"/>
              <a:t>Relative change in percent predicted FEV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BMI</a:t>
            </a:r>
          </a:p>
          <a:p>
            <a:pPr lvl="1"/>
            <a:r>
              <a:rPr lang="en-US" dirty="0" smtClean="0"/>
              <a:t>CFQ-R, respiratory domain</a:t>
            </a:r>
          </a:p>
          <a:p>
            <a:pPr lvl="1"/>
            <a:r>
              <a:rPr lang="en-US" dirty="0" smtClean="0"/>
              <a:t>Threshold analysis, ≥5% increase in relative change in percent predicted FEV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Pulmonary exacerbations</a:t>
            </a:r>
          </a:p>
          <a:p>
            <a:pPr lvl="1"/>
            <a:r>
              <a:rPr lang="en-US" dirty="0" smtClean="0"/>
              <a:t>Safety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BMI: body mass index; CFQ-R: Cystic Fibrosis Questionnaire-Revised; FEV</a:t>
            </a:r>
            <a:r>
              <a:rPr lang="en-US" baseline="-25000" dirty="0" smtClean="0"/>
              <a:t>1</a:t>
            </a:r>
            <a:r>
              <a:rPr lang="en-US" dirty="0" smtClean="0"/>
              <a:t>: forced expiratory volume in 1 second</a:t>
            </a:r>
          </a:p>
          <a:p>
            <a:r>
              <a:rPr lang="en-US" dirty="0" smtClean="0"/>
              <a:t>Wainwright CE, et al.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. </a:t>
            </a:r>
            <a:r>
              <a:rPr lang="is-IS" dirty="0" smtClean="0"/>
              <a:t>2015 Jul 16;373(3):220-31.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MD Global Template">
      <a:dk1>
        <a:sysClr val="windowText" lastClr="000000"/>
      </a:dk1>
      <a:lt1>
        <a:sysClr val="window" lastClr="FFFFFF"/>
      </a:lt1>
      <a:dk2>
        <a:srgbClr val="486278"/>
      </a:dk2>
      <a:lt2>
        <a:srgbClr val="E6B31A"/>
      </a:lt2>
      <a:accent1>
        <a:srgbClr val="961616"/>
      </a:accent1>
      <a:accent2>
        <a:srgbClr val="ED7D31"/>
      </a:accent2>
      <a:accent3>
        <a:srgbClr val="5B9BD5"/>
      </a:accent3>
      <a:accent4>
        <a:srgbClr val="3EA07F"/>
      </a:accent4>
      <a:accent5>
        <a:srgbClr val="008000"/>
      </a:accent5>
      <a:accent6>
        <a:srgbClr val="5B5FB1"/>
      </a:accent6>
      <a:hlink>
        <a:srgbClr val="8A3C84"/>
      </a:hlink>
      <a:folHlink>
        <a:srgbClr val="B232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F_Pubs_Template">
  <a:themeElements>
    <a:clrScheme name="CF_072914">
      <a:dk1>
        <a:sysClr val="windowText" lastClr="000000"/>
      </a:dk1>
      <a:lt1>
        <a:sysClr val="window" lastClr="FFFFFF"/>
      </a:lt1>
      <a:dk2>
        <a:srgbClr val="00629B"/>
      </a:dk2>
      <a:lt2>
        <a:srgbClr val="888B8D"/>
      </a:lt2>
      <a:accent1>
        <a:srgbClr val="8F993E"/>
      </a:accent1>
      <a:accent2>
        <a:srgbClr val="DB864E"/>
      </a:accent2>
      <a:accent3>
        <a:srgbClr val="00A9E0"/>
      </a:accent3>
      <a:accent4>
        <a:srgbClr val="003057"/>
      </a:accent4>
      <a:accent5>
        <a:srgbClr val="000000"/>
      </a:accent5>
      <a:accent6>
        <a:srgbClr val="470A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3268</Words>
  <Application>Microsoft Office PowerPoint</Application>
  <PresentationFormat>On-screen Show (4:3)</PresentationFormat>
  <Paragraphs>653</Paragraphs>
  <Slides>32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Clarity</vt:lpstr>
      <vt:lpstr>2_CF_Pubs_Template</vt:lpstr>
      <vt:lpstr>think-cell Slide</vt:lpstr>
      <vt:lpstr>The Orkambi Revolution Hype, Hate or Health? CF Ed Day 2017</vt:lpstr>
      <vt:lpstr>Cystic Fibrosis Transmembrane Regulator (CFTR) Protein</vt:lpstr>
      <vt:lpstr>CFTR Correctors</vt:lpstr>
      <vt:lpstr>Lumacaftor (VX-809) Effect on F508del-CFTR Maturation and Chloride Secretion In Cell Culture</vt:lpstr>
      <vt:lpstr>Combination Approach: CFTR Potentiator Ivacaftor (Kalydeco) Doubled the Activity of CFTR Corrector Lumacaftor (VX-809)</vt:lpstr>
      <vt:lpstr>Orkambi (lumacaftor-ivacaftor) Combination Trial for F508del Homozygous CF</vt:lpstr>
      <vt:lpstr>Outcome Measures</vt:lpstr>
      <vt:lpstr>Percent Predicted FEV1 (Pooled TRAFFIC &amp; TRANSPORT)</vt:lpstr>
      <vt:lpstr>Outcome Measures</vt:lpstr>
      <vt:lpstr>Body Mass Index</vt:lpstr>
      <vt:lpstr>Respiratory Quality of Life</vt:lpstr>
      <vt:lpstr>Percentage of Patients Achieving Relative FEV1 Change Thresholds of at Least 5%</vt:lpstr>
      <vt:lpstr>Pulmonary Exacerbations</vt:lpstr>
      <vt:lpstr>More Severe Pulmonary Exacerbations</vt:lpstr>
      <vt:lpstr>Safety Adverse Events</vt:lpstr>
      <vt:lpstr>Safety Data In Relation Baseline Lung Function</vt:lpstr>
      <vt:lpstr>PROGRESS Study Design</vt:lpstr>
      <vt:lpstr>PROGRESS Key Outcome Measures</vt:lpstr>
      <vt:lpstr>No New Safety Signals Observed With an Additional 96 Weeks of Treatment</vt:lpstr>
      <vt:lpstr>PROGRESS Summary of  Treatment-Emergent Adverse Events </vt:lpstr>
      <vt:lpstr>Change in FEV1 Sustained With Up to 120 Weeks of Treatment</vt:lpstr>
      <vt:lpstr>Continued Improvement in BMI With Up to 120 Weeks of Treatment</vt:lpstr>
      <vt:lpstr>Pulmonary Exacerbation Rate Remained Low With Up to 120 Weeks of Treatment</vt:lpstr>
      <vt:lpstr>Lung Function Decline Analysis</vt:lpstr>
      <vt:lpstr>Orkambi Associated With a Slower Annual Rate of Lung Function Decline Than Matched Controls</vt:lpstr>
      <vt:lpstr>Orkambi Trial in F508del Heterozygous CF</vt:lpstr>
      <vt:lpstr>Initial Real World Orkambi Reports at the 2016 N Am CF Conference </vt:lpstr>
      <vt:lpstr>Orkambi in 6-11 Year Olds: USA Trial  </vt:lpstr>
      <vt:lpstr>Orkambi in 6-11 Year Olds: EU Trial </vt:lpstr>
      <vt:lpstr>Clinical Experience: Selection</vt:lpstr>
      <vt:lpstr>Clinical Experience: Initiation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Phillips</dc:creator>
  <cp:lastModifiedBy>Pediatrics</cp:lastModifiedBy>
  <cp:revision>480</cp:revision>
  <cp:lastPrinted>2016-08-26T15:31:18Z</cp:lastPrinted>
  <dcterms:created xsi:type="dcterms:W3CDTF">2016-08-18T18:45:49Z</dcterms:created>
  <dcterms:modified xsi:type="dcterms:W3CDTF">2018-03-09T18:39:44Z</dcterms:modified>
</cp:coreProperties>
</file>