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6"/>
  </p:notesMasterIdLst>
  <p:sldIdLst>
    <p:sldId id="256" r:id="rId2"/>
    <p:sldId id="303" r:id="rId3"/>
    <p:sldId id="262" r:id="rId4"/>
    <p:sldId id="307" r:id="rId5"/>
    <p:sldId id="306" r:id="rId6"/>
    <p:sldId id="313" r:id="rId7"/>
    <p:sldId id="314" r:id="rId8"/>
    <p:sldId id="309" r:id="rId9"/>
    <p:sldId id="310" r:id="rId10"/>
    <p:sldId id="311" r:id="rId11"/>
    <p:sldId id="308" r:id="rId12"/>
    <p:sldId id="315" r:id="rId13"/>
    <p:sldId id="312" r:id="rId14"/>
    <p:sldId id="304" r:id="rId15"/>
  </p:sldIdLst>
  <p:sldSz cx="13004800" cy="9753600"/>
  <p:notesSz cx="6858000" cy="9144000"/>
  <p:defaultTextStyle>
    <a:lvl1pPr defTabSz="457200">
      <a:defRPr sz="1200">
        <a:latin typeface="+mn-lt"/>
        <a:ea typeface="+mn-ea"/>
        <a:cs typeface="+mn-cs"/>
        <a:sym typeface="Helvetica"/>
      </a:defRPr>
    </a:lvl1pPr>
    <a:lvl2pPr indent="228600" defTabSz="457200">
      <a:defRPr sz="1200">
        <a:latin typeface="+mn-lt"/>
        <a:ea typeface="+mn-ea"/>
        <a:cs typeface="+mn-cs"/>
        <a:sym typeface="Helvetica"/>
      </a:defRPr>
    </a:lvl2pPr>
    <a:lvl3pPr indent="457200" defTabSz="457200">
      <a:defRPr sz="1200">
        <a:latin typeface="+mn-lt"/>
        <a:ea typeface="+mn-ea"/>
        <a:cs typeface="+mn-cs"/>
        <a:sym typeface="Helvetica"/>
      </a:defRPr>
    </a:lvl3pPr>
    <a:lvl4pPr indent="685800" defTabSz="457200">
      <a:defRPr sz="1200">
        <a:latin typeface="+mn-lt"/>
        <a:ea typeface="+mn-ea"/>
        <a:cs typeface="+mn-cs"/>
        <a:sym typeface="Helvetica"/>
      </a:defRPr>
    </a:lvl4pPr>
    <a:lvl5pPr indent="914400" defTabSz="457200">
      <a:defRPr sz="1200">
        <a:latin typeface="+mn-lt"/>
        <a:ea typeface="+mn-ea"/>
        <a:cs typeface="+mn-cs"/>
        <a:sym typeface="Helvetica"/>
      </a:defRPr>
    </a:lvl5pPr>
    <a:lvl6pPr indent="1143000" defTabSz="457200">
      <a:defRPr sz="1200">
        <a:latin typeface="+mn-lt"/>
        <a:ea typeface="+mn-ea"/>
        <a:cs typeface="+mn-cs"/>
        <a:sym typeface="Helvetica"/>
      </a:defRPr>
    </a:lvl6pPr>
    <a:lvl7pPr indent="1371600" defTabSz="457200">
      <a:defRPr sz="1200">
        <a:latin typeface="+mn-lt"/>
        <a:ea typeface="+mn-ea"/>
        <a:cs typeface="+mn-cs"/>
        <a:sym typeface="Helvetica"/>
      </a:defRPr>
    </a:lvl7pPr>
    <a:lvl8pPr indent="1600200" defTabSz="457200">
      <a:defRPr sz="1200">
        <a:latin typeface="+mn-lt"/>
        <a:ea typeface="+mn-ea"/>
        <a:cs typeface="+mn-cs"/>
        <a:sym typeface="Helvetica"/>
      </a:defRPr>
    </a:lvl8pPr>
    <a:lvl9pPr indent="1828800" defTabSz="457200">
      <a:defRPr sz="1200">
        <a:latin typeface="+mn-lt"/>
        <a:ea typeface="+mn-ea"/>
        <a:cs typeface="+mn-cs"/>
        <a:sym typeface="Helvetica"/>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858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 styleId="{D51ADE6A-740E-44AE-83CC-AE7238B6C88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D8D8"/>
          </a:solidFill>
        </a:fill>
      </a:tcStyle>
    </a:wholeTbl>
    <a:band2H>
      <a:tcTxStyle/>
      <a:tcStyle>
        <a:tcBdr/>
        <a:fill>
          <a:solidFill>
            <a:srgbClr val="F6EDE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F241A"/>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F241A"/>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F241A"/>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EFF8"/>
          </a:solidFill>
        </a:fill>
      </a:tcStyle>
    </a:wholeTbl>
    <a:band2H>
      <a:tcTxStyle/>
      <a:tcStyle>
        <a:tcBdr/>
        <a:fill>
          <a:solidFill>
            <a:srgbClr val="F2F7FC"/>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ACD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ACD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ACDD"/>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19" autoAdjust="0"/>
    <p:restoredTop sz="72201" autoAdjust="0"/>
  </p:normalViewPr>
  <p:slideViewPr>
    <p:cSldViewPr>
      <p:cViewPr varScale="1">
        <p:scale>
          <a:sx n="66" d="100"/>
          <a:sy n="66" d="100"/>
        </p:scale>
        <p:origin x="2448" y="200"/>
      </p:cViewPr>
      <p:guideLst>
        <p:guide orient="horz" pos="3072"/>
        <p:guide pos="4096"/>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p:cViewPr varScale="1">
        <p:scale>
          <a:sx n="71" d="100"/>
          <a:sy n="71" d="100"/>
        </p:scale>
        <p:origin x="35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614586"/>
      </p:ext>
    </p:extLst>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1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pPr marL="0" marR="0" indent="0" defTabSz="457200" eaLnBrk="1" fontAlgn="auto" latinLnBrk="0" hangingPunct="1">
              <a:lnSpc>
                <a:spcPct val="100000"/>
              </a:lnSpc>
              <a:spcBef>
                <a:spcPts val="0"/>
              </a:spcBef>
              <a:spcAft>
                <a:spcPts val="0"/>
              </a:spcAft>
              <a:buClrTx/>
              <a:buSzTx/>
              <a:buFontTx/>
              <a:buNone/>
              <a:tabLst/>
              <a:defRPr/>
            </a:pPr>
            <a:endParaRPr lang="en-US" sz="1800" dirty="0"/>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dirty="0"/>
              <a:t>Smokeless tobacco causes many adverse health effects in the mouth due to</a:t>
            </a:r>
            <a:r>
              <a:rPr lang="en-US" sz="1800" baseline="0" dirty="0"/>
              <a:t> users’ having to </a:t>
            </a:r>
            <a:r>
              <a:rPr lang="en-US" sz="1800" dirty="0"/>
              <a:t>chew</a:t>
            </a:r>
            <a:r>
              <a:rPr lang="en-US" sz="1800" baseline="0" dirty="0"/>
              <a:t> </a:t>
            </a:r>
            <a:r>
              <a:rPr lang="en-US" sz="1800" dirty="0"/>
              <a:t>and suck</a:t>
            </a:r>
            <a:r>
              <a:rPr lang="en-US" sz="1800" baseline="0" dirty="0"/>
              <a:t> on </a:t>
            </a:r>
            <a:r>
              <a:rPr lang="en-US" sz="1800" dirty="0"/>
              <a:t>the tobacco. </a:t>
            </a: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dirty="0"/>
              <a:t>Some</a:t>
            </a:r>
            <a:r>
              <a:rPr lang="en-US" sz="1800" baseline="0" dirty="0"/>
              <a:t> of the o</a:t>
            </a:r>
            <a:r>
              <a:rPr lang="en-US" sz="1800" dirty="0"/>
              <a:t>ral conditions include: </a:t>
            </a: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i="1" dirty="0"/>
              <a:t>(Click)</a:t>
            </a:r>
            <a:r>
              <a:rPr lang="en-US" sz="1800" i="1" baseline="0" dirty="0"/>
              <a:t> </a:t>
            </a:r>
            <a:r>
              <a:rPr lang="en-US" sz="1800" dirty="0">
                <a:cs typeface="Calibri"/>
              </a:rPr>
              <a:t>Oral cancers, including the area immediately behind the mouth,</a:t>
            </a:r>
            <a:r>
              <a:rPr lang="en-US" sz="1800" baseline="0" dirty="0">
                <a:cs typeface="Calibri"/>
              </a:rPr>
              <a:t> known as the </a:t>
            </a:r>
            <a:r>
              <a:rPr lang="en-US" sz="1800" dirty="0">
                <a:cs typeface="Calibri"/>
              </a:rPr>
              <a:t>pharynx</a:t>
            </a:r>
            <a:r>
              <a:rPr lang="en-US" sz="1800" baseline="0" dirty="0">
                <a:cs typeface="Calibri"/>
              </a:rPr>
              <a:t> (p</a:t>
            </a:r>
            <a:r>
              <a:rPr lang="en-US" sz="1800" dirty="0">
                <a:cs typeface="Calibri"/>
              </a:rPr>
              <a:t>haryngeal cancer).</a:t>
            </a:r>
            <a:endParaRPr lang="en-US" sz="1800" baseline="0" dirty="0">
              <a:cs typeface="Calibri"/>
            </a:endParaRP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Mucosal lesions,</a:t>
            </a:r>
            <a:r>
              <a:rPr lang="en-US" sz="1800" baseline="0" dirty="0">
                <a:cs typeface="Calibri"/>
              </a:rPr>
              <a:t> which are </a:t>
            </a:r>
            <a:r>
              <a:rPr lang="en-US" sz="1800" dirty="0">
                <a:cs typeface="Calibri"/>
              </a:rPr>
              <a:t>membranes that line various cavities that suffer from injuries,</a:t>
            </a:r>
            <a:r>
              <a:rPr lang="en-US" sz="1800" baseline="0" dirty="0">
                <a:cs typeface="Calibri"/>
              </a:rPr>
              <a:t> through wounds, ulcers, and tumors, etc.</a:t>
            </a: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Gingival keratosis, </a:t>
            </a:r>
            <a:r>
              <a:rPr lang="en-US" sz="1800" i="0" baseline="0" dirty="0">
                <a:cs typeface="Lucida Grande"/>
              </a:rPr>
              <a:t>t</a:t>
            </a:r>
            <a:r>
              <a:rPr lang="en-US" sz="1800" i="0" baseline="0" dirty="0"/>
              <a:t>issue destruction associated with teeth.</a:t>
            </a:r>
            <a:endParaRPr lang="en-US" sz="1800" baseline="0" dirty="0">
              <a:cs typeface="Calibri"/>
            </a:endParaRP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Periodontal disease, </a:t>
            </a:r>
            <a:r>
              <a:rPr lang="en-US" sz="1800" i="0" baseline="0" dirty="0"/>
              <a:t>serious damage to the gums which could destroy jawbone.</a:t>
            </a:r>
            <a:endParaRPr lang="en-US" sz="1800" baseline="0" dirty="0">
              <a:cs typeface="Calibri"/>
            </a:endParaRP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Tooth discoloration</a:t>
            </a:r>
            <a:r>
              <a:rPr lang="en-US" sz="1800" baseline="0" dirty="0">
                <a:cs typeface="Calibri"/>
              </a:rPr>
              <a:t> </a:t>
            </a: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Enamel erosion</a:t>
            </a:r>
            <a:r>
              <a:rPr lang="en-US" sz="1800" baseline="0" dirty="0">
                <a:cs typeface="Calibri"/>
              </a:rPr>
              <a:t>,</a:t>
            </a:r>
            <a:r>
              <a:rPr lang="en-US" sz="1800" i="0" baseline="0" dirty="0"/>
              <a:t> the tooth’s enamel</a:t>
            </a:r>
            <a:r>
              <a:rPr lang="en-US" sz="1800" baseline="0" dirty="0">
                <a:cs typeface="Calibri"/>
              </a:rPr>
              <a:t> </a:t>
            </a:r>
            <a:r>
              <a:rPr lang="en-US" sz="1800" i="0" baseline="0" dirty="0">
                <a:cs typeface="Lucida Grande"/>
              </a:rPr>
              <a:t>destroyed by acids.</a:t>
            </a:r>
            <a:endParaRPr lang="en-US" sz="1800" i="0" baseline="0" dirty="0"/>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Gingival recession, </a:t>
            </a:r>
            <a:r>
              <a:rPr lang="en-US" sz="1800" i="0" baseline="0" dirty="0"/>
              <a:t>exposure to tooth’s root due to diminishing/receding gum line.</a:t>
            </a:r>
            <a:r>
              <a:rPr lang="en-US" sz="1800" baseline="0" dirty="0">
                <a:cs typeface="Calibri"/>
              </a:rPr>
              <a:t> </a:t>
            </a:r>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sz="1800" baseline="0" dirty="0">
                <a:cs typeface="Calibri"/>
              </a:rPr>
              <a:t>(</a:t>
            </a:r>
            <a:r>
              <a:rPr lang="en-US" sz="1800" i="1" baseline="0" dirty="0">
                <a:cs typeface="Calibri"/>
              </a:rPr>
              <a:t>C</a:t>
            </a:r>
            <a:r>
              <a:rPr lang="en-US" sz="1800" i="1" dirty="0"/>
              <a:t>lick)</a:t>
            </a:r>
            <a:r>
              <a:rPr lang="en-US" sz="1800" i="1" baseline="0" dirty="0"/>
              <a:t> </a:t>
            </a:r>
            <a:r>
              <a:rPr lang="en-US" sz="1800" dirty="0">
                <a:cs typeface="Calibri"/>
              </a:rPr>
              <a:t>Dental caries, such</a:t>
            </a:r>
            <a:r>
              <a:rPr lang="en-US" sz="1800" baseline="0" dirty="0">
                <a:cs typeface="Calibri"/>
              </a:rPr>
              <a:t> as </a:t>
            </a:r>
            <a:r>
              <a:rPr lang="en-US" sz="1800" i="0" baseline="0" dirty="0">
                <a:cs typeface="Lucida Grande"/>
              </a:rPr>
              <a:t>t</a:t>
            </a:r>
            <a:r>
              <a:rPr lang="en-US" sz="1800" i="0" baseline="0" dirty="0"/>
              <a:t>ooth decays and cavities caused by bacteria.</a:t>
            </a:r>
            <a:endParaRPr lang="en-US" sz="1800" dirty="0">
              <a:cs typeface="Calibri"/>
            </a:endParaRPr>
          </a:p>
          <a:p>
            <a:pPr marL="285750" indent="-285750">
              <a:buFont typeface="Arial" charset="0"/>
              <a:buChar char="•"/>
            </a:pPr>
            <a:endParaRPr lang="is-IS" dirty="0">
              <a:latin typeface="Arial" charset="0"/>
              <a:ea typeface="Arial" charset="0"/>
              <a:cs typeface="Arial" charset="0"/>
            </a:endParaRPr>
          </a:p>
          <a:p>
            <a:pPr marL="285750" indent="-285750">
              <a:buFont typeface="Arial" charset="0"/>
              <a:buChar char="•"/>
            </a:pPr>
            <a:r>
              <a:rPr lang="is-IS" dirty="0">
                <a:latin typeface="Arial" charset="0"/>
                <a:ea typeface="Arial" charset="0"/>
                <a:cs typeface="Arial" charset="0"/>
                <a:sym typeface="Wingdings"/>
              </a:rPr>
              <a:t>Although the more serious adverse health effects of smokeless</a:t>
            </a:r>
            <a:r>
              <a:rPr lang="is-IS" baseline="0" dirty="0">
                <a:latin typeface="Arial" charset="0"/>
                <a:ea typeface="Arial" charset="0"/>
                <a:cs typeface="Arial" charset="0"/>
                <a:sym typeface="Wingdings"/>
              </a:rPr>
              <a:t> tobacco use may be delayed for many years, the early onset of smokeless tobacco use among young people provides time to build nicotine addiction and time for long term exposure to the high concentration of cacingoens in smokeless tobacco.</a:t>
            </a:r>
            <a:endParaRPr lang="is-IS" dirty="0">
              <a:latin typeface="Arial" charset="0"/>
              <a:ea typeface="Arial" charset="0"/>
              <a:cs typeface="Arial" charset="0"/>
            </a:endParaRPr>
          </a:p>
        </p:txBody>
      </p:sp>
    </p:spTree>
    <p:extLst>
      <p:ext uri="{BB962C8B-B14F-4D97-AF65-F5344CB8AC3E}">
        <p14:creationId xmlns:p14="http://schemas.microsoft.com/office/powerpoint/2010/main" val="81214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pPr marL="285750" indent="-285750">
              <a:buFont typeface="Arial" charset="0"/>
              <a:buChar char="•"/>
            </a:pPr>
            <a:r>
              <a:rPr lang="en-US" sz="1800" i="1" dirty="0"/>
              <a:t>(Click) </a:t>
            </a:r>
            <a:r>
              <a:rPr lang="en-US" sz="1800" dirty="0"/>
              <a:t>Smokeless tobacco may cause many other adverse health effects</a:t>
            </a:r>
            <a:r>
              <a:rPr lang="en-US" sz="1800" baseline="0" dirty="0"/>
              <a:t> other than in the mouth,</a:t>
            </a:r>
            <a:r>
              <a:rPr lang="en-US" sz="1800" dirty="0"/>
              <a:t> including</a:t>
            </a:r>
            <a:r>
              <a:rPr lang="en-US" sz="1800" baseline="0" dirty="0"/>
              <a:t>: </a:t>
            </a:r>
            <a:r>
              <a:rPr lang="en-US" sz="1800" i="1" baseline="0" dirty="0"/>
              <a:t>(click) </a:t>
            </a:r>
            <a:r>
              <a:rPr lang="en-US" sz="1800" i="0" baseline="0" dirty="0"/>
              <a:t>abdominal related issues (</a:t>
            </a:r>
            <a:r>
              <a:rPr lang="en-US" sz="1800" i="0" baseline="0" dirty="0">
                <a:latin typeface="Lucida Grande"/>
                <a:sym typeface="Lucida Grande"/>
              </a:rPr>
              <a:t>p</a:t>
            </a:r>
            <a:r>
              <a:rPr lang="en-US" sz="1800" dirty="0">
                <a:latin typeface="Lucida Grande"/>
                <a:ea typeface="Lucida Grande"/>
                <a:cs typeface="Calibri"/>
                <a:sym typeface="Lucida Grande"/>
              </a:rPr>
              <a:t>ancreatic cancer; the pancreas</a:t>
            </a:r>
            <a:r>
              <a:rPr lang="en-US" sz="1800" baseline="0" dirty="0">
                <a:latin typeface="Lucida Grande"/>
                <a:ea typeface="Lucida Grande"/>
                <a:cs typeface="Calibri"/>
                <a:sym typeface="Lucida Grande"/>
              </a:rPr>
              <a:t> is a</a:t>
            </a:r>
            <a:r>
              <a:rPr lang="en-US" sz="1800" dirty="0">
                <a:latin typeface="Lucida Grande"/>
                <a:ea typeface="Lucida Grande"/>
                <a:cs typeface="Calibri"/>
                <a:sym typeface="Lucida Grande"/>
              </a:rPr>
              <a:t> gland that helps</a:t>
            </a:r>
            <a:r>
              <a:rPr lang="en-US" sz="1800" baseline="0" dirty="0">
                <a:latin typeface="Lucida Grande"/>
                <a:ea typeface="Lucida Grande"/>
                <a:cs typeface="Calibri"/>
                <a:sym typeface="Lucida Grande"/>
              </a:rPr>
              <a:t> with digestion and maintaining proper blood sugar level</a:t>
            </a:r>
            <a:r>
              <a:rPr lang="en-US" sz="1800" dirty="0">
                <a:latin typeface="Lucida Grande"/>
                <a:ea typeface="Lucida Grande"/>
                <a:cs typeface="Calibri"/>
                <a:sym typeface="Lucida Grande"/>
              </a:rPr>
              <a:t>)</a:t>
            </a:r>
            <a:r>
              <a:rPr lang="en-US" sz="1800" baseline="0" dirty="0">
                <a:latin typeface="Lucida Grande"/>
                <a:ea typeface="Lucida Grande"/>
                <a:cs typeface="Calibri"/>
                <a:sym typeface="Lucida Grande"/>
              </a:rPr>
              <a:t> and (c</a:t>
            </a:r>
            <a:r>
              <a:rPr lang="en-US" sz="1800" i="1" baseline="0" dirty="0"/>
              <a:t>lick) </a:t>
            </a:r>
            <a:r>
              <a:rPr lang="en-US" sz="1800" i="0" baseline="0" dirty="0">
                <a:latin typeface="Lucida Grande"/>
                <a:sym typeface="Lucida Grande"/>
              </a:rPr>
              <a:t>s</a:t>
            </a:r>
            <a:r>
              <a:rPr lang="en-US" sz="1800" dirty="0">
                <a:latin typeface="Lucida Grande"/>
                <a:ea typeface="Lucida Grande"/>
                <a:cs typeface="Calibri"/>
                <a:sym typeface="Lucida Grande"/>
              </a:rPr>
              <a:t>tomach cancer;</a:t>
            </a:r>
            <a:r>
              <a:rPr lang="en-US" sz="1800" baseline="0" dirty="0">
                <a:latin typeface="Lucida Grande"/>
                <a:ea typeface="Lucida Grande"/>
                <a:cs typeface="Calibri"/>
                <a:sym typeface="Lucida Grande"/>
              </a:rPr>
              <a:t> (c</a:t>
            </a:r>
            <a:r>
              <a:rPr lang="en-US" sz="1800" i="1" baseline="0" dirty="0"/>
              <a:t>lick) </a:t>
            </a:r>
            <a:r>
              <a:rPr lang="en-US" sz="1800" i="0" baseline="0" dirty="0"/>
              <a:t>abnormally high blood pressure </a:t>
            </a:r>
            <a:r>
              <a:rPr lang="en-US" sz="1800" i="1" baseline="0" dirty="0"/>
              <a:t>(</a:t>
            </a:r>
            <a:r>
              <a:rPr lang="en-US" sz="1800" i="0" baseline="0" dirty="0">
                <a:latin typeface="Lucida Grande"/>
                <a:sym typeface="Lucida Grande"/>
              </a:rPr>
              <a:t>h</a:t>
            </a:r>
            <a:r>
              <a:rPr lang="en-US" sz="1800" dirty="0">
                <a:latin typeface="Lucida Grande"/>
                <a:ea typeface="Lucida Grande"/>
                <a:cs typeface="Calibri"/>
                <a:sym typeface="Lucida Grande"/>
              </a:rPr>
              <a:t>ypertension);</a:t>
            </a:r>
            <a:r>
              <a:rPr lang="en-US" sz="1800" baseline="0" dirty="0">
                <a:latin typeface="Lucida Grande"/>
                <a:ea typeface="Lucida Grande"/>
                <a:cs typeface="Calibri"/>
                <a:sym typeface="Lucida Grande"/>
              </a:rPr>
              <a:t> (c</a:t>
            </a:r>
            <a:r>
              <a:rPr lang="en-US" sz="1800" i="1" baseline="0" dirty="0"/>
              <a:t>lick) </a:t>
            </a:r>
            <a:r>
              <a:rPr lang="en-US" sz="1800" i="0" baseline="0" dirty="0"/>
              <a:t>and diseases related to the heart and blood vessels </a:t>
            </a:r>
            <a:r>
              <a:rPr lang="en-US" sz="1800" i="1" baseline="0" dirty="0"/>
              <a:t>(</a:t>
            </a:r>
            <a:r>
              <a:rPr lang="en-US" sz="1800" i="0" baseline="0" dirty="0">
                <a:latin typeface="Lucida Grande"/>
                <a:sym typeface="Lucida Grande"/>
              </a:rPr>
              <a:t>c</a:t>
            </a:r>
            <a:r>
              <a:rPr lang="en-US" sz="1800" dirty="0">
                <a:latin typeface="Lucida Grande"/>
                <a:ea typeface="Lucida Grande"/>
                <a:cs typeface="Calibri"/>
                <a:sym typeface="Lucida Grande"/>
              </a:rPr>
              <a:t>ardiovascular). </a:t>
            </a:r>
          </a:p>
          <a:p>
            <a:pPr marL="285750" indent="-285750">
              <a:buFont typeface="Arial" charset="0"/>
              <a:buChar char="•"/>
            </a:pPr>
            <a:endParaRPr lang="en-US" sz="1800" dirty="0">
              <a:latin typeface="Lucida Grande"/>
              <a:ea typeface="Lucida Grande"/>
              <a:cs typeface="Calibri"/>
              <a:sym typeface="Lucida Grande"/>
            </a:endParaRPr>
          </a:p>
          <a:p>
            <a:pPr marL="285750" indent="-285750">
              <a:buFont typeface="Arial" charset="0"/>
              <a:buChar char="•"/>
            </a:pPr>
            <a:r>
              <a:rPr lang="en-US" sz="1800" dirty="0">
                <a:latin typeface="Lucida Grande"/>
                <a:ea typeface="Lucida Grande"/>
                <a:cs typeface="Calibri"/>
                <a:sym typeface="Lucida Grande"/>
              </a:rPr>
              <a:t>According to the Surgeon General data</a:t>
            </a:r>
            <a:r>
              <a:rPr lang="en-US" sz="1800" baseline="0" dirty="0">
                <a:latin typeface="Lucida Grande"/>
                <a:ea typeface="Lucida Grande"/>
                <a:cs typeface="Calibri"/>
                <a:sym typeface="Lucida Grande"/>
              </a:rPr>
              <a:t> of 2003,</a:t>
            </a:r>
            <a:r>
              <a:rPr lang="en-US" sz="1800" baseline="0" dirty="0">
                <a:latin typeface="Lucida Grande"/>
                <a:ea typeface="Lucida Grande"/>
                <a:cs typeface="Calibri"/>
                <a:sym typeface="Wingdings"/>
              </a:rPr>
              <a:t> f</a:t>
            </a:r>
            <a:r>
              <a:rPr lang="en-US" sz="1800" dirty="0">
                <a:latin typeface="Lucida Grande"/>
                <a:ea typeface="Lucida Grande"/>
                <a:cs typeface="Calibri"/>
                <a:sym typeface="Wingdings"/>
              </a:rPr>
              <a:t>requent users were </a:t>
            </a:r>
            <a:r>
              <a:rPr lang="en-US" sz="1800" u="sng" dirty="0">
                <a:latin typeface="Lucida Grande"/>
                <a:ea typeface="Lucida Grande"/>
                <a:cs typeface="Calibri"/>
                <a:sym typeface="Wingdings"/>
              </a:rPr>
              <a:t>3 times</a:t>
            </a:r>
            <a:r>
              <a:rPr lang="en-US" sz="1800" dirty="0">
                <a:latin typeface="Lucida Grande"/>
                <a:ea typeface="Lucida Grande"/>
                <a:cs typeface="Calibri"/>
                <a:sym typeface="Wingdings"/>
              </a:rPr>
              <a:t> more likely to acquire cancer of the buccal area of the oral cavity</a:t>
            </a:r>
            <a:r>
              <a:rPr lang="en-US" sz="1800" baseline="0" dirty="0">
                <a:latin typeface="Lucida Grande"/>
                <a:ea typeface="Lucida Grande"/>
                <a:cs typeface="Calibri"/>
                <a:sym typeface="Wingdings"/>
              </a:rPr>
              <a:t> than less frequent users and </a:t>
            </a:r>
            <a:r>
              <a:rPr lang="en-US" sz="1800" u="sng" baseline="0" dirty="0">
                <a:latin typeface="Lucida Grande"/>
                <a:ea typeface="Lucida Grande"/>
                <a:cs typeface="Calibri"/>
                <a:sym typeface="Wingdings"/>
              </a:rPr>
              <a:t>4 times </a:t>
            </a:r>
            <a:r>
              <a:rPr lang="en-US" sz="1800" baseline="0" dirty="0">
                <a:latin typeface="Lucida Grande"/>
                <a:ea typeface="Lucida Grande"/>
                <a:cs typeface="Calibri"/>
                <a:sym typeface="Wingdings"/>
              </a:rPr>
              <a:t>more likely to have throat cancer. </a:t>
            </a:r>
          </a:p>
          <a:p>
            <a:pPr marL="285750" indent="-285750">
              <a:buFont typeface="Arial" charset="0"/>
              <a:buChar char="•"/>
            </a:pPr>
            <a:r>
              <a:rPr lang="en-US" sz="1800" baseline="0" dirty="0">
                <a:latin typeface="Lucida Grande"/>
                <a:ea typeface="Lucida Grande"/>
                <a:cs typeface="Calibri"/>
                <a:sym typeface="Wingdings"/>
              </a:rPr>
              <a:t>Those who started using smokeless tobacco before the age of 14 years were </a:t>
            </a:r>
            <a:r>
              <a:rPr lang="en-US" sz="1800" u="sng" baseline="0" dirty="0">
                <a:latin typeface="Lucida Grande"/>
                <a:ea typeface="Lucida Grande"/>
                <a:cs typeface="Calibri"/>
                <a:sym typeface="Wingdings"/>
              </a:rPr>
              <a:t>20 times </a:t>
            </a:r>
            <a:r>
              <a:rPr lang="en-US" sz="1800" baseline="0" dirty="0">
                <a:latin typeface="Lucida Grande"/>
                <a:ea typeface="Lucida Grande"/>
                <a:cs typeface="Calibri"/>
                <a:sym typeface="Wingdings"/>
              </a:rPr>
              <a:t>more likely to develop throat cancer. </a:t>
            </a:r>
          </a:p>
        </p:txBody>
      </p:sp>
    </p:spTree>
    <p:extLst>
      <p:ext uri="{BB962C8B-B14F-4D97-AF65-F5344CB8AC3E}">
        <p14:creationId xmlns:p14="http://schemas.microsoft.com/office/powerpoint/2010/main" val="44505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pPr marL="285750" indent="-285750">
              <a:buFont typeface="Arial" charset="0"/>
              <a:buChar char="•"/>
            </a:pPr>
            <a:endParaRPr lang="en-US" i="1" dirty="0"/>
          </a:p>
          <a:p>
            <a:pPr marL="285750" indent="-285750">
              <a:buFont typeface="Arial" charset="0"/>
              <a:buChar char="•"/>
            </a:pPr>
            <a:r>
              <a:rPr lang="en-US" i="0" dirty="0"/>
              <a:t>Many young people have</a:t>
            </a:r>
            <a:r>
              <a:rPr lang="en-US" i="0" baseline="0" dirty="0"/>
              <a:t> misconceptions about smokeless tobacco </a:t>
            </a:r>
            <a:endParaRPr lang="en-US" i="0" dirty="0"/>
          </a:p>
          <a:p>
            <a:pPr marL="285750" indent="-285750">
              <a:buFont typeface="Arial" charset="0"/>
              <a:buChar char="•"/>
            </a:pPr>
            <a:r>
              <a:rPr lang="en-US" i="0" dirty="0"/>
              <a:t>(Click) Some young people not</a:t>
            </a:r>
            <a:r>
              <a:rPr lang="en-US" i="0" baseline="0" dirty="0"/>
              <a:t> understand the oral health risks and might not </a:t>
            </a:r>
            <a:r>
              <a:rPr lang="en-US" i="0" baseline="0"/>
              <a:t>fully understand the </a:t>
            </a:r>
            <a:r>
              <a:rPr lang="en-US" i="0"/>
              <a:t>Only </a:t>
            </a:r>
            <a:r>
              <a:rPr lang="en-US" i="0" dirty="0"/>
              <a:t>high awareness of oral</a:t>
            </a:r>
            <a:r>
              <a:rPr lang="en-US" i="0" baseline="0" dirty="0"/>
              <a:t> health risks, outweigh potential dangers; an independent choice, especially risk relatively to cigarettes</a:t>
            </a:r>
            <a:r>
              <a:rPr lang="en-US" sz="1800" i="0" baseline="0" dirty="0"/>
              <a:t>. </a:t>
            </a:r>
            <a:endParaRPr lang="en-US" i="0" baseline="0" dirty="0"/>
          </a:p>
          <a:p>
            <a:pPr marL="285750" marR="0" indent="-285750" defTabSz="457200" eaLnBrk="1" fontAlgn="auto" latinLnBrk="0" hangingPunct="1">
              <a:lnSpc>
                <a:spcPct val="100000"/>
              </a:lnSpc>
              <a:spcBef>
                <a:spcPts val="0"/>
              </a:spcBef>
              <a:spcAft>
                <a:spcPts val="0"/>
              </a:spcAft>
              <a:buClrTx/>
              <a:buSzTx/>
              <a:buFont typeface="Arial" charset="0"/>
              <a:buChar char="•"/>
              <a:tabLst/>
              <a:defRPr/>
            </a:pPr>
            <a:r>
              <a:rPr lang="en-US" i="0" baseline="0" dirty="0"/>
              <a:t>(Click) </a:t>
            </a:r>
            <a:r>
              <a:rPr lang="en-US" sz="1800" i="0" baseline="0" dirty="0"/>
              <a:t>Additionally, many users view health risks as distant an</a:t>
            </a:r>
            <a:r>
              <a:rPr lang="en-US" i="0" baseline="0" dirty="0"/>
              <a:t>d avoidable, if not less harmful than use of other drugs.</a:t>
            </a:r>
            <a:r>
              <a:rPr lang="en-US" i="0" baseline="0" dirty="0">
                <a:sym typeface="Wingdings"/>
              </a:rPr>
              <a:t> </a:t>
            </a:r>
          </a:p>
          <a:p>
            <a:pPr marL="285750" indent="-285750">
              <a:buFont typeface="Arial" charset="0"/>
              <a:buChar char="•"/>
            </a:pPr>
            <a:r>
              <a:rPr lang="en-US" i="0" baseline="0" dirty="0">
                <a:sym typeface="Wingdings"/>
              </a:rPr>
              <a:t>(Click) Others view it as a part of the community tradition and culture, a way of life!</a:t>
            </a:r>
          </a:p>
          <a:p>
            <a:pPr marL="285750" indent="-285750">
              <a:buFont typeface="Arial" charset="0"/>
              <a:buChar char="•"/>
            </a:pPr>
            <a:r>
              <a:rPr lang="en-US" i="0" dirty="0"/>
              <a:t>(Click) Lastly, family influence</a:t>
            </a:r>
            <a:r>
              <a:rPr lang="en-US" i="0" baseline="0" dirty="0"/>
              <a:t> can alter the choice to use. From the family having </a:t>
            </a:r>
            <a:r>
              <a:rPr lang="en-US" i="0" dirty="0"/>
              <a:t>strong anti-tobacco expectations, to reinforced acceptance, or superficially disapproving</a:t>
            </a:r>
            <a:r>
              <a:rPr lang="en-US" i="0" baseline="0" dirty="0"/>
              <a:t> yet permissive and reluctantly accepting. </a:t>
            </a:r>
          </a:p>
          <a:p>
            <a:pPr marL="285750" indent="-285750">
              <a:buFont typeface="Arial" charset="0"/>
              <a:buChar char="•"/>
            </a:pPr>
            <a:r>
              <a:rPr lang="en-US" i="0" baseline="0" dirty="0"/>
              <a:t>All of these experiences come from youth whom a current smokeless tobacco users. </a:t>
            </a:r>
          </a:p>
        </p:txBody>
      </p:sp>
    </p:spTree>
    <p:extLst>
      <p:ext uri="{BB962C8B-B14F-4D97-AF65-F5344CB8AC3E}">
        <p14:creationId xmlns:p14="http://schemas.microsoft.com/office/powerpoint/2010/main" val="407951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t>Teacher</a:t>
            </a:r>
            <a:r>
              <a:rPr lang="en-US" sz="1800" i="1" baseline="0" dirty="0"/>
              <a:t> Talking Points:</a:t>
            </a:r>
          </a:p>
          <a:p>
            <a:pPr marL="285750" indent="-285750">
              <a:buFont typeface="Arial" charset="0"/>
              <a:buChar char="•"/>
            </a:pPr>
            <a:endParaRPr lang="en-US" sz="1800" i="1" baseline="0" dirty="0"/>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dirty="0"/>
              <a:t>The US government requires tobacco companies to have 1 of the 4 warning labels listed below on each smokeless tobacco package or advertisement. </a:t>
            </a:r>
            <a:r>
              <a:rPr lang="en-US" sz="1800" b="0" i="1" dirty="0"/>
              <a:t>(click) </a:t>
            </a:r>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b="0" i="1" dirty="0">
                <a:sym typeface="Wingdings"/>
              </a:rPr>
              <a:t>Warning:</a:t>
            </a:r>
            <a:r>
              <a:rPr lang="en-US" sz="1800" b="0" i="1" baseline="0" dirty="0">
                <a:sym typeface="Wingdings"/>
              </a:rPr>
              <a:t> </a:t>
            </a:r>
            <a:r>
              <a:rPr lang="en-US" sz="1800" b="0" i="1" dirty="0">
                <a:sym typeface="Wingdings"/>
              </a:rPr>
              <a:t>This product can cause mouth cancer.</a:t>
            </a:r>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b="0" i="1" dirty="0">
                <a:sym typeface="Wingdings"/>
              </a:rPr>
              <a:t>Warning: This product can cause gum disease</a:t>
            </a:r>
            <a:r>
              <a:rPr lang="en-US" sz="1800" b="0" i="1" baseline="0" dirty="0">
                <a:sym typeface="Wingdings"/>
              </a:rPr>
              <a:t> and tooth loss.</a:t>
            </a:r>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b="0" i="1" baseline="0" dirty="0">
                <a:sym typeface="Wingdings"/>
              </a:rPr>
              <a:t>Warning: This product is not a safe alternative to cigarettes.</a:t>
            </a:r>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b="0" i="1" baseline="0" dirty="0">
                <a:sym typeface="Wingdings"/>
              </a:rPr>
              <a:t>Warning: Smokeless tobacco is addictive.</a:t>
            </a:r>
            <a:endParaRPr lang="en-US" sz="1800" dirty="0"/>
          </a:p>
          <a:p>
            <a:pPr marL="285750" marR="0" lvl="3" indent="-285750" defTabSz="457200" eaLnBrk="1" fontAlgn="auto" latinLnBrk="0" hangingPunct="1">
              <a:lnSpc>
                <a:spcPct val="100000"/>
              </a:lnSpc>
              <a:spcBef>
                <a:spcPts val="0"/>
              </a:spcBef>
              <a:spcAft>
                <a:spcPts val="0"/>
              </a:spcAft>
              <a:buClrTx/>
              <a:buSzTx/>
              <a:buFont typeface="Arial" charset="0"/>
              <a:buChar char="•"/>
              <a:tabLst/>
              <a:defRPr/>
            </a:pPr>
            <a:r>
              <a:rPr lang="en-US" sz="1800" i="1" dirty="0"/>
              <a:t>(Click) </a:t>
            </a:r>
            <a:r>
              <a:rPr lang="en-US" sz="1800" dirty="0"/>
              <a:t>Do you think that these 4 warning labels are a good representation of the health effects caused by smokeless tobacco? </a:t>
            </a:r>
          </a:p>
        </p:txBody>
      </p:sp>
    </p:spTree>
    <p:extLst>
      <p:ext uri="{BB962C8B-B14F-4D97-AF65-F5344CB8AC3E}">
        <p14:creationId xmlns:p14="http://schemas.microsoft.com/office/powerpoint/2010/main" val="19523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u="sng" dirty="0">
                <a:latin typeface="Arial" charset="0"/>
                <a:ea typeface="Arial" charset="0"/>
                <a:cs typeface="Arial" charset="0"/>
              </a:rPr>
              <a:t>Other images:</a:t>
            </a:r>
          </a:p>
          <a:p>
            <a:r>
              <a:rPr lang="en-US" i="1" dirty="0">
                <a:latin typeface="Arial" charset="0"/>
                <a:ea typeface="Arial" charset="0"/>
                <a:cs typeface="Arial" charset="0"/>
              </a:rPr>
              <a:t>https://</a:t>
            </a:r>
            <a:r>
              <a:rPr lang="en-US" i="1" dirty="0" err="1">
                <a:latin typeface="Arial" charset="0"/>
                <a:ea typeface="Arial" charset="0"/>
                <a:cs typeface="Arial" charset="0"/>
              </a:rPr>
              <a:t>commons.wikimedia.org</a:t>
            </a:r>
            <a:r>
              <a:rPr lang="en-US" i="1" dirty="0">
                <a:latin typeface="Arial" charset="0"/>
                <a:ea typeface="Arial" charset="0"/>
                <a:cs typeface="Arial" charset="0"/>
              </a:rPr>
              <a:t>/wiki/</a:t>
            </a:r>
            <a:r>
              <a:rPr lang="en-US" i="1" dirty="0" err="1">
                <a:latin typeface="Arial" charset="0"/>
                <a:ea typeface="Arial" charset="0"/>
                <a:cs typeface="Arial" charset="0"/>
              </a:rPr>
              <a:t>File:Shisha-edit.png</a:t>
            </a:r>
            <a:r>
              <a:rPr lang="en-US" i="1" dirty="0">
                <a:latin typeface="Arial" charset="0"/>
                <a:ea typeface="Arial" charset="0"/>
                <a:cs typeface="Arial" charset="0"/>
              </a:rPr>
              <a:t> </a:t>
            </a:r>
          </a:p>
          <a:p>
            <a:r>
              <a:rPr lang="en-US" i="1" dirty="0">
                <a:latin typeface="Arial" charset="0"/>
                <a:ea typeface="Arial" charset="0"/>
                <a:cs typeface="Arial" charset="0"/>
              </a:rPr>
              <a:t>http://</a:t>
            </a:r>
            <a:r>
              <a:rPr lang="en-US" i="1" dirty="0" err="1">
                <a:latin typeface="Arial" charset="0"/>
                <a:ea typeface="Arial" charset="0"/>
                <a:cs typeface="Arial" charset="0"/>
              </a:rPr>
              <a:t>www.istockphoto.com</a:t>
            </a:r>
            <a:r>
              <a:rPr lang="en-US" i="1" dirty="0">
                <a:latin typeface="Arial" charset="0"/>
                <a:ea typeface="Arial" charset="0"/>
                <a:cs typeface="Arial" charset="0"/>
              </a:rPr>
              <a:t>/photos/</a:t>
            </a:r>
            <a:r>
              <a:rPr lang="en-US" i="1" dirty="0" err="1">
                <a:latin typeface="Arial" charset="0"/>
                <a:ea typeface="Arial" charset="0"/>
                <a:cs typeface="Arial" charset="0"/>
              </a:rPr>
              <a:t>chewing-tobacco?excludenudity</a:t>
            </a:r>
            <a:r>
              <a:rPr lang="en-US" i="1" dirty="0">
                <a:latin typeface="Arial" charset="0"/>
                <a:ea typeface="Arial" charset="0"/>
                <a:cs typeface="Arial" charset="0"/>
              </a:rPr>
              <a:t>=</a:t>
            </a:r>
            <a:r>
              <a:rPr lang="en-US" i="1" dirty="0" err="1">
                <a:latin typeface="Arial" charset="0"/>
                <a:ea typeface="Arial" charset="0"/>
                <a:cs typeface="Arial" charset="0"/>
              </a:rPr>
              <a:t>true&amp;page</a:t>
            </a:r>
            <a:r>
              <a:rPr lang="en-US" i="1" dirty="0">
                <a:latin typeface="Arial" charset="0"/>
                <a:ea typeface="Arial" charset="0"/>
                <a:cs typeface="Arial" charset="0"/>
              </a:rPr>
              <a:t>=2&amp;phrase=chewing%20tobacco&amp;sort=best</a:t>
            </a:r>
          </a:p>
        </p:txBody>
      </p:sp>
    </p:spTree>
    <p:extLst>
      <p:ext uri="{BB962C8B-B14F-4D97-AF65-F5344CB8AC3E}">
        <p14:creationId xmlns:p14="http://schemas.microsoft.com/office/powerpoint/2010/main" val="39662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 Talking Points:</a:t>
            </a:r>
            <a:endParaRPr lang="en-US" sz="1800" dirty="0">
              <a:latin typeface="Arial" charset="0"/>
              <a:ea typeface="Arial" charset="0"/>
              <a:cs typeface="Arial" charset="0"/>
            </a:endParaRPr>
          </a:p>
          <a:p>
            <a:pPr marL="285750" indent="-285750">
              <a:buFont typeface="Arial" charset="0"/>
              <a:buChar char="•"/>
            </a:pPr>
            <a:r>
              <a:rPr lang="en-US" sz="1800" dirty="0"/>
              <a:t>In this presentation, we</a:t>
            </a:r>
            <a:r>
              <a:rPr lang="en-US" sz="1800" baseline="0" dirty="0"/>
              <a:t> will discuss:</a:t>
            </a:r>
          </a:p>
          <a:p>
            <a:pPr marL="285750" indent="-285750">
              <a:buFont typeface="Arial" charset="0"/>
              <a:buChar char="•"/>
            </a:pPr>
            <a:r>
              <a:rPr lang="en-US" sz="1800" i="1" baseline="0" dirty="0"/>
              <a:t>(Click) </a:t>
            </a:r>
            <a:r>
              <a:rPr lang="en-US" sz="1800" dirty="0"/>
              <a:t>What is smokeless tobacco?</a:t>
            </a:r>
          </a:p>
          <a:p>
            <a:pPr marL="285750" indent="-285750">
              <a:buFont typeface="Arial" charset="0"/>
              <a:buChar char="•"/>
            </a:pPr>
            <a:r>
              <a:rPr lang="en-US" sz="1800" i="1" dirty="0"/>
              <a:t>(Click) </a:t>
            </a:r>
            <a:r>
              <a:rPr lang="en-US" sz="1800" i="0" dirty="0"/>
              <a:t>Then,</a:t>
            </a:r>
            <a:r>
              <a:rPr lang="en-US" sz="1800" i="0" baseline="0" dirty="0"/>
              <a:t> we will explore the various existing s</a:t>
            </a:r>
            <a:r>
              <a:rPr lang="en-US" sz="1800" dirty="0"/>
              <a:t>mokeless tobacco products.</a:t>
            </a:r>
          </a:p>
          <a:p>
            <a:pPr marL="285750" indent="-285750">
              <a:buFont typeface="Arial" charset="0"/>
              <a:buChar char="•"/>
            </a:pPr>
            <a:r>
              <a:rPr lang="en-US" sz="1800" i="1" dirty="0"/>
              <a:t>(Click)</a:t>
            </a:r>
            <a:r>
              <a:rPr lang="en-US" sz="1800" i="1" baseline="0" dirty="0"/>
              <a:t> </a:t>
            </a:r>
            <a:r>
              <a:rPr lang="en-US" sz="1800" i="0" baseline="0" dirty="0"/>
              <a:t>We will also cover some s</a:t>
            </a:r>
            <a:r>
              <a:rPr lang="en-US" sz="1800" dirty="0"/>
              <a:t>mokeless tobacco history.</a:t>
            </a:r>
          </a:p>
          <a:p>
            <a:pPr marL="285750" indent="-285750">
              <a:buFont typeface="Arial" charset="0"/>
              <a:buChar char="•"/>
            </a:pPr>
            <a:r>
              <a:rPr lang="en-US" sz="1800" i="1" dirty="0"/>
              <a:t>(Click) </a:t>
            </a:r>
            <a:r>
              <a:rPr lang="en-US" sz="1800" i="0" dirty="0"/>
              <a:t>Lastly, we will also talk about the </a:t>
            </a:r>
            <a:r>
              <a:rPr lang="en-US" sz="1800" dirty="0"/>
              <a:t>health risks associated</a:t>
            </a:r>
            <a:r>
              <a:rPr lang="en-US" sz="1800" baseline="0" dirty="0"/>
              <a:t> with using smokeless tobacco.</a:t>
            </a:r>
            <a:endParaRPr lang="en-US" sz="1800" dirty="0"/>
          </a:p>
          <a:p>
            <a:pPr marL="285750" marR="0" indent="-285750" defTabSz="457200" eaLnBrk="1" fontAlgn="auto" latinLnBrk="0" hangingPunct="1">
              <a:lnSpc>
                <a:spcPct val="100000"/>
              </a:lnSpc>
              <a:spcBef>
                <a:spcPts val="0"/>
              </a:spcBef>
              <a:spcAft>
                <a:spcPts val="0"/>
              </a:spcAft>
              <a:buClrTx/>
              <a:buSzTx/>
              <a:buFont typeface="Arial" charset="0"/>
              <a:buChar char="•"/>
              <a:tabLst/>
              <a:defRPr/>
            </a:pPr>
            <a:endParaRPr lang="en-US" baseline="0" dirty="0">
              <a:latin typeface="Arial" charset="0"/>
              <a:ea typeface="Arial" charset="0"/>
              <a:cs typeface="Arial" charset="0"/>
            </a:endParaRPr>
          </a:p>
        </p:txBody>
      </p:sp>
    </p:spTree>
    <p:extLst>
      <p:ext uri="{BB962C8B-B14F-4D97-AF65-F5344CB8AC3E}">
        <p14:creationId xmlns:p14="http://schemas.microsoft.com/office/powerpoint/2010/main" val="111732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latin typeface="Arial" charset="0"/>
                <a:ea typeface="Arial" charset="0"/>
                <a:cs typeface="Arial" charset="0"/>
              </a:rPr>
              <a:t>Teacher</a:t>
            </a:r>
            <a:r>
              <a:rPr lang="en-US" i="1" baseline="0" dirty="0">
                <a:latin typeface="Arial" charset="0"/>
                <a:ea typeface="Arial" charset="0"/>
                <a:cs typeface="Arial" charset="0"/>
              </a:rPr>
              <a:t> Talking Points:</a:t>
            </a:r>
          </a:p>
          <a:p>
            <a:pPr marL="285750" indent="-285750">
              <a:buFont typeface="Arial" charset="0"/>
              <a:buChar char="•"/>
            </a:pPr>
            <a:r>
              <a:rPr lang="en-US" dirty="0">
                <a:latin typeface="Arial" charset="0"/>
                <a:ea typeface="Arial" charset="0"/>
                <a:cs typeface="Arial" charset="0"/>
                <a:sym typeface="Wingdings"/>
              </a:rPr>
              <a:t>So, what is smokeless tobacco?</a:t>
            </a:r>
            <a:r>
              <a:rPr lang="en-US" baseline="0" dirty="0">
                <a:latin typeface="Arial" charset="0"/>
                <a:ea typeface="Arial" charset="0"/>
                <a:cs typeface="Arial" charset="0"/>
                <a:sym typeface="Wingdings"/>
              </a:rPr>
              <a:t> (</a:t>
            </a:r>
            <a:r>
              <a:rPr lang="en-US" i="1" baseline="0" dirty="0">
                <a:latin typeface="Arial" charset="0"/>
                <a:ea typeface="Arial" charset="0"/>
                <a:cs typeface="Arial" charset="0"/>
                <a:sym typeface="Wingdings"/>
              </a:rPr>
              <a:t>Click) </a:t>
            </a:r>
            <a:r>
              <a:rPr lang="en-US" baseline="0" dirty="0">
                <a:latin typeface="Arial" charset="0"/>
                <a:ea typeface="Arial" charset="0"/>
                <a:cs typeface="Arial" charset="0"/>
                <a:sym typeface="Wingdings"/>
              </a:rPr>
              <a:t>Smokeless tobacco is not smoked.</a:t>
            </a:r>
          </a:p>
          <a:p>
            <a:pPr marL="285750" indent="-285750">
              <a:buFont typeface="Arial" charset="0"/>
              <a:buChar char="•"/>
            </a:pPr>
            <a:r>
              <a:rPr lang="en-US" baseline="0" dirty="0">
                <a:latin typeface="Arial" charset="0"/>
                <a:ea typeface="Arial" charset="0"/>
                <a:cs typeface="Arial" charset="0"/>
                <a:sym typeface="Wingdings"/>
              </a:rPr>
              <a:t>Users chew or suck on (dip) tobacco leaves, releasing nicotine which is absorbed in the mouth’s lining.</a:t>
            </a:r>
          </a:p>
          <a:p>
            <a:pPr marL="285750" indent="-285750">
              <a:buFont typeface="Arial" charset="0"/>
              <a:buChar char="•"/>
            </a:pPr>
            <a:r>
              <a:rPr lang="en-US" baseline="0" dirty="0">
                <a:latin typeface="Arial" charset="0"/>
                <a:ea typeface="Arial" charset="0"/>
                <a:cs typeface="Arial" charset="0"/>
                <a:sym typeface="Wingdings"/>
              </a:rPr>
              <a:t>It can be spit or swallowed depending on the product.</a:t>
            </a:r>
          </a:p>
          <a:p>
            <a:pPr marL="285750" indent="-285750">
              <a:buFont typeface="Arial" charset="0"/>
              <a:buChar char="•"/>
            </a:pPr>
            <a:r>
              <a:rPr lang="en-US" baseline="0" dirty="0">
                <a:latin typeface="Arial" charset="0"/>
                <a:ea typeface="Arial" charset="0"/>
                <a:cs typeface="Arial" charset="0"/>
                <a:sym typeface="Wingdings"/>
              </a:rPr>
              <a:t>Smokeless tobacco is also known as </a:t>
            </a:r>
            <a:r>
              <a:rPr lang="en-US" i="1" baseline="0" dirty="0">
                <a:latin typeface="Arial" charset="0"/>
                <a:ea typeface="Arial" charset="0"/>
                <a:cs typeface="Arial" charset="0"/>
                <a:sym typeface="Wingdings"/>
              </a:rPr>
              <a:t>(click) </a:t>
            </a:r>
            <a:r>
              <a:rPr lang="en-US" baseline="0" dirty="0">
                <a:latin typeface="Arial" charset="0"/>
                <a:ea typeface="Arial" charset="0"/>
                <a:cs typeface="Arial" charset="0"/>
                <a:sym typeface="Wingdings"/>
              </a:rPr>
              <a:t>chewing tobacco, (</a:t>
            </a:r>
            <a:r>
              <a:rPr lang="en-US" i="1" baseline="0" dirty="0">
                <a:latin typeface="Arial" charset="0"/>
                <a:ea typeface="Arial" charset="0"/>
                <a:cs typeface="Arial" charset="0"/>
                <a:sym typeface="Wingdings"/>
              </a:rPr>
              <a:t>click) </a:t>
            </a:r>
            <a:r>
              <a:rPr lang="en-US" baseline="0" dirty="0">
                <a:latin typeface="Arial" charset="0"/>
                <a:ea typeface="Arial" charset="0"/>
                <a:cs typeface="Arial" charset="0"/>
                <a:sym typeface="Wingdings"/>
              </a:rPr>
              <a:t>oral tobacco, (</a:t>
            </a:r>
            <a:r>
              <a:rPr lang="en-US" i="1" baseline="0" dirty="0">
                <a:latin typeface="Arial" charset="0"/>
                <a:ea typeface="Arial" charset="0"/>
                <a:cs typeface="Arial" charset="0"/>
                <a:sym typeface="Wingdings"/>
              </a:rPr>
              <a:t>click)</a:t>
            </a:r>
            <a:r>
              <a:rPr lang="en-US" baseline="0" dirty="0">
                <a:latin typeface="Arial" charset="0"/>
                <a:ea typeface="Arial" charset="0"/>
                <a:cs typeface="Arial" charset="0"/>
                <a:sym typeface="Wingdings"/>
              </a:rPr>
              <a:t> spit or spitting tobacco, (</a:t>
            </a:r>
            <a:r>
              <a:rPr lang="en-US" i="1" baseline="0" dirty="0">
                <a:latin typeface="Arial" charset="0"/>
                <a:ea typeface="Arial" charset="0"/>
                <a:cs typeface="Arial" charset="0"/>
                <a:sym typeface="Wingdings"/>
              </a:rPr>
              <a:t>click) </a:t>
            </a:r>
            <a:r>
              <a:rPr lang="en-US" baseline="0" dirty="0">
                <a:latin typeface="Arial" charset="0"/>
                <a:ea typeface="Arial" charset="0"/>
                <a:cs typeface="Arial" charset="0"/>
                <a:sym typeface="Wingdings"/>
              </a:rPr>
              <a:t>dip, (</a:t>
            </a:r>
            <a:r>
              <a:rPr lang="en-US" i="1" baseline="0" dirty="0">
                <a:latin typeface="Arial" charset="0"/>
                <a:ea typeface="Arial" charset="0"/>
                <a:cs typeface="Arial" charset="0"/>
                <a:sym typeface="Wingdings"/>
              </a:rPr>
              <a:t>click) </a:t>
            </a:r>
            <a:r>
              <a:rPr lang="en-US" baseline="0" dirty="0">
                <a:latin typeface="Arial" charset="0"/>
                <a:ea typeface="Arial" charset="0"/>
                <a:cs typeface="Arial" charset="0"/>
                <a:sym typeface="Wingdings"/>
              </a:rPr>
              <a:t>chew, and (</a:t>
            </a:r>
            <a:r>
              <a:rPr lang="en-US" i="1" baseline="0" dirty="0">
                <a:latin typeface="Arial" charset="0"/>
                <a:ea typeface="Arial" charset="0"/>
                <a:cs typeface="Arial" charset="0"/>
                <a:sym typeface="Wingdings"/>
              </a:rPr>
              <a:t>click)</a:t>
            </a:r>
            <a:r>
              <a:rPr lang="en-US" baseline="0" dirty="0">
                <a:latin typeface="Arial" charset="0"/>
                <a:ea typeface="Arial" charset="0"/>
                <a:cs typeface="Arial" charset="0"/>
                <a:sym typeface="Wingdings"/>
              </a:rPr>
              <a:t> snus. </a:t>
            </a:r>
            <a:endParaRPr lang="is-IS" dirty="0">
              <a:latin typeface="Arial" charset="0"/>
              <a:ea typeface="Arial" charset="0"/>
              <a:cs typeface="Arial" charset="0"/>
            </a:endParaRPr>
          </a:p>
        </p:txBody>
      </p:sp>
    </p:spTree>
    <p:extLst>
      <p:ext uri="{BB962C8B-B14F-4D97-AF65-F5344CB8AC3E}">
        <p14:creationId xmlns:p14="http://schemas.microsoft.com/office/powerpoint/2010/main" val="354294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endParaRPr lang="en-US" sz="1800" i="1" baseline="0" dirty="0">
              <a:latin typeface="Arial" charset="0"/>
              <a:ea typeface="Arial" charset="0"/>
              <a:cs typeface="Arial" charset="0"/>
            </a:endParaRPr>
          </a:p>
          <a:p>
            <a:pPr marL="0" marR="0" indent="0" defTabSz="457200" eaLnBrk="1" fontAlgn="auto" latinLnBrk="0" hangingPunct="1">
              <a:lnSpc>
                <a:spcPct val="100000"/>
              </a:lnSpc>
              <a:spcBef>
                <a:spcPts val="0"/>
              </a:spcBef>
              <a:spcAft>
                <a:spcPts val="0"/>
              </a:spcAft>
              <a:buClrTx/>
              <a:buSzTx/>
              <a:buFontTx/>
              <a:buNone/>
              <a:tabLst/>
              <a:defRPr/>
            </a:pPr>
            <a:r>
              <a:rPr lang="en-US" sz="1800" dirty="0"/>
              <a:t>There are many different types of smokeless tobacco used around the world. Here are just a few examples: </a:t>
            </a:r>
          </a:p>
          <a:p>
            <a:endParaRPr lang="en-US" sz="1800" i="1" baseline="0" dirty="0">
              <a:latin typeface="Arial" charset="0"/>
              <a:ea typeface="Arial" charset="0"/>
              <a:cs typeface="Arial" charset="0"/>
            </a:endParaRPr>
          </a:p>
          <a:p>
            <a:r>
              <a:rPr lang="is-IS" sz="1800" i="1" dirty="0">
                <a:latin typeface="Arial" charset="0"/>
                <a:ea typeface="Arial" charset="0"/>
                <a:cs typeface="Arial" charset="0"/>
              </a:rPr>
              <a:t>(Click)</a:t>
            </a:r>
            <a:r>
              <a:rPr lang="is-IS" sz="1800" i="1" baseline="0" dirty="0">
                <a:latin typeface="Arial" charset="0"/>
                <a:ea typeface="Arial" charset="0"/>
                <a:cs typeface="Arial" charset="0"/>
              </a:rPr>
              <a:t> </a:t>
            </a:r>
            <a:r>
              <a:rPr lang="en-US" sz="1800" b="1" dirty="0"/>
              <a:t>Oral Moist</a:t>
            </a:r>
            <a:r>
              <a:rPr lang="en-US" sz="1800" b="1" baseline="0" dirty="0"/>
              <a:t> Snuff (“dip”)</a:t>
            </a:r>
          </a:p>
          <a:p>
            <a:r>
              <a:rPr lang="en-US" dirty="0"/>
              <a:t>Smokeless tobacco is not smoked</a:t>
            </a:r>
            <a:r>
              <a:rPr lang="en-US" baseline="0" dirty="0"/>
              <a:t> or burned. It can be chewed or sucked on, and can be spit out or swallowed depending on the product itself. </a:t>
            </a:r>
            <a:endParaRPr lang="en-US" dirty="0"/>
          </a:p>
          <a:p>
            <a:r>
              <a:rPr lang="en-US" dirty="0"/>
              <a:t>One of the most popular smokeless</a:t>
            </a:r>
            <a:r>
              <a:rPr lang="en-US" baseline="0" dirty="0"/>
              <a:t> tobacco products used in the U.S. is Oral Moist Snuff, also know as “dip.”</a:t>
            </a:r>
          </a:p>
          <a:p>
            <a:pPr marL="285750" indent="-285750">
              <a:buFont typeface="Arial" charset="0"/>
              <a:buChar char="•"/>
            </a:pPr>
            <a:r>
              <a:rPr lang="en-US" baseline="0" dirty="0">
                <a:sym typeface="Wingdings"/>
              </a:rPr>
              <a:t>Snuff is a finely ground tobacco product, typically placed between the cheek and gums or upper lip, it needs to be manually crushed for the nicotine to be released.</a:t>
            </a:r>
            <a:endParaRPr lang="en-US" sz="1800" b="1" baseline="0" dirty="0"/>
          </a:p>
          <a:p>
            <a:endParaRPr lang="is-IS" sz="1800" dirty="0">
              <a:latin typeface="Arial" charset="0"/>
              <a:ea typeface="Arial" charset="0"/>
              <a:cs typeface="Arial" charset="0"/>
            </a:endParaRPr>
          </a:p>
          <a:p>
            <a:r>
              <a:rPr lang="is-IS" sz="1800" i="1" dirty="0">
                <a:latin typeface="Arial" charset="0"/>
                <a:ea typeface="Arial" charset="0"/>
                <a:cs typeface="Arial" charset="0"/>
              </a:rPr>
              <a:t>(Click)</a:t>
            </a:r>
            <a:r>
              <a:rPr lang="is-IS" sz="1800" i="1" baseline="0" dirty="0">
                <a:latin typeface="Arial" charset="0"/>
                <a:ea typeface="Arial" charset="0"/>
                <a:cs typeface="Arial" charset="0"/>
              </a:rPr>
              <a:t> </a:t>
            </a:r>
            <a:r>
              <a:rPr lang="en-US" sz="1800" b="1" dirty="0"/>
              <a:t>Chewing</a:t>
            </a:r>
            <a:r>
              <a:rPr lang="en-US" sz="1800" b="1" baseline="0" dirty="0"/>
              <a:t> Tobacco</a:t>
            </a:r>
          </a:p>
          <a:p>
            <a:r>
              <a:rPr lang="en-US" dirty="0"/>
              <a:t>Another</a:t>
            </a:r>
            <a:r>
              <a:rPr lang="en-US" baseline="0" dirty="0"/>
              <a:t> smokeless tobacco product that users can chew or suck on is known as Chewing Tobacco, or simply chew.</a:t>
            </a:r>
          </a:p>
          <a:p>
            <a:pPr marL="285750" indent="-285750">
              <a:buFont typeface="Arial" charset="0"/>
              <a:buChar char="•"/>
            </a:pPr>
            <a:r>
              <a:rPr lang="en-US" baseline="0" dirty="0"/>
              <a:t>A portion of the tobacco is placed between the cheek and gum or the upper lip teeth.</a:t>
            </a:r>
          </a:p>
          <a:p>
            <a:pPr marL="285750" indent="-285750">
              <a:buFont typeface="Arial" charset="0"/>
              <a:buChar char="•"/>
            </a:pPr>
            <a:r>
              <a:rPr lang="en-US" baseline="0" dirty="0">
                <a:sym typeface="Wingdings"/>
              </a:rPr>
              <a:t>It is sold in the form of bricks, twists, or loose-leaf.</a:t>
            </a:r>
          </a:p>
          <a:p>
            <a:pPr marL="285750" indent="-285750">
              <a:buFont typeface="Arial" charset="0"/>
              <a:buChar char="•"/>
            </a:pPr>
            <a:r>
              <a:rPr lang="en-US" baseline="0" dirty="0">
                <a:sym typeface="Wingdings"/>
              </a:rPr>
              <a:t>Loose-leaf tobacco is usually sweetened, and sometimes includes flavoring through other additives.</a:t>
            </a:r>
          </a:p>
          <a:p>
            <a:pPr marL="285750" indent="-285750">
              <a:buFont typeface="Arial" charset="0"/>
              <a:buChar char="•"/>
            </a:pPr>
            <a:r>
              <a:rPr lang="en-US" baseline="0" dirty="0">
                <a:sym typeface="Wingdings"/>
              </a:rPr>
              <a:t>The common chewing tobacco products sold include Red Man, Oliver Twist, and Levi Garrett.</a:t>
            </a:r>
            <a:endParaRPr lang="en-US" sz="1800" b="1" baseline="0" dirty="0"/>
          </a:p>
          <a:p>
            <a:endParaRPr lang="is-IS" sz="1800" dirty="0">
              <a:latin typeface="Arial" charset="0"/>
              <a:ea typeface="Arial" charset="0"/>
              <a:cs typeface="Arial" charset="0"/>
            </a:endParaRPr>
          </a:p>
          <a:p>
            <a:r>
              <a:rPr lang="is-IS" sz="1800" i="1" dirty="0">
                <a:latin typeface="Arial" charset="0"/>
                <a:ea typeface="Arial" charset="0"/>
                <a:cs typeface="Arial" charset="0"/>
              </a:rPr>
              <a:t>(Click) </a:t>
            </a:r>
            <a:r>
              <a:rPr lang="en-US" sz="1800" b="1" dirty="0"/>
              <a:t>Snus</a:t>
            </a:r>
          </a:p>
          <a:p>
            <a:r>
              <a:rPr lang="en-US" dirty="0"/>
              <a:t>Snus</a:t>
            </a:r>
            <a:r>
              <a:rPr lang="en-US" baseline="0" dirty="0"/>
              <a:t> is a smokeless tobacco product that comes in the form of a teabag, which is “parked” in the cheek.</a:t>
            </a:r>
          </a:p>
          <a:p>
            <a:pPr marL="285750" indent="-285750">
              <a:buFont typeface="Arial" charset="0"/>
              <a:buChar char="•"/>
            </a:pPr>
            <a:r>
              <a:rPr lang="en-US" baseline="0" dirty="0">
                <a:sym typeface="Wingdings"/>
              </a:rPr>
              <a:t>It was first seen in Sweden. Unlike U.S. snus, Swedish and European snus is pasteurized, a process that kills germs.</a:t>
            </a:r>
          </a:p>
          <a:p>
            <a:pPr marL="285750" indent="-285750">
              <a:buFont typeface="Arial" charset="0"/>
              <a:buChar char="•"/>
            </a:pPr>
            <a:r>
              <a:rPr lang="en-US" baseline="0" dirty="0">
                <a:sym typeface="Wingdings"/>
              </a:rPr>
              <a:t>It also contains low levels of nitrosamine, which is a chemical compound that is generally carcinogenic.</a:t>
            </a:r>
            <a:endParaRPr lang="en-US" sz="1800" b="1" dirty="0"/>
          </a:p>
          <a:p>
            <a:endParaRPr lang="is-IS" sz="1800" dirty="0">
              <a:latin typeface="Arial" charset="0"/>
              <a:ea typeface="Arial" charset="0"/>
              <a:cs typeface="Arial" charset="0"/>
            </a:endParaRPr>
          </a:p>
          <a:p>
            <a:pPr marL="342900" marR="0" lvl="0" indent="-342900" algn="l" defTabSz="975439" rtl="0" eaLnBrk="1" fontAlgn="auto" latinLnBrk="0" hangingPunct="1">
              <a:lnSpc>
                <a:spcPct val="100000"/>
              </a:lnSpc>
              <a:spcBef>
                <a:spcPts val="0"/>
              </a:spcBef>
              <a:spcAft>
                <a:spcPts val="0"/>
              </a:spcAft>
              <a:buClrTx/>
              <a:buSzTx/>
              <a:buFont typeface="Arial" charset="0"/>
              <a:buNone/>
              <a:tabLst/>
              <a:defRPr/>
            </a:pPr>
            <a:r>
              <a:rPr lang="is-IS" sz="1800" i="1" dirty="0">
                <a:latin typeface="Arial" charset="0"/>
                <a:ea typeface="Arial" charset="0"/>
                <a:cs typeface="Arial" charset="0"/>
              </a:rPr>
              <a:t>(Click) </a:t>
            </a:r>
            <a:r>
              <a:rPr lang="en-US" sz="1800" b="1" dirty="0"/>
              <a:t>Dissolvable (lozenges, sticks, strips, orbs) </a:t>
            </a:r>
          </a:p>
          <a:p>
            <a:pPr marL="285750" marR="0" lvl="0" indent="-285750" algn="l" defTabSz="975439" rtl="0" eaLnBrk="1" fontAlgn="auto" latinLnBrk="0" hangingPunct="1">
              <a:lnSpc>
                <a:spcPct val="100000"/>
              </a:lnSpc>
              <a:spcBef>
                <a:spcPts val="0"/>
              </a:spcBef>
              <a:spcAft>
                <a:spcPts val="0"/>
              </a:spcAft>
              <a:buClrTx/>
              <a:buSzTx/>
              <a:buFont typeface="Arial" charset="0"/>
              <a:buChar char="•"/>
              <a:tabLst/>
              <a:defRPr/>
            </a:pPr>
            <a:r>
              <a:rPr lang="en-US" sz="1800" b="0" dirty="0"/>
              <a:t> Tobacco</a:t>
            </a:r>
            <a:r>
              <a:rPr lang="en-US" sz="1800" b="0" baseline="0" dirty="0"/>
              <a:t> products that slowly dissolve over time. </a:t>
            </a:r>
          </a:p>
          <a:p>
            <a:pPr marL="342900" marR="0" lvl="0" indent="-342900" algn="l" defTabSz="975439" rtl="0" eaLnBrk="1" fontAlgn="auto" latinLnBrk="0" hangingPunct="1">
              <a:lnSpc>
                <a:spcPct val="100000"/>
              </a:lnSpc>
              <a:spcBef>
                <a:spcPts val="0"/>
              </a:spcBef>
              <a:spcAft>
                <a:spcPts val="0"/>
              </a:spcAft>
              <a:buClrTx/>
              <a:buSzTx/>
              <a:buFont typeface="Arial" charset="0"/>
              <a:buChar char="•"/>
              <a:tabLst/>
              <a:defRPr/>
            </a:pPr>
            <a:r>
              <a:rPr lang="en-US" sz="1800" b="0" dirty="0"/>
              <a:t>It</a:t>
            </a:r>
            <a:r>
              <a:rPr lang="en-US" sz="1800" b="0" baseline="0" dirty="0"/>
              <a:t> is fi</a:t>
            </a:r>
            <a:r>
              <a:rPr lang="en-US" sz="1800" b="0" dirty="0"/>
              <a:t>nely grounded tobacco held within</a:t>
            </a:r>
            <a:r>
              <a:rPr lang="en-US" sz="1800" b="0" baseline="0" dirty="0"/>
              <a:t> a solid chemical shell that melts in saliva.</a:t>
            </a:r>
          </a:p>
          <a:p>
            <a:pPr marL="342900" marR="0" lvl="0" indent="-342900" algn="l" defTabSz="975439" rtl="0" eaLnBrk="1" fontAlgn="auto" latinLnBrk="0" hangingPunct="1">
              <a:lnSpc>
                <a:spcPct val="100000"/>
              </a:lnSpc>
              <a:spcBef>
                <a:spcPts val="0"/>
              </a:spcBef>
              <a:spcAft>
                <a:spcPts val="0"/>
              </a:spcAft>
              <a:buClrTx/>
              <a:buSzTx/>
              <a:buFont typeface="Arial" charset="0"/>
              <a:buChar char="•"/>
              <a:tabLst/>
              <a:defRPr/>
            </a:pPr>
            <a:r>
              <a:rPr lang="en-US" sz="1800" b="0" baseline="0" dirty="0"/>
              <a:t>Resemble small mints, toothpicks, dissolvable breath strips, etc. </a:t>
            </a:r>
            <a:endParaRPr lang="en-US" sz="1800" b="0" dirty="0"/>
          </a:p>
          <a:p>
            <a:pPr marL="285750" indent="-285750">
              <a:buFont typeface="Arial" charset="0"/>
              <a:buChar char="•"/>
            </a:pPr>
            <a:endParaRPr lang="is-IS" sz="1800" dirty="0">
              <a:latin typeface="Arial" charset="0"/>
              <a:ea typeface="Arial" charset="0"/>
              <a:cs typeface="Arial" charset="0"/>
            </a:endParaRPr>
          </a:p>
          <a:p>
            <a:r>
              <a:rPr lang="en-US" sz="1800" i="1" dirty="0">
                <a:latin typeface="Arial" charset="0"/>
                <a:ea typeface="Arial" charset="0"/>
                <a:cs typeface="Arial" charset="0"/>
              </a:rPr>
              <a:t>Products Image #3, 4: http://www.istockphoto.com/photos/chewing-tobacco?phrase=chewing%20tobacco&amp;excludenudity=true&amp;sort=best</a:t>
            </a:r>
          </a:p>
          <a:p>
            <a:r>
              <a:rPr lang="en-US" sz="1800" i="1" dirty="0">
                <a:latin typeface="Arial" charset="0"/>
                <a:ea typeface="Arial" charset="0"/>
                <a:cs typeface="Arial" charset="0"/>
              </a:rPr>
              <a:t>Image #1, 2: https://www.cdc.gov/tobacco/data_statistics/fact_sheets/smokeless/products_marketing/index.htm </a:t>
            </a:r>
          </a:p>
          <a:p>
            <a:endParaRPr lang="is-IS" sz="1800" dirty="0">
              <a:latin typeface="Arial" charset="0"/>
              <a:ea typeface="Arial" charset="0"/>
              <a:cs typeface="Arial" charset="0"/>
            </a:endParaRPr>
          </a:p>
        </p:txBody>
      </p:sp>
    </p:spTree>
    <p:extLst>
      <p:ext uri="{BB962C8B-B14F-4D97-AF65-F5344CB8AC3E}">
        <p14:creationId xmlns:p14="http://schemas.microsoft.com/office/powerpoint/2010/main" val="6903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pPr marL="457200" indent="-457200">
              <a:buFont typeface="Arial" charset="0"/>
              <a:buChar char="•"/>
            </a:pPr>
            <a:r>
              <a:rPr lang="en-US" sz="1800" dirty="0"/>
              <a:t>American inhabitants chewed tobacco in religious and political ceremonies as early as 1 BCE </a:t>
            </a:r>
            <a:r>
              <a:rPr lang="en-US" sz="1800" i="1" dirty="0"/>
              <a:t>(click). </a:t>
            </a:r>
            <a:endParaRPr lang="en-US" sz="1800" dirty="0"/>
          </a:p>
          <a:p>
            <a:pPr marL="457200" marR="0" indent="-457200" defTabSz="457200" eaLnBrk="1" fontAlgn="auto" latinLnBrk="0" hangingPunct="1">
              <a:lnSpc>
                <a:spcPct val="100000"/>
              </a:lnSpc>
              <a:spcBef>
                <a:spcPts val="0"/>
              </a:spcBef>
              <a:spcAft>
                <a:spcPts val="0"/>
              </a:spcAft>
              <a:buClrTx/>
              <a:buSzTx/>
              <a:buFont typeface="Arial" charset="0"/>
              <a:buChar char="•"/>
              <a:tabLst/>
              <a:defRPr/>
            </a:pPr>
            <a:r>
              <a:rPr lang="en-US" sz="1800" dirty="0"/>
              <a:t>Tobacco was used as a currency in 17</a:t>
            </a:r>
            <a:r>
              <a:rPr lang="en-US" sz="1800" baseline="30000" dirty="0"/>
              <a:t>th</a:t>
            </a:r>
            <a:r>
              <a:rPr lang="en-US" sz="1800" dirty="0"/>
              <a:t> and 18</a:t>
            </a:r>
            <a:r>
              <a:rPr lang="en-US" sz="1800" baseline="30000" dirty="0"/>
              <a:t>th</a:t>
            </a:r>
            <a:r>
              <a:rPr lang="en-US" sz="1800" dirty="0"/>
              <a:t> centuries in US colonies</a:t>
            </a:r>
            <a:r>
              <a:rPr lang="en-US" sz="1800" baseline="0" dirty="0"/>
              <a:t> </a:t>
            </a:r>
            <a:r>
              <a:rPr lang="en-US" sz="1800" i="1" dirty="0"/>
              <a:t>(click).</a:t>
            </a:r>
            <a:endParaRPr lang="en-US" sz="1800" dirty="0"/>
          </a:p>
          <a:p>
            <a:pPr marL="457200" marR="0" indent="-457200" defTabSz="457200" eaLnBrk="1" fontAlgn="auto" latinLnBrk="0" hangingPunct="1">
              <a:lnSpc>
                <a:spcPct val="100000"/>
              </a:lnSpc>
              <a:spcBef>
                <a:spcPts val="0"/>
              </a:spcBef>
              <a:spcAft>
                <a:spcPts val="0"/>
              </a:spcAft>
              <a:buClrTx/>
              <a:buSzTx/>
              <a:buFont typeface="Arial" charset="0"/>
              <a:buChar char="•"/>
              <a:tabLst/>
              <a:defRPr/>
            </a:pPr>
            <a:r>
              <a:rPr lang="en-US" sz="1800" dirty="0"/>
              <a:t>By the 18</a:t>
            </a:r>
            <a:r>
              <a:rPr lang="en-US" sz="1800" baseline="30000" dirty="0"/>
              <a:t>th</a:t>
            </a:r>
            <a:r>
              <a:rPr lang="en-US" sz="1800" dirty="0"/>
              <a:t> century, smokeless tobacco was extremely popular and was considered an “American Habit.” Spittoons were even in congress for legislators to use</a:t>
            </a:r>
            <a:r>
              <a:rPr lang="en-US" sz="1800" baseline="0" dirty="0"/>
              <a:t> </a:t>
            </a:r>
            <a:r>
              <a:rPr lang="en-US" sz="1800" i="1" dirty="0"/>
              <a:t>(click). </a:t>
            </a:r>
            <a:endParaRPr lang="en-US" sz="1800" dirty="0"/>
          </a:p>
          <a:p>
            <a:pPr marL="457200" indent="-457200">
              <a:buFont typeface="Arial" charset="0"/>
              <a:buChar char="•"/>
            </a:pPr>
            <a:r>
              <a:rPr lang="en-US" sz="1800" dirty="0"/>
              <a:t>During the 19</a:t>
            </a:r>
            <a:r>
              <a:rPr lang="en-US" sz="1800" baseline="30000" dirty="0"/>
              <a:t>th</a:t>
            </a:r>
            <a:r>
              <a:rPr lang="en-US" sz="1800" dirty="0"/>
              <a:t> century spitting tobacco became socially unacceptable and illegal in public places due the risk of spread germs and diseases. </a:t>
            </a:r>
          </a:p>
          <a:p>
            <a:endParaRPr lang="is-IS" dirty="0">
              <a:latin typeface="Arial" charset="0"/>
              <a:ea typeface="Arial" charset="0"/>
              <a:cs typeface="Arial" charset="0"/>
            </a:endParaRPr>
          </a:p>
          <a:p>
            <a:pPr marL="0" marR="0" indent="0" defTabSz="457200" eaLnBrk="1" fontAlgn="auto" latinLnBrk="0" hangingPunct="1">
              <a:lnSpc>
                <a:spcPct val="100000"/>
              </a:lnSpc>
              <a:spcBef>
                <a:spcPts val="0"/>
              </a:spcBef>
              <a:spcAft>
                <a:spcPts val="0"/>
              </a:spcAft>
              <a:buClrTx/>
              <a:buSzTx/>
              <a:buFontTx/>
              <a:buNone/>
              <a:tabLst/>
              <a:defRPr/>
            </a:pPr>
            <a:r>
              <a:rPr lang="en-US" sz="1800" i="1" dirty="0">
                <a:latin typeface="Arial" charset="0"/>
                <a:ea typeface="Arial" charset="0"/>
                <a:cs typeface="Arial" charset="0"/>
              </a:rPr>
              <a:t>Pictures from: http://</a:t>
            </a:r>
            <a:r>
              <a:rPr lang="en-US" sz="1800" i="1" dirty="0" err="1">
                <a:latin typeface="Arial" charset="0"/>
                <a:ea typeface="Arial" charset="0"/>
                <a:cs typeface="Arial" charset="0"/>
              </a:rPr>
              <a:t>www.istockphoto.com</a:t>
            </a:r>
            <a:r>
              <a:rPr lang="en-US" sz="1800" i="1" dirty="0">
                <a:latin typeface="Arial" charset="0"/>
                <a:ea typeface="Arial" charset="0"/>
                <a:cs typeface="Arial" charset="0"/>
              </a:rPr>
              <a:t>/photos/-tobacco-?</a:t>
            </a:r>
            <a:r>
              <a:rPr lang="en-US" sz="1800" i="1" dirty="0" err="1">
                <a:latin typeface="Arial" charset="0"/>
                <a:ea typeface="Arial" charset="0"/>
                <a:cs typeface="Arial" charset="0"/>
              </a:rPr>
              <a:t>excludenudity</a:t>
            </a:r>
            <a:r>
              <a:rPr lang="en-US" sz="1800" i="1" dirty="0">
                <a:latin typeface="Arial" charset="0"/>
                <a:ea typeface="Arial" charset="0"/>
                <a:cs typeface="Arial" charset="0"/>
              </a:rPr>
              <a:t>=</a:t>
            </a:r>
            <a:r>
              <a:rPr lang="en-US" sz="1800" i="1" dirty="0" err="1">
                <a:latin typeface="Arial" charset="0"/>
                <a:ea typeface="Arial" charset="0"/>
                <a:cs typeface="Arial" charset="0"/>
              </a:rPr>
              <a:t>true&amp;page</a:t>
            </a:r>
            <a:r>
              <a:rPr lang="en-US" sz="1800" i="1" dirty="0">
                <a:latin typeface="Arial" charset="0"/>
                <a:ea typeface="Arial" charset="0"/>
                <a:cs typeface="Arial" charset="0"/>
              </a:rPr>
              <a:t>=1&amp;phrase=%20tobacco%20&amp;sort=best </a:t>
            </a:r>
          </a:p>
          <a:p>
            <a:endParaRPr lang="is-IS" dirty="0">
              <a:latin typeface="Arial" charset="0"/>
              <a:ea typeface="Arial" charset="0"/>
              <a:cs typeface="Arial" charset="0"/>
            </a:endParaRPr>
          </a:p>
        </p:txBody>
      </p:sp>
    </p:spTree>
    <p:extLst>
      <p:ext uri="{BB962C8B-B14F-4D97-AF65-F5344CB8AC3E}">
        <p14:creationId xmlns:p14="http://schemas.microsoft.com/office/powerpoint/2010/main" val="58019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 Talking Points:</a:t>
            </a:r>
            <a:endParaRPr lang="en-US" sz="1800" dirty="0">
              <a:latin typeface="Arial" charset="0"/>
              <a:ea typeface="Arial" charset="0"/>
              <a:cs typeface="Arial" charset="0"/>
            </a:endParaRPr>
          </a:p>
          <a:p>
            <a:endParaRPr lang="en-US" sz="1800" baseline="0" dirty="0"/>
          </a:p>
          <a:p>
            <a:pPr marL="457200" indent="-457200">
              <a:buFont typeface="Arial" charset="0"/>
              <a:buChar char="•"/>
            </a:pPr>
            <a:r>
              <a:rPr lang="en-US" sz="1800" dirty="0"/>
              <a:t>In the 20</a:t>
            </a:r>
            <a:r>
              <a:rPr lang="en-US" sz="1800" baseline="30000" dirty="0"/>
              <a:t>th</a:t>
            </a:r>
            <a:r>
              <a:rPr lang="en-US" sz="1800" dirty="0"/>
              <a:t> century smokeless tobacco made a come back with the increasing number of young men using. Up until then, it was more typical old men to use. </a:t>
            </a:r>
          </a:p>
          <a:p>
            <a:pPr marL="457200" marR="0" indent="-457200" defTabSz="457200" eaLnBrk="1" fontAlgn="auto" latinLnBrk="0" hangingPunct="1">
              <a:lnSpc>
                <a:spcPct val="100000"/>
              </a:lnSpc>
              <a:spcBef>
                <a:spcPts val="0"/>
              </a:spcBef>
              <a:spcAft>
                <a:spcPts val="0"/>
              </a:spcAft>
              <a:buClrTx/>
              <a:buSzTx/>
              <a:buFont typeface="Arial" charset="0"/>
              <a:buChar char="•"/>
              <a:tabLst/>
              <a:defRPr/>
            </a:pPr>
            <a:r>
              <a:rPr lang="en-US" sz="1800" dirty="0"/>
              <a:t>By</a:t>
            </a:r>
            <a:r>
              <a:rPr lang="en-US" sz="1800" baseline="0" dirty="0"/>
              <a:t> the l</a:t>
            </a:r>
            <a:r>
              <a:rPr lang="en-US" sz="1800" dirty="0"/>
              <a:t>ate 1990’s and early 2000’s clean air acts outlawed smoking in public places.</a:t>
            </a:r>
          </a:p>
          <a:p>
            <a:pPr marL="457200" marR="0" indent="-457200" defTabSz="457200" eaLnBrk="1" fontAlgn="auto" latinLnBrk="0" hangingPunct="1">
              <a:lnSpc>
                <a:spcPct val="100000"/>
              </a:lnSpc>
              <a:spcBef>
                <a:spcPts val="0"/>
              </a:spcBef>
              <a:spcAft>
                <a:spcPts val="0"/>
              </a:spcAft>
              <a:buClrTx/>
              <a:buSzTx/>
              <a:buFont typeface="Arial" charset="0"/>
              <a:buChar char="•"/>
              <a:tabLst/>
              <a:defRPr/>
            </a:pPr>
            <a:r>
              <a:rPr lang="en-US" sz="1800" baseline="0" dirty="0"/>
              <a:t>S</a:t>
            </a:r>
            <a:r>
              <a:rPr lang="en-US" sz="1800" dirty="0"/>
              <a:t>ome</a:t>
            </a:r>
            <a:r>
              <a:rPr lang="en-US" sz="1800" baseline="0" dirty="0"/>
              <a:t> of the factors contributing to the growth of smokeless tobacco market included availability of flavors, attractive pricing, and availability to use anywhere!</a:t>
            </a:r>
          </a:p>
          <a:p>
            <a:pPr marL="457200" marR="0" indent="-457200" defTabSz="457200" eaLnBrk="1" fontAlgn="auto" latinLnBrk="0" hangingPunct="1">
              <a:lnSpc>
                <a:spcPct val="100000"/>
              </a:lnSpc>
              <a:spcBef>
                <a:spcPts val="0"/>
              </a:spcBef>
              <a:spcAft>
                <a:spcPts val="0"/>
              </a:spcAft>
              <a:buClrTx/>
              <a:buSzTx/>
              <a:buFont typeface="Arial" charset="0"/>
              <a:buChar char="•"/>
              <a:tabLst/>
              <a:defRPr/>
            </a:pPr>
            <a:r>
              <a:rPr lang="en-US" sz="1800" baseline="0" dirty="0"/>
              <a:t>Representatives understood the appeal of flavors to adolescents </a:t>
            </a:r>
            <a:r>
              <a:rPr lang="en-US" sz="1800" i="1" baseline="0" dirty="0"/>
              <a:t>(click)</a:t>
            </a:r>
            <a:r>
              <a:rPr lang="en-US" sz="1800" baseline="0" dirty="0"/>
              <a:t>, as well as marketing sociability, masculinity, and individuality towards young men </a:t>
            </a:r>
            <a:r>
              <a:rPr lang="en-US" sz="1800" i="1" baseline="0" dirty="0"/>
              <a:t>(click).</a:t>
            </a:r>
            <a:endParaRPr lang="en-US" sz="1800" dirty="0"/>
          </a:p>
          <a:p>
            <a:pPr marL="457200" indent="-457200">
              <a:buFont typeface="Arial" charset="0"/>
              <a:buChar char="•"/>
            </a:pPr>
            <a:r>
              <a:rPr lang="en-US" sz="1800" dirty="0"/>
              <a:t>However</a:t>
            </a:r>
            <a:r>
              <a:rPr lang="en-US" sz="1800" baseline="0" dirty="0"/>
              <a:t> i</a:t>
            </a:r>
            <a:r>
              <a:rPr lang="en-US" sz="1800" dirty="0"/>
              <a:t>n 2016,</a:t>
            </a:r>
            <a:r>
              <a:rPr lang="en-US" sz="1800" baseline="0" dirty="0"/>
              <a:t> </a:t>
            </a:r>
            <a:r>
              <a:rPr lang="en-US" sz="1800" dirty="0"/>
              <a:t>Major League Baseball (MLB) </a:t>
            </a:r>
            <a:r>
              <a:rPr lang="en-US" sz="1800" dirty="0" err="1"/>
              <a:t>bannned</a:t>
            </a:r>
            <a:r>
              <a:rPr lang="en-US" sz="1800" dirty="0"/>
              <a:t> smokeless tobacco for entering players and fans.</a:t>
            </a:r>
          </a:p>
        </p:txBody>
      </p:sp>
    </p:spTree>
    <p:extLst>
      <p:ext uri="{BB962C8B-B14F-4D97-AF65-F5344CB8AC3E}">
        <p14:creationId xmlns:p14="http://schemas.microsoft.com/office/powerpoint/2010/main" val="218901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 Talking Points:</a:t>
            </a:r>
            <a:endParaRPr lang="en-US" sz="1800" dirty="0">
              <a:latin typeface="Arial" charset="0"/>
              <a:ea typeface="Arial" charset="0"/>
              <a:cs typeface="Arial" charset="0"/>
            </a:endParaRPr>
          </a:p>
          <a:p>
            <a:endParaRPr lang="en-US" dirty="0"/>
          </a:p>
          <a:p>
            <a:pPr marL="285750" indent="-285750">
              <a:buFont typeface="Arial" charset="0"/>
              <a:buChar char="•"/>
            </a:pPr>
            <a:r>
              <a:rPr lang="en-US" dirty="0"/>
              <a:t>As time passes, tobacco companies</a:t>
            </a:r>
            <a:r>
              <a:rPr lang="en-US" baseline="0" dirty="0"/>
              <a:t> have created new products to cater to every type of consumer. Considering who is going to replace the older smokers, the Big Tobacco has made sure to maintain customers to make money off their products.</a:t>
            </a:r>
          </a:p>
          <a:p>
            <a:r>
              <a:rPr lang="en-US" baseline="0" dirty="0"/>
              <a:t>  </a:t>
            </a:r>
            <a:endParaRPr lang="en-US" dirty="0"/>
          </a:p>
          <a:p>
            <a:pPr marL="285750" indent="-285750">
              <a:buFont typeface="Arial" charset="0"/>
              <a:buChar char="•"/>
            </a:pPr>
            <a:r>
              <a:rPr lang="en-US" dirty="0">
                <a:sym typeface="Wingdings"/>
              </a:rPr>
              <a:t>Firstly, the people who use smokeless is changing. </a:t>
            </a:r>
            <a:r>
              <a:rPr lang="en-US" i="1" dirty="0">
                <a:sym typeface="Wingdings"/>
              </a:rPr>
              <a:t>(Click) </a:t>
            </a:r>
            <a:r>
              <a:rPr lang="en-US" i="0" dirty="0">
                <a:sym typeface="Wingdings"/>
              </a:rPr>
              <a:t>Older men are now using chew, while the younger</a:t>
            </a:r>
            <a:r>
              <a:rPr lang="en-US" i="0" baseline="0" dirty="0">
                <a:sym typeface="Wingdings"/>
              </a:rPr>
              <a:t> men are using dip.</a:t>
            </a:r>
            <a:endParaRPr lang="en-US" dirty="0">
              <a:sym typeface="Wingdings"/>
            </a:endParaRPr>
          </a:p>
          <a:p>
            <a:pPr marL="285750" indent="-285750">
              <a:buFont typeface="Arial" charset="0"/>
              <a:buChar char="•"/>
            </a:pPr>
            <a:r>
              <a:rPr lang="en-US" dirty="0">
                <a:sym typeface="Wingdings"/>
              </a:rPr>
              <a:t>Secondly,</a:t>
            </a:r>
            <a:r>
              <a:rPr lang="en-US" baseline="0" dirty="0">
                <a:sym typeface="Wingdings"/>
              </a:rPr>
              <a:t> the way smokeless tobacco is marketed is no longer the same. </a:t>
            </a:r>
            <a:r>
              <a:rPr lang="en-US" i="1" dirty="0">
                <a:sym typeface="Wingdings"/>
              </a:rPr>
              <a:t>(Click) </a:t>
            </a:r>
            <a:r>
              <a:rPr lang="en-US" i="0" dirty="0">
                <a:sym typeface="Wingdings"/>
              </a:rPr>
              <a:t>Due to the growing</a:t>
            </a:r>
            <a:r>
              <a:rPr lang="en-US" i="0" baseline="0" dirty="0">
                <a:sym typeface="Wingdings"/>
              </a:rPr>
              <a:t> variety of products and consumers, many m</a:t>
            </a:r>
            <a:r>
              <a:rPr lang="en-US" i="0" dirty="0">
                <a:sym typeface="Wingdings"/>
              </a:rPr>
              <a:t>ajor US brands owned by cigarette companies are also producing</a:t>
            </a:r>
            <a:r>
              <a:rPr lang="en-US" i="0" baseline="0" dirty="0">
                <a:sym typeface="Wingdings"/>
              </a:rPr>
              <a:t> other tobacco products.</a:t>
            </a:r>
          </a:p>
          <a:p>
            <a:pPr marL="285750" indent="-285750">
              <a:buFont typeface="Arial" charset="0"/>
              <a:buChar char="•"/>
            </a:pPr>
            <a:r>
              <a:rPr lang="en-US" i="0" baseline="0" dirty="0">
                <a:sym typeface="Wingdings"/>
              </a:rPr>
              <a:t>Many of these products cater to the demands and restrictions placed by the law, as well as the changing mindsets of the public. </a:t>
            </a:r>
          </a:p>
          <a:p>
            <a:pPr marL="285750" indent="-285750">
              <a:buFont typeface="Arial" charset="0"/>
              <a:buChar char="•"/>
            </a:pPr>
            <a:r>
              <a:rPr lang="en-US" i="0" baseline="0" dirty="0">
                <a:sym typeface="Wingdings"/>
              </a:rPr>
              <a:t>Smokeless tobacco is a way around smoke-free environment restrictions and they are being advertised as such. </a:t>
            </a:r>
          </a:p>
          <a:p>
            <a:pPr marL="285750" indent="-285750">
              <a:buFont typeface="Arial" charset="0"/>
              <a:buChar char="•"/>
            </a:pPr>
            <a:r>
              <a:rPr lang="en-US" i="0" baseline="0" dirty="0">
                <a:sym typeface="Wingdings"/>
              </a:rPr>
              <a:t>Many consumers see these tobacco products as having different health effects because they come in different forms, so they are being marketed as a safer alternative to smoking. </a:t>
            </a:r>
          </a:p>
          <a:p>
            <a:endParaRPr lang="en-US" dirty="0">
              <a:sym typeface="Wingdings"/>
            </a:endParaRPr>
          </a:p>
          <a:p>
            <a:pPr marL="285750" indent="-285750">
              <a:buFont typeface="Arial" charset="0"/>
              <a:buChar char="•"/>
            </a:pPr>
            <a:r>
              <a:rPr lang="en-US" dirty="0">
                <a:sym typeface="Wingdings"/>
              </a:rPr>
              <a:t>And</a:t>
            </a:r>
            <a:r>
              <a:rPr lang="en-US" baseline="0" dirty="0">
                <a:sym typeface="Wingdings"/>
              </a:rPr>
              <a:t> lastly, the products themselves are no longer the same. There are more options now than there were a decade ago.</a:t>
            </a:r>
            <a:r>
              <a:rPr lang="en-US" i="1" dirty="0">
                <a:sym typeface="Wingdings"/>
              </a:rPr>
              <a:t>(click). </a:t>
            </a:r>
            <a:r>
              <a:rPr lang="en-US" dirty="0">
                <a:sym typeface="Wingdings"/>
              </a:rPr>
              <a:t>The</a:t>
            </a:r>
            <a:r>
              <a:rPr lang="en-US" baseline="0" dirty="0">
                <a:sym typeface="Wingdings"/>
              </a:rPr>
              <a:t> new products entering the market may also appeal to young people due to the various flavors being introduced like cherry, vanilla, apple, and many more. Flavors, nicotine, brands, and pricing; there is something being marketed for everyone’s specific preference.</a:t>
            </a:r>
          </a:p>
          <a:p>
            <a:endParaRPr lang="en-US" baseline="0" dirty="0">
              <a:sym typeface="Wingdings"/>
            </a:endParaRPr>
          </a:p>
          <a:p>
            <a:endParaRPr lang="en-US" dirty="0"/>
          </a:p>
          <a:p>
            <a:endParaRPr lang="en-US" dirty="0"/>
          </a:p>
        </p:txBody>
      </p:sp>
    </p:spTree>
    <p:extLst>
      <p:ext uri="{BB962C8B-B14F-4D97-AF65-F5344CB8AC3E}">
        <p14:creationId xmlns:p14="http://schemas.microsoft.com/office/powerpoint/2010/main" val="201267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i="1" dirty="0">
                <a:latin typeface="Arial" charset="0"/>
                <a:ea typeface="Arial" charset="0"/>
                <a:cs typeface="Arial" charset="0"/>
              </a:rPr>
              <a:t>Teacher</a:t>
            </a:r>
            <a:r>
              <a:rPr lang="en-US" sz="1800" i="1" baseline="0" dirty="0">
                <a:latin typeface="Arial" charset="0"/>
                <a:ea typeface="Arial" charset="0"/>
                <a:cs typeface="Arial" charset="0"/>
              </a:rPr>
              <a:t> Talking Points:</a:t>
            </a:r>
          </a:p>
          <a:p>
            <a:pPr marL="285750" indent="-285750">
              <a:buFont typeface="Arial" charset="0"/>
              <a:buChar char="•"/>
            </a:pPr>
            <a:r>
              <a:rPr lang="en-US" sz="1800" dirty="0"/>
              <a:t>In 2014, US tobacco companies spent </a:t>
            </a:r>
            <a:r>
              <a:rPr lang="en-US" sz="1800" b="1" dirty="0"/>
              <a:t>$600 million </a:t>
            </a:r>
            <a:r>
              <a:rPr lang="en-US" sz="1800" dirty="0"/>
              <a:t>promoting smokeless tobacco. </a:t>
            </a:r>
          </a:p>
          <a:p>
            <a:pPr marL="285750" indent="-285750">
              <a:buFont typeface="Arial" charset="0"/>
              <a:buChar char="•"/>
            </a:pPr>
            <a:r>
              <a:rPr lang="en-US" sz="1800" i="1" dirty="0"/>
              <a:t>(Click)</a:t>
            </a:r>
            <a:r>
              <a:rPr lang="en-US" sz="1800" i="1" baseline="0" dirty="0"/>
              <a:t> </a:t>
            </a:r>
            <a:r>
              <a:rPr lang="en-US" sz="1800" dirty="0"/>
              <a:t>Based on the history that you just learned, why do you think Camel uses the phrase “Boldly Go Everywhere” &amp; “Experience Cleaner Tobacco Environment” to promote snus. </a:t>
            </a:r>
          </a:p>
          <a:p>
            <a:endParaRPr lang="is-IS" dirty="0">
              <a:latin typeface="Arial" charset="0"/>
              <a:ea typeface="Arial" charset="0"/>
              <a:cs typeface="Arial" charset="0"/>
            </a:endParaRPr>
          </a:p>
          <a:p>
            <a:r>
              <a:rPr lang="en-US" sz="1800" i="1" dirty="0">
                <a:latin typeface="Arial" charset="0"/>
                <a:ea typeface="Arial" charset="0"/>
                <a:cs typeface="Arial" charset="0"/>
              </a:rPr>
              <a:t>Picture(s)</a:t>
            </a:r>
            <a:r>
              <a:rPr lang="en-US" sz="1800" i="1" baseline="0" dirty="0">
                <a:latin typeface="Arial" charset="0"/>
                <a:ea typeface="Arial" charset="0"/>
                <a:cs typeface="Arial" charset="0"/>
              </a:rPr>
              <a:t> From:</a:t>
            </a:r>
          </a:p>
          <a:p>
            <a:r>
              <a:rPr lang="en-US" sz="1800" i="1" dirty="0">
                <a:latin typeface="Arial" charset="0"/>
                <a:ea typeface="Arial" charset="0"/>
                <a:cs typeface="Arial" charset="0"/>
              </a:rPr>
              <a:t>http://</a:t>
            </a:r>
            <a:r>
              <a:rPr lang="en-US" sz="1800" i="1" dirty="0" err="1">
                <a:latin typeface="Arial" charset="0"/>
                <a:ea typeface="Arial" charset="0"/>
                <a:cs typeface="Arial" charset="0"/>
              </a:rPr>
              <a:t>tobacco.stanford.edu</a:t>
            </a:r>
            <a:r>
              <a:rPr lang="en-US" sz="1800" i="1" dirty="0">
                <a:latin typeface="Arial" charset="0"/>
                <a:ea typeface="Arial" charset="0"/>
                <a:cs typeface="Arial" charset="0"/>
              </a:rPr>
              <a:t>/</a:t>
            </a:r>
            <a:r>
              <a:rPr lang="en-US" sz="1800" i="1" dirty="0" err="1">
                <a:latin typeface="Arial" charset="0"/>
                <a:ea typeface="Arial" charset="0"/>
                <a:cs typeface="Arial" charset="0"/>
              </a:rPr>
              <a:t>tobacco_main</a:t>
            </a:r>
            <a:r>
              <a:rPr lang="en-US" sz="1800" i="1" dirty="0">
                <a:latin typeface="Arial" charset="0"/>
                <a:ea typeface="Arial" charset="0"/>
                <a:cs typeface="Arial" charset="0"/>
              </a:rPr>
              <a:t>/images_mari.php?token2=fm_mari_st652.php&amp;token1=fm_mari_ing5870.php&amp;theme_file=fm_mari_mt069.php&amp;theme_name=Chewing%20Advertising%20Themes&amp;subtheme_name=Snus</a:t>
            </a:r>
          </a:p>
          <a:p>
            <a:endParaRPr lang="is-IS" dirty="0">
              <a:latin typeface="Arial" charset="0"/>
              <a:ea typeface="Arial" charset="0"/>
              <a:cs typeface="Arial" charset="0"/>
            </a:endParaRPr>
          </a:p>
        </p:txBody>
      </p:sp>
    </p:spTree>
    <p:extLst>
      <p:ext uri="{BB962C8B-B14F-4D97-AF65-F5344CB8AC3E}">
        <p14:creationId xmlns:p14="http://schemas.microsoft.com/office/powerpoint/2010/main" val="52383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Teacher Talking Points:</a:t>
            </a:r>
          </a:p>
          <a:p>
            <a:r>
              <a:rPr lang="en-US" i="1" dirty="0"/>
              <a:t> </a:t>
            </a:r>
          </a:p>
          <a:p>
            <a:pPr marL="285750" indent="-285750">
              <a:buFont typeface="Arial" charset="0"/>
              <a:buChar char="•"/>
            </a:pPr>
            <a:r>
              <a:rPr lang="en-US" i="0" dirty="0"/>
              <a:t>Now, turn to a partner, and answer the following</a:t>
            </a:r>
            <a:r>
              <a:rPr lang="en-US" i="0" baseline="0" dirty="0"/>
              <a:t> question, “Make a hypothesis about whether or not you think using smokeless tobacco only impacts your mouth/oral region?”</a:t>
            </a:r>
          </a:p>
          <a:p>
            <a:pPr marL="285750" indent="-285750">
              <a:buFont typeface="Arial" charset="0"/>
              <a:buChar char="•"/>
            </a:pPr>
            <a:r>
              <a:rPr lang="en-US" i="0" baseline="0" dirty="0"/>
              <a:t>Make sure to justify your answer.</a:t>
            </a:r>
          </a:p>
          <a:p>
            <a:pPr marL="285750" indent="-285750">
              <a:buFont typeface="Arial" charset="0"/>
              <a:buChar char="•"/>
            </a:pPr>
            <a:endParaRPr lang="en-US" i="1" baseline="0" dirty="0"/>
          </a:p>
          <a:p>
            <a:endParaRPr lang="en-US" i="1" baseline="0" dirty="0"/>
          </a:p>
        </p:txBody>
      </p:sp>
    </p:spTree>
    <p:extLst>
      <p:ext uri="{BB962C8B-B14F-4D97-AF65-F5344CB8AC3E}">
        <p14:creationId xmlns:p14="http://schemas.microsoft.com/office/powerpoint/2010/main" val="263710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401"/>
            </a:lvl1pPr>
          </a:lstStyle>
          <a:p>
            <a:r>
              <a:rPr lang="en-US"/>
              <a:t>Click to edit Master title style</a:t>
            </a:r>
          </a:p>
        </p:txBody>
      </p:sp>
      <p:sp>
        <p:nvSpPr>
          <p:cNvPr id="3" name="Subtitle 2"/>
          <p:cNvSpPr>
            <a:spLocks noGrp="1"/>
          </p:cNvSpPr>
          <p:nvPr>
            <p:ph type="subTitle" idx="1"/>
          </p:nvPr>
        </p:nvSpPr>
        <p:spPr>
          <a:xfrm>
            <a:off x="1625600" y="5122898"/>
            <a:ext cx="9753600" cy="2354862"/>
          </a:xfrm>
        </p:spPr>
        <p:txBody>
          <a:bodyPr/>
          <a:lstStyle>
            <a:lvl1pPr marL="0" indent="0" algn="ctr">
              <a:buNone/>
              <a:defRPr sz="2561"/>
            </a:lvl1pPr>
            <a:lvl2pPr marL="487720" indent="0" algn="ctr">
              <a:buNone/>
              <a:defRPr sz="2133"/>
            </a:lvl2pPr>
            <a:lvl3pPr marL="975439" indent="0" algn="ctr">
              <a:buNone/>
              <a:defRPr sz="1920"/>
            </a:lvl3pPr>
            <a:lvl4pPr marL="1463159" indent="0" algn="ctr">
              <a:buNone/>
              <a:defRPr sz="1707"/>
            </a:lvl4pPr>
            <a:lvl5pPr marL="1950878" indent="0" algn="ctr">
              <a:buNone/>
              <a:defRPr sz="1707"/>
            </a:lvl5pPr>
            <a:lvl6pPr marL="2438598" indent="0" algn="ctr">
              <a:buNone/>
              <a:defRPr sz="1707"/>
            </a:lvl6pPr>
            <a:lvl7pPr marL="2926317" indent="0" algn="ctr">
              <a:buNone/>
              <a:defRPr sz="1707"/>
            </a:lvl7pPr>
            <a:lvl8pPr marL="3414038" indent="0" algn="ctr">
              <a:buNone/>
              <a:defRPr sz="1707"/>
            </a:lvl8pPr>
            <a:lvl9pPr marL="3901757" indent="0" algn="ctr">
              <a:buNone/>
              <a:defRPr sz="1707"/>
            </a:lvl9pPr>
          </a:lstStyle>
          <a:p>
            <a:r>
              <a:rPr lang="en-US"/>
              <a:t>Click to edit Master subtitle style</a:t>
            </a:r>
          </a:p>
        </p:txBody>
      </p:sp>
      <p:sp>
        <p:nvSpPr>
          <p:cNvPr id="4" name="Date Placeholder 3"/>
          <p:cNvSpPr>
            <a:spLocks noGrp="1"/>
          </p:cNvSpPr>
          <p:nvPr>
            <p:ph type="dt" sz="half" idx="10"/>
          </p:nvPr>
        </p:nvSpPr>
        <p:spPr/>
        <p:txBody>
          <a:bodyPr/>
          <a:lstStyle/>
          <a:p>
            <a:fld id="{99D65F69-69AB-5C4C-851B-7169B1BA0D1E}"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9774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5F69-69AB-5C4C-851B-7169B1BA0D1E}"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22175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93"/>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93"/>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65F69-69AB-5C4C-851B-7169B1BA0D1E}"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20001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270000" y="203200"/>
            <a:ext cx="10464800" cy="2540000"/>
          </a:xfrm>
          <a:prstGeom prst="rect">
            <a:avLst/>
          </a:prstGeom>
          <a:ln>
            <a:miter lim="400000"/>
          </a:ln>
        </p:spPr>
        <p:txBody>
          <a:bodyPr lIns="50800" tIns="50800" rIns="50800" bIns="50800"/>
          <a:lstStyle>
            <a:lvl1pPr defTabSz="457223">
              <a:defRPr sz="7200">
                <a:solidFill>
                  <a:srgbClr val="FFFFFF"/>
                </a:solidFill>
                <a:uFillTx/>
                <a:latin typeface="+mj-lt"/>
                <a:ea typeface="+mj-ea"/>
                <a:cs typeface="+mj-cs"/>
                <a:sym typeface="Chalkboard"/>
              </a:defRPr>
            </a:lvl1pPr>
          </a:lstStyle>
          <a:p>
            <a:pPr lvl="0">
              <a:defRPr sz="1800">
                <a:solidFill>
                  <a:srgbClr val="000000"/>
                </a:solidFill>
              </a:defRPr>
            </a:pPr>
            <a:r>
              <a:rPr lang="en-US" sz="7200">
                <a:solidFill>
                  <a:srgbClr val="FFFFFF"/>
                </a:solidFill>
              </a:rPr>
              <a:t>Click to edit Master title style</a:t>
            </a:r>
            <a:endParaRPr sz="7200">
              <a:solidFill>
                <a:srgbClr val="FFFFFF"/>
              </a:solidFill>
            </a:endParaRPr>
          </a:p>
        </p:txBody>
      </p:sp>
      <p:sp>
        <p:nvSpPr>
          <p:cNvPr id="10" name="Shape 10"/>
          <p:cNvSpPr>
            <a:spLocks noGrp="1"/>
          </p:cNvSpPr>
          <p:nvPr>
            <p:ph type="body" idx="1"/>
          </p:nvPr>
        </p:nvSpPr>
        <p:spPr>
          <a:xfrm>
            <a:off x="1270000" y="2946400"/>
            <a:ext cx="10464800" cy="5740400"/>
          </a:xfrm>
          <a:prstGeom prst="rect">
            <a:avLst/>
          </a:prstGeom>
          <a:ln>
            <a:miter lim="400000"/>
          </a:ln>
        </p:spPr>
        <p:txBody>
          <a:bodyPr lIns="50800" tIns="50800" rIns="50800" bIns="50800" anchor="ctr"/>
          <a:lstStyle>
            <a:lvl1pPr marL="893742" indent="-436519" defTabSz="457223">
              <a:spcBef>
                <a:spcPts val="3000"/>
              </a:spcBef>
              <a:buClrTx/>
              <a:buSzPct val="43000"/>
              <a:buFontTx/>
              <a:buBlip>
                <a:blip r:embed="rId2"/>
              </a:buBlip>
              <a:defRPr sz="3600">
                <a:solidFill>
                  <a:srgbClr val="FFFFFF"/>
                </a:solidFill>
                <a:uFillTx/>
                <a:latin typeface="+mj-lt"/>
                <a:ea typeface="+mj-ea"/>
                <a:cs typeface="+mj-cs"/>
                <a:sym typeface="Chalkboard"/>
              </a:defRPr>
            </a:lvl1pPr>
            <a:lvl2pPr marL="1439869" indent="-436519" defTabSz="457223">
              <a:spcBef>
                <a:spcPts val="3000"/>
              </a:spcBef>
              <a:buClrTx/>
              <a:buSzPct val="43000"/>
              <a:buFontTx/>
              <a:buBlip>
                <a:blip r:embed="rId2"/>
              </a:buBlip>
              <a:defRPr sz="3600">
                <a:solidFill>
                  <a:srgbClr val="FFFFFF"/>
                </a:solidFill>
                <a:uFillTx/>
                <a:latin typeface="+mj-lt"/>
                <a:ea typeface="+mj-ea"/>
                <a:cs typeface="+mj-cs"/>
                <a:sym typeface="Chalkboard"/>
              </a:defRPr>
            </a:lvl2pPr>
            <a:lvl3pPr marL="1973296" indent="-436519" defTabSz="457223">
              <a:spcBef>
                <a:spcPts val="3000"/>
              </a:spcBef>
              <a:buClrTx/>
              <a:buSzPct val="43000"/>
              <a:buFontTx/>
              <a:buBlip>
                <a:blip r:embed="rId2"/>
              </a:buBlip>
              <a:defRPr sz="3600">
                <a:solidFill>
                  <a:srgbClr val="FFFFFF"/>
                </a:solidFill>
                <a:uFillTx/>
                <a:latin typeface="+mj-lt"/>
                <a:ea typeface="+mj-ea"/>
                <a:cs typeface="+mj-cs"/>
                <a:sym typeface="Chalkboard"/>
              </a:defRPr>
            </a:lvl3pPr>
            <a:lvl4pPr marL="2544824" indent="-436519" defTabSz="457223">
              <a:spcBef>
                <a:spcPts val="3000"/>
              </a:spcBef>
              <a:buClrTx/>
              <a:buSzPct val="43000"/>
              <a:buFontTx/>
              <a:buBlip>
                <a:blip r:embed="rId2"/>
              </a:buBlip>
              <a:defRPr sz="3600">
                <a:solidFill>
                  <a:srgbClr val="FFFFFF"/>
                </a:solidFill>
                <a:uFillTx/>
                <a:latin typeface="+mj-lt"/>
                <a:ea typeface="+mj-ea"/>
                <a:cs typeface="+mj-cs"/>
                <a:sym typeface="Chalkboard"/>
              </a:defRPr>
            </a:lvl4pPr>
            <a:lvl5pPr marL="3129053" indent="-436519" defTabSz="457223">
              <a:spcBef>
                <a:spcPts val="3000"/>
              </a:spcBef>
              <a:buClrTx/>
              <a:buSzPct val="43000"/>
              <a:buFontTx/>
              <a:buBlip>
                <a:blip r:embed="rId2"/>
              </a:buBlip>
              <a:defRPr sz="3600">
                <a:solidFill>
                  <a:srgbClr val="FFFFFF"/>
                </a:solidFill>
                <a:uFillTx/>
                <a:latin typeface="+mj-lt"/>
                <a:ea typeface="+mj-ea"/>
                <a:cs typeface="+mj-cs"/>
                <a:sym typeface="Chalkboard"/>
              </a:defRPr>
            </a:lvl5pPr>
          </a:lstStyle>
          <a:p>
            <a:pPr lvl="0">
              <a:defRPr sz="1800">
                <a:solidFill>
                  <a:srgbClr val="000000"/>
                </a:solidFill>
              </a:defRPr>
            </a:pPr>
            <a:r>
              <a:rPr lang="en-US" sz="3600">
                <a:solidFill>
                  <a:srgbClr val="FFFFFF"/>
                </a:solidFill>
              </a:rPr>
              <a:t>Click to edit Master text styles</a:t>
            </a:r>
          </a:p>
          <a:p>
            <a:pPr lvl="1">
              <a:defRPr sz="1800">
                <a:solidFill>
                  <a:srgbClr val="000000"/>
                </a:solidFill>
              </a:defRPr>
            </a:pPr>
            <a:r>
              <a:rPr lang="en-US" sz="3600">
                <a:solidFill>
                  <a:srgbClr val="FFFFFF"/>
                </a:solidFill>
              </a:rPr>
              <a:t>Second level</a:t>
            </a:r>
          </a:p>
          <a:p>
            <a:pPr lvl="2">
              <a:defRPr sz="1800">
                <a:solidFill>
                  <a:srgbClr val="000000"/>
                </a:solidFill>
              </a:defRPr>
            </a:pPr>
            <a:r>
              <a:rPr lang="en-US" sz="3600">
                <a:solidFill>
                  <a:srgbClr val="FFFFFF"/>
                </a:solidFill>
              </a:rPr>
              <a:t>Third level</a:t>
            </a:r>
          </a:p>
          <a:p>
            <a:pPr lvl="3">
              <a:defRPr sz="1800">
                <a:solidFill>
                  <a:srgbClr val="000000"/>
                </a:solidFill>
              </a:defRPr>
            </a:pPr>
            <a:r>
              <a:rPr lang="en-US" sz="3600">
                <a:solidFill>
                  <a:srgbClr val="FFFFFF"/>
                </a:solidFill>
              </a:rPr>
              <a:t>Fourth level</a:t>
            </a:r>
          </a:p>
          <a:p>
            <a:pPr lvl="4">
              <a:defRPr sz="1800">
                <a:solidFill>
                  <a:srgbClr val="000000"/>
                </a:solidFill>
              </a:defRPr>
            </a:pPr>
            <a:r>
              <a:rPr lang="en-US" sz="3600">
                <a:solidFill>
                  <a:srgbClr val="FFFFFF"/>
                </a:solidFill>
              </a:rPr>
              <a:t>Fifth level</a:t>
            </a:r>
            <a:endParaRPr sz="3600">
              <a:solidFill>
                <a:srgbClr val="FFFFFF"/>
              </a:solidFill>
            </a:endParaRPr>
          </a:p>
        </p:txBody>
      </p:sp>
    </p:spTree>
    <p:extLst>
      <p:ext uri="{BB962C8B-B14F-4D97-AF65-F5344CB8AC3E}">
        <p14:creationId xmlns:p14="http://schemas.microsoft.com/office/powerpoint/2010/main" val="2987369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4397B4-1D5C-47D4-87B7-1CF97931AB33}"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54F31-F968-4B0A-9454-4C5279495A32}" type="slidenum">
              <a:rPr lang="en-US" smtClean="0"/>
              <a:t>‹#›</a:t>
            </a:fld>
            <a:endParaRPr lang="en-US"/>
          </a:p>
        </p:txBody>
      </p:sp>
    </p:spTree>
    <p:extLst>
      <p:ext uri="{BB962C8B-B14F-4D97-AF65-F5344CB8AC3E}">
        <p14:creationId xmlns:p14="http://schemas.microsoft.com/office/powerpoint/2010/main" val="199120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1"/>
            </a:lvl1pPr>
          </a:lstStyle>
          <a:p>
            <a:r>
              <a:rPr lang="en-US"/>
              <a:t>Click to edit Master title style</a:t>
            </a:r>
          </a:p>
        </p:txBody>
      </p:sp>
      <p:sp>
        <p:nvSpPr>
          <p:cNvPr id="3" name="Text Placeholder 2"/>
          <p:cNvSpPr>
            <a:spLocks noGrp="1"/>
          </p:cNvSpPr>
          <p:nvPr>
            <p:ph type="body" idx="1"/>
          </p:nvPr>
        </p:nvSpPr>
        <p:spPr>
          <a:xfrm>
            <a:off x="887307" y="6527241"/>
            <a:ext cx="11216640" cy="2133599"/>
          </a:xfrm>
        </p:spPr>
        <p:txBody>
          <a:bodyPr/>
          <a:lstStyle>
            <a:lvl1pPr marL="0" indent="0">
              <a:buNone/>
              <a:defRPr sz="2561">
                <a:solidFill>
                  <a:schemeClr val="tx1">
                    <a:tint val="75000"/>
                  </a:schemeClr>
                </a:solidFill>
              </a:defRPr>
            </a:lvl1pPr>
            <a:lvl2pPr marL="487720" indent="0">
              <a:buNone/>
              <a:defRPr sz="2133">
                <a:solidFill>
                  <a:schemeClr val="tx1">
                    <a:tint val="75000"/>
                  </a:schemeClr>
                </a:solidFill>
              </a:defRPr>
            </a:lvl2pPr>
            <a:lvl3pPr marL="975439" indent="0">
              <a:buNone/>
              <a:defRPr sz="1920">
                <a:solidFill>
                  <a:schemeClr val="tx1">
                    <a:tint val="75000"/>
                  </a:schemeClr>
                </a:solidFill>
              </a:defRPr>
            </a:lvl3pPr>
            <a:lvl4pPr marL="1463159" indent="0">
              <a:buNone/>
              <a:defRPr sz="1707">
                <a:solidFill>
                  <a:schemeClr val="tx1">
                    <a:tint val="75000"/>
                  </a:schemeClr>
                </a:solidFill>
              </a:defRPr>
            </a:lvl4pPr>
            <a:lvl5pPr marL="1950878" indent="0">
              <a:buNone/>
              <a:defRPr sz="1707">
                <a:solidFill>
                  <a:schemeClr val="tx1">
                    <a:tint val="75000"/>
                  </a:schemeClr>
                </a:solidFill>
              </a:defRPr>
            </a:lvl5pPr>
            <a:lvl6pPr marL="2438598" indent="0">
              <a:buNone/>
              <a:defRPr sz="1707">
                <a:solidFill>
                  <a:schemeClr val="tx1">
                    <a:tint val="75000"/>
                  </a:schemeClr>
                </a:solidFill>
              </a:defRPr>
            </a:lvl6pPr>
            <a:lvl7pPr marL="2926317" indent="0">
              <a:buNone/>
              <a:defRPr sz="1707">
                <a:solidFill>
                  <a:schemeClr val="tx1">
                    <a:tint val="75000"/>
                  </a:schemeClr>
                </a:solidFill>
              </a:defRPr>
            </a:lvl7pPr>
            <a:lvl8pPr marL="3414038" indent="0">
              <a:buNone/>
              <a:defRPr sz="1707">
                <a:solidFill>
                  <a:schemeClr val="tx1">
                    <a:tint val="75000"/>
                  </a:schemeClr>
                </a:solidFill>
              </a:defRPr>
            </a:lvl8pPr>
            <a:lvl9pPr marL="3901757"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65F69-69AB-5C4C-851B-7169B1BA0D1E}"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9498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28701E-CAF4-4159-9B3E-41C86DFFA30D}"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extLst>
      <p:ext uri="{BB962C8B-B14F-4D97-AF65-F5344CB8AC3E}">
        <p14:creationId xmlns:p14="http://schemas.microsoft.com/office/powerpoint/2010/main" val="352241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5" y="519294"/>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7" y="2390987"/>
            <a:ext cx="5501639" cy="1171786"/>
          </a:xfrm>
        </p:spPr>
        <p:txBody>
          <a:bodyPr anchor="b"/>
          <a:lstStyle>
            <a:lvl1pPr marL="0" indent="0">
              <a:buNone/>
              <a:defRPr sz="2561" b="1"/>
            </a:lvl1pPr>
            <a:lvl2pPr marL="487720" indent="0">
              <a:buNone/>
              <a:defRPr sz="2133" b="1"/>
            </a:lvl2pPr>
            <a:lvl3pPr marL="975439" indent="0">
              <a:buNone/>
              <a:defRPr sz="1920" b="1"/>
            </a:lvl3pPr>
            <a:lvl4pPr marL="1463159" indent="0">
              <a:buNone/>
              <a:defRPr sz="1707" b="1"/>
            </a:lvl4pPr>
            <a:lvl5pPr marL="1950878" indent="0">
              <a:buNone/>
              <a:defRPr sz="1707" b="1"/>
            </a:lvl5pPr>
            <a:lvl6pPr marL="2438598" indent="0">
              <a:buNone/>
              <a:defRPr sz="1707" b="1"/>
            </a:lvl6pPr>
            <a:lvl7pPr marL="2926317" indent="0">
              <a:buNone/>
              <a:defRPr sz="1707" b="1"/>
            </a:lvl7pPr>
            <a:lvl8pPr marL="3414038" indent="0">
              <a:buNone/>
              <a:defRPr sz="1707" b="1"/>
            </a:lvl8pPr>
            <a:lvl9pPr marL="3901757"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7" y="3562777"/>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1" b="1"/>
            </a:lvl1pPr>
            <a:lvl2pPr marL="487720" indent="0">
              <a:buNone/>
              <a:defRPr sz="2133" b="1"/>
            </a:lvl2pPr>
            <a:lvl3pPr marL="975439" indent="0">
              <a:buNone/>
              <a:defRPr sz="1920" b="1"/>
            </a:lvl3pPr>
            <a:lvl4pPr marL="1463159" indent="0">
              <a:buNone/>
              <a:defRPr sz="1707" b="1"/>
            </a:lvl4pPr>
            <a:lvl5pPr marL="1950878" indent="0">
              <a:buNone/>
              <a:defRPr sz="1707" b="1"/>
            </a:lvl5pPr>
            <a:lvl6pPr marL="2438598" indent="0">
              <a:buNone/>
              <a:defRPr sz="1707" b="1"/>
            </a:lvl6pPr>
            <a:lvl7pPr marL="2926317" indent="0">
              <a:buNone/>
              <a:defRPr sz="1707" b="1"/>
            </a:lvl7pPr>
            <a:lvl8pPr marL="3414038" indent="0">
              <a:buNone/>
              <a:defRPr sz="1707" b="1"/>
            </a:lvl8pPr>
            <a:lvl9pPr marL="3901757"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0" y="3562777"/>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D65F69-69AB-5C4C-851B-7169B1BA0D1E}"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6625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D65F69-69AB-5C4C-851B-7169B1BA0D1E}"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96415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65F69-69AB-5C4C-851B-7169B1BA0D1E}" type="datetimeFigureOut">
              <a:rPr lang="en-US" smtClean="0"/>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509DD-A423-8348-AF74-9E12A425F611}" type="slidenum">
              <a:rPr lang="en-US" smtClean="0"/>
              <a:t>‹#›</a:t>
            </a:fld>
            <a:endParaRPr lang="en-US"/>
          </a:p>
        </p:txBody>
      </p:sp>
    </p:spTree>
    <p:extLst>
      <p:ext uri="{BB962C8B-B14F-4D97-AF65-F5344CB8AC3E}">
        <p14:creationId xmlns:p14="http://schemas.microsoft.com/office/powerpoint/2010/main" val="186187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1"/>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4"/>
            <a:ext cx="4194386" cy="5420925"/>
          </a:xfrm>
        </p:spPr>
        <p:txBody>
          <a:bodyPr/>
          <a:lstStyle>
            <a:lvl1pPr marL="0" indent="0">
              <a:buNone/>
              <a:defRPr sz="1707"/>
            </a:lvl1pPr>
            <a:lvl2pPr marL="487720" indent="0">
              <a:buNone/>
              <a:defRPr sz="1493"/>
            </a:lvl2pPr>
            <a:lvl3pPr marL="975439" indent="0">
              <a:buNone/>
              <a:defRPr sz="1280"/>
            </a:lvl3pPr>
            <a:lvl4pPr marL="1463159" indent="0">
              <a:buNone/>
              <a:defRPr sz="1067"/>
            </a:lvl4pPr>
            <a:lvl5pPr marL="1950878" indent="0">
              <a:buNone/>
              <a:defRPr sz="1067"/>
            </a:lvl5pPr>
            <a:lvl6pPr marL="2438598" indent="0">
              <a:buNone/>
              <a:defRPr sz="1067"/>
            </a:lvl6pPr>
            <a:lvl7pPr marL="2926317" indent="0">
              <a:buNone/>
              <a:defRPr sz="1067"/>
            </a:lvl7pPr>
            <a:lvl8pPr marL="3414038" indent="0">
              <a:buNone/>
              <a:defRPr sz="1067"/>
            </a:lvl8pPr>
            <a:lvl9pPr marL="3901757"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D65F69-69AB-5C4C-851B-7169B1BA0D1E}"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158505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720" indent="0">
              <a:buNone/>
              <a:defRPr sz="2987"/>
            </a:lvl2pPr>
            <a:lvl3pPr marL="975439" indent="0">
              <a:buNone/>
              <a:defRPr sz="2561"/>
            </a:lvl3pPr>
            <a:lvl4pPr marL="1463159" indent="0">
              <a:buNone/>
              <a:defRPr sz="2133"/>
            </a:lvl4pPr>
            <a:lvl5pPr marL="1950878" indent="0">
              <a:buNone/>
              <a:defRPr sz="2133"/>
            </a:lvl5pPr>
            <a:lvl6pPr marL="2438598" indent="0">
              <a:buNone/>
              <a:defRPr sz="2133"/>
            </a:lvl6pPr>
            <a:lvl7pPr marL="2926317" indent="0">
              <a:buNone/>
              <a:defRPr sz="2133"/>
            </a:lvl7pPr>
            <a:lvl8pPr marL="3414038" indent="0">
              <a:buNone/>
              <a:defRPr sz="2133"/>
            </a:lvl8pPr>
            <a:lvl9pPr marL="3901757" indent="0">
              <a:buNone/>
              <a:defRPr sz="2133"/>
            </a:lvl9pPr>
          </a:lstStyle>
          <a:p>
            <a:r>
              <a:rPr lang="en-US"/>
              <a:t>Drag picture to placeholder or click icon to add</a:t>
            </a:r>
          </a:p>
        </p:txBody>
      </p:sp>
      <p:sp>
        <p:nvSpPr>
          <p:cNvPr id="4" name="Text Placeholder 3"/>
          <p:cNvSpPr>
            <a:spLocks noGrp="1"/>
          </p:cNvSpPr>
          <p:nvPr>
            <p:ph type="body" sz="half" idx="2"/>
          </p:nvPr>
        </p:nvSpPr>
        <p:spPr>
          <a:xfrm>
            <a:off x="895774" y="2926084"/>
            <a:ext cx="4194386" cy="5420925"/>
          </a:xfrm>
        </p:spPr>
        <p:txBody>
          <a:bodyPr/>
          <a:lstStyle>
            <a:lvl1pPr marL="0" indent="0">
              <a:buNone/>
              <a:defRPr sz="1707"/>
            </a:lvl1pPr>
            <a:lvl2pPr marL="487720" indent="0">
              <a:buNone/>
              <a:defRPr sz="1493"/>
            </a:lvl2pPr>
            <a:lvl3pPr marL="975439" indent="0">
              <a:buNone/>
              <a:defRPr sz="1280"/>
            </a:lvl3pPr>
            <a:lvl4pPr marL="1463159" indent="0">
              <a:buNone/>
              <a:defRPr sz="1067"/>
            </a:lvl4pPr>
            <a:lvl5pPr marL="1950878" indent="0">
              <a:buNone/>
              <a:defRPr sz="1067"/>
            </a:lvl5pPr>
            <a:lvl6pPr marL="2438598" indent="0">
              <a:buNone/>
              <a:defRPr sz="1067"/>
            </a:lvl6pPr>
            <a:lvl7pPr marL="2926317" indent="0">
              <a:buNone/>
              <a:defRPr sz="1067"/>
            </a:lvl7pPr>
            <a:lvl8pPr marL="3414038" indent="0">
              <a:buNone/>
              <a:defRPr sz="1067"/>
            </a:lvl8pPr>
            <a:lvl9pPr marL="3901757"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9D65F69-69AB-5C4C-851B-7169B1BA0D1E}"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uk-UA" smtClean="0"/>
              <a:t>‹#›</a:t>
            </a:fld>
            <a:endParaRPr lang="uk-UA"/>
          </a:p>
        </p:txBody>
      </p:sp>
    </p:spTree>
    <p:extLst>
      <p:ext uri="{BB962C8B-B14F-4D97-AF65-F5344CB8AC3E}">
        <p14:creationId xmlns:p14="http://schemas.microsoft.com/office/powerpoint/2010/main" val="50860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4"/>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7"/>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99D65F69-69AB-5C4C-851B-7169B1BA0D1E}" type="datetimeFigureOut">
              <a:rPr lang="en-US" smtClean="0"/>
              <a:t>2/25/19</a:t>
            </a:fld>
            <a:endParaRPr lang="en-US"/>
          </a:p>
        </p:txBody>
      </p:sp>
      <p:sp>
        <p:nvSpPr>
          <p:cNvPr id="5" name="Footer Placeholder 4"/>
          <p:cNvSpPr>
            <a:spLocks noGrp="1"/>
          </p:cNvSpPr>
          <p:nvPr>
            <p:ph type="ftr" sz="quarter" idx="3"/>
          </p:nvPr>
        </p:nvSpPr>
        <p:spPr>
          <a:xfrm>
            <a:off x="4307840" y="9040147"/>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1" y="9040147"/>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pPr lvl="0"/>
            <a:fld id="{86CB4B4D-7CA3-9044-876B-883B54F8677D}" type="slidenum">
              <a:rPr lang="uk-UA" smtClean="0"/>
              <a:t>‹#›</a:t>
            </a:fld>
            <a:endParaRPr lang="uk-UA"/>
          </a:p>
        </p:txBody>
      </p:sp>
    </p:spTree>
    <p:extLst>
      <p:ext uri="{BB962C8B-B14F-4D97-AF65-F5344CB8AC3E}">
        <p14:creationId xmlns:p14="http://schemas.microsoft.com/office/powerpoint/2010/main" val="2251262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75439" rtl="0" eaLnBrk="1" latinLnBrk="0" hangingPunct="1">
        <a:lnSpc>
          <a:spcPct val="90000"/>
        </a:lnSpc>
        <a:spcBef>
          <a:spcPct val="0"/>
        </a:spcBef>
        <a:buNone/>
        <a:defRPr sz="4694" kern="1200">
          <a:solidFill>
            <a:schemeClr val="tx1"/>
          </a:solidFill>
          <a:latin typeface="+mj-lt"/>
          <a:ea typeface="+mj-ea"/>
          <a:cs typeface="+mj-cs"/>
        </a:defRPr>
      </a:lvl1pPr>
    </p:titleStyle>
    <p:bodyStyle>
      <a:lvl1pPr marL="243860" indent="-243860" algn="l" defTabSz="975439"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79" indent="-243860" algn="l" defTabSz="975439" rtl="0" eaLnBrk="1" latinLnBrk="0" hangingPunct="1">
        <a:lnSpc>
          <a:spcPct val="90000"/>
        </a:lnSpc>
        <a:spcBef>
          <a:spcPts val="533"/>
        </a:spcBef>
        <a:buFont typeface="Arial"/>
        <a:buChar char="•"/>
        <a:defRPr sz="2561" kern="1200">
          <a:solidFill>
            <a:schemeClr val="tx1"/>
          </a:solidFill>
          <a:latin typeface="+mn-lt"/>
          <a:ea typeface="+mn-ea"/>
          <a:cs typeface="+mn-cs"/>
        </a:defRPr>
      </a:lvl2pPr>
      <a:lvl3pPr marL="1219299" indent="-243860" algn="l" defTabSz="975439"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7018"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739"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458"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177"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897"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618" indent="-243860" algn="l" defTabSz="975439"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439" rtl="0" eaLnBrk="1" latinLnBrk="0" hangingPunct="1">
        <a:defRPr sz="1920" kern="1200">
          <a:solidFill>
            <a:schemeClr val="tx1"/>
          </a:solidFill>
          <a:latin typeface="+mn-lt"/>
          <a:ea typeface="+mn-ea"/>
          <a:cs typeface="+mn-cs"/>
        </a:defRPr>
      </a:lvl1pPr>
      <a:lvl2pPr marL="487720" algn="l" defTabSz="975439" rtl="0" eaLnBrk="1" latinLnBrk="0" hangingPunct="1">
        <a:defRPr sz="1920" kern="1200">
          <a:solidFill>
            <a:schemeClr val="tx1"/>
          </a:solidFill>
          <a:latin typeface="+mn-lt"/>
          <a:ea typeface="+mn-ea"/>
          <a:cs typeface="+mn-cs"/>
        </a:defRPr>
      </a:lvl2pPr>
      <a:lvl3pPr marL="975439" algn="l" defTabSz="975439" rtl="0" eaLnBrk="1" latinLnBrk="0" hangingPunct="1">
        <a:defRPr sz="1920" kern="1200">
          <a:solidFill>
            <a:schemeClr val="tx1"/>
          </a:solidFill>
          <a:latin typeface="+mn-lt"/>
          <a:ea typeface="+mn-ea"/>
          <a:cs typeface="+mn-cs"/>
        </a:defRPr>
      </a:lvl3pPr>
      <a:lvl4pPr marL="1463159" algn="l" defTabSz="975439" rtl="0" eaLnBrk="1" latinLnBrk="0" hangingPunct="1">
        <a:defRPr sz="1920" kern="1200">
          <a:solidFill>
            <a:schemeClr val="tx1"/>
          </a:solidFill>
          <a:latin typeface="+mn-lt"/>
          <a:ea typeface="+mn-ea"/>
          <a:cs typeface="+mn-cs"/>
        </a:defRPr>
      </a:lvl4pPr>
      <a:lvl5pPr marL="1950878" algn="l" defTabSz="975439" rtl="0" eaLnBrk="1" latinLnBrk="0" hangingPunct="1">
        <a:defRPr sz="1920" kern="1200">
          <a:solidFill>
            <a:schemeClr val="tx1"/>
          </a:solidFill>
          <a:latin typeface="+mn-lt"/>
          <a:ea typeface="+mn-ea"/>
          <a:cs typeface="+mn-cs"/>
        </a:defRPr>
      </a:lvl5pPr>
      <a:lvl6pPr marL="2438598" algn="l" defTabSz="975439" rtl="0" eaLnBrk="1" latinLnBrk="0" hangingPunct="1">
        <a:defRPr sz="1920" kern="1200">
          <a:solidFill>
            <a:schemeClr val="tx1"/>
          </a:solidFill>
          <a:latin typeface="+mn-lt"/>
          <a:ea typeface="+mn-ea"/>
          <a:cs typeface="+mn-cs"/>
        </a:defRPr>
      </a:lvl6pPr>
      <a:lvl7pPr marL="2926317" algn="l" defTabSz="975439" rtl="0" eaLnBrk="1" latinLnBrk="0" hangingPunct="1">
        <a:defRPr sz="1920" kern="1200">
          <a:solidFill>
            <a:schemeClr val="tx1"/>
          </a:solidFill>
          <a:latin typeface="+mn-lt"/>
          <a:ea typeface="+mn-ea"/>
          <a:cs typeface="+mn-cs"/>
        </a:defRPr>
      </a:lvl7pPr>
      <a:lvl8pPr marL="3414038" algn="l" defTabSz="975439" rtl="0" eaLnBrk="1" latinLnBrk="0" hangingPunct="1">
        <a:defRPr sz="1920" kern="1200">
          <a:solidFill>
            <a:schemeClr val="tx1"/>
          </a:solidFill>
          <a:latin typeface="+mn-lt"/>
          <a:ea typeface="+mn-ea"/>
          <a:cs typeface="+mn-cs"/>
        </a:defRPr>
      </a:lvl8pPr>
      <a:lvl9pPr marL="3901757" algn="l" defTabSz="975439"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tobacco/data_statistics/fact_sheets/smokeless/products_marketing/index.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tobacco.stanford.edu/tobacco_main/subtheme_mari.php?token=fm_mari_mt069.php" TargetMode="External"/><Relationship Id="rId5" Type="http://schemas.openxmlformats.org/officeDocument/2006/relationships/hyperlink" Target="https://www.ncbi.nlm.nih.gov/pmc/articles/PMC164901/pdf/attr_38_02_0126.pdf" TargetMode="External"/><Relationship Id="rId4" Type="http://schemas.openxmlformats.org/officeDocument/2006/relationships/hyperlink" Target="https://www.cdc.gov/tobacco/data_statistics/fact_sheets/smokeless/health_effect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477715" y="3488858"/>
            <a:ext cx="12039600" cy="305750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a:defRPr sz="8500">
                <a:solidFill>
                  <a:srgbClr val="FFFFFF"/>
                </a:solidFill>
                <a:effectLst>
                  <a:outerShdw blurRad="127000" dist="76200" dir="2700000" rotWithShape="0">
                    <a:srgbClr val="FEF50B">
                      <a:alpha val="75000"/>
                    </a:srgbClr>
                  </a:outerShdw>
                </a:effectLst>
                <a:latin typeface="+mj-lt"/>
                <a:ea typeface="+mj-ea"/>
                <a:cs typeface="+mj-cs"/>
                <a:sym typeface="Chalkboard"/>
              </a:defRPr>
            </a:lvl1pPr>
          </a:lstStyle>
          <a:p>
            <a:pPr lvl="0">
              <a:defRPr sz="1800">
                <a:solidFill>
                  <a:srgbClr val="000000"/>
                </a:solidFill>
                <a:effectLst/>
              </a:defRPr>
            </a:pPr>
            <a:r>
              <a:rPr lang="en-US" sz="9601" b="1" dirty="0">
                <a:solidFill>
                  <a:schemeClr val="tx1"/>
                </a:solidFill>
                <a:effectLst/>
                <a:latin typeface="Arial" charset="0"/>
                <a:ea typeface="Arial" charset="0"/>
                <a:cs typeface="Arial" charset="0"/>
              </a:rPr>
              <a:t>Smokeless Tobacco 101</a:t>
            </a:r>
            <a:endParaRPr sz="9601" b="1" dirty="0">
              <a:solidFill>
                <a:schemeClr val="tx1"/>
              </a:solidFill>
              <a:effectLst/>
              <a:latin typeface="Arial" charset="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406" y="0"/>
            <a:ext cx="4120344" cy="1986265"/>
          </a:xfrm>
          <a:prstGeom prst="rect">
            <a:avLst/>
          </a:prstGeom>
        </p:spPr>
      </p:pic>
      <p:sp>
        <p:nvSpPr>
          <p:cNvPr id="5" name="Shape 55"/>
          <p:cNvSpPr txBox="1">
            <a:spLocks/>
          </p:cNvSpPr>
          <p:nvPr/>
        </p:nvSpPr>
        <p:spPr>
          <a:xfrm>
            <a:off x="-9769" y="6858000"/>
            <a:ext cx="13014569" cy="2895600"/>
          </a:xfrm>
          <a:prstGeom prst="rect">
            <a:avLst/>
          </a:prstGeom>
          <a:solidFill>
            <a:srgbClr val="660000"/>
          </a:solidFill>
        </p:spPr>
        <p:txBody>
          <a:bodyPr lIns="91425" tIns="91425" rIns="91425" bIns="91425" anchor="t" anchorCtr="0">
            <a:noAutofit/>
          </a:bodyPr>
          <a:lstStyle>
            <a:lvl1pPr marL="243848" indent="-243848" algn="l" defTabSz="975390"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a:lstStyle>
          <a:p>
            <a:pPr>
              <a:spcBef>
                <a:spcPts val="0"/>
              </a:spcBef>
              <a:buNone/>
            </a:pPr>
            <a:r>
              <a:rPr lang="en"/>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 y="8311662"/>
            <a:ext cx="4521200" cy="1130300"/>
          </a:xfrm>
          <a:prstGeom prst="rect">
            <a:avLst/>
          </a:prstGeom>
        </p:spPr>
      </p:pic>
      <p:sp>
        <p:nvSpPr>
          <p:cNvPr id="6" name="TextBox 5"/>
          <p:cNvSpPr txBox="1"/>
          <p:nvPr/>
        </p:nvSpPr>
        <p:spPr>
          <a:xfrm>
            <a:off x="10769600" y="9257296"/>
            <a:ext cx="2495203" cy="369332"/>
          </a:xfrm>
          <a:prstGeom prst="rect">
            <a:avLst/>
          </a:prstGeom>
          <a:noFill/>
        </p:spPr>
        <p:txBody>
          <a:bodyPr wrap="square" rtlCol="0">
            <a:spAutoFit/>
          </a:bodyPr>
          <a:lstStyle/>
          <a:p>
            <a:r>
              <a:rPr lang="en-US" sz="1800"/>
              <a:t>© Stanford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320800" y="1447800"/>
            <a:ext cx="10483639"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Smokeless Tobacco Health Effects </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4" name="Rectangle 3"/>
          <p:cNvSpPr/>
          <p:nvPr/>
        </p:nvSpPr>
        <p:spPr>
          <a:xfrm>
            <a:off x="939800" y="2971800"/>
            <a:ext cx="3200400" cy="1295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Oral cancers</a:t>
            </a:r>
          </a:p>
        </p:txBody>
      </p:sp>
      <p:sp>
        <p:nvSpPr>
          <p:cNvPr id="15" name="Rectangle 14"/>
          <p:cNvSpPr/>
          <p:nvPr/>
        </p:nvSpPr>
        <p:spPr>
          <a:xfrm>
            <a:off x="4902200" y="2971800"/>
            <a:ext cx="3200400" cy="1295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Oral wounds, ulcers, and tumors</a:t>
            </a:r>
          </a:p>
        </p:txBody>
      </p:sp>
      <p:sp>
        <p:nvSpPr>
          <p:cNvPr id="16" name="Rectangle 15"/>
          <p:cNvSpPr/>
          <p:nvPr/>
        </p:nvSpPr>
        <p:spPr>
          <a:xfrm>
            <a:off x="8712200" y="2971800"/>
            <a:ext cx="3200400" cy="1295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Destroyed oral tissue</a:t>
            </a:r>
          </a:p>
        </p:txBody>
      </p:sp>
      <p:sp>
        <p:nvSpPr>
          <p:cNvPr id="17" name="Rectangle 16"/>
          <p:cNvSpPr/>
          <p:nvPr/>
        </p:nvSpPr>
        <p:spPr>
          <a:xfrm>
            <a:off x="939800" y="4876800"/>
            <a:ext cx="32004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Gum infection</a:t>
            </a:r>
          </a:p>
        </p:txBody>
      </p:sp>
      <p:sp>
        <p:nvSpPr>
          <p:cNvPr id="18" name="Rectangle 17"/>
          <p:cNvSpPr/>
          <p:nvPr/>
        </p:nvSpPr>
        <p:spPr>
          <a:xfrm>
            <a:off x="4902200" y="4876800"/>
            <a:ext cx="32004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Tooth discoloration</a:t>
            </a:r>
          </a:p>
        </p:txBody>
      </p:sp>
      <p:sp>
        <p:nvSpPr>
          <p:cNvPr id="19" name="Rectangle 18"/>
          <p:cNvSpPr/>
          <p:nvPr/>
        </p:nvSpPr>
        <p:spPr>
          <a:xfrm>
            <a:off x="8712200" y="4876800"/>
            <a:ext cx="32004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Enamel erosion</a:t>
            </a:r>
          </a:p>
        </p:txBody>
      </p:sp>
      <p:sp>
        <p:nvSpPr>
          <p:cNvPr id="20" name="Rectangle 19"/>
          <p:cNvSpPr/>
          <p:nvPr/>
        </p:nvSpPr>
        <p:spPr>
          <a:xfrm>
            <a:off x="2616200" y="6705600"/>
            <a:ext cx="3200400" cy="1295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Shrinking gums</a:t>
            </a:r>
          </a:p>
        </p:txBody>
      </p:sp>
      <p:sp>
        <p:nvSpPr>
          <p:cNvPr id="21" name="Rectangle 20"/>
          <p:cNvSpPr/>
          <p:nvPr/>
        </p:nvSpPr>
        <p:spPr>
          <a:xfrm>
            <a:off x="6807200" y="6705600"/>
            <a:ext cx="3200400" cy="1295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t>Tooth decays</a:t>
            </a:r>
          </a:p>
        </p:txBody>
      </p:sp>
    </p:spTree>
    <p:extLst>
      <p:ext uri="{BB962C8B-B14F-4D97-AF65-F5344CB8AC3E}">
        <p14:creationId xmlns:p14="http://schemas.microsoft.com/office/powerpoint/2010/main" val="752632286"/>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311611" y="1027315"/>
            <a:ext cx="10483639"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Smokeless Tobacco Health Effects </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 name="Rounded Rectangle 1"/>
          <p:cNvSpPr/>
          <p:nvPr/>
        </p:nvSpPr>
        <p:spPr>
          <a:xfrm>
            <a:off x="2235200" y="2286000"/>
            <a:ext cx="8382000" cy="1524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a:t>Smokeless tobacco can impact your entire body.</a:t>
            </a:r>
          </a:p>
        </p:txBody>
      </p:sp>
      <p:sp>
        <p:nvSpPr>
          <p:cNvPr id="4" name="Rectangle 3"/>
          <p:cNvSpPr/>
          <p:nvPr/>
        </p:nvSpPr>
        <p:spPr>
          <a:xfrm>
            <a:off x="2311400" y="4876800"/>
            <a:ext cx="3657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Pancreatic Cancer</a:t>
            </a:r>
          </a:p>
        </p:txBody>
      </p:sp>
      <p:sp>
        <p:nvSpPr>
          <p:cNvPr id="8" name="Rectangle 7"/>
          <p:cNvSpPr/>
          <p:nvPr/>
        </p:nvSpPr>
        <p:spPr>
          <a:xfrm>
            <a:off x="6883400" y="4876800"/>
            <a:ext cx="3657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Stomach Cancer</a:t>
            </a:r>
          </a:p>
        </p:txBody>
      </p:sp>
      <p:sp>
        <p:nvSpPr>
          <p:cNvPr id="9" name="Rectangle 8"/>
          <p:cNvSpPr/>
          <p:nvPr/>
        </p:nvSpPr>
        <p:spPr>
          <a:xfrm>
            <a:off x="2311400" y="6705600"/>
            <a:ext cx="3657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High Blood Pressure</a:t>
            </a:r>
          </a:p>
        </p:txBody>
      </p:sp>
      <p:sp>
        <p:nvSpPr>
          <p:cNvPr id="10" name="Rectangle 9"/>
          <p:cNvSpPr/>
          <p:nvPr/>
        </p:nvSpPr>
        <p:spPr>
          <a:xfrm>
            <a:off x="6883400" y="6705600"/>
            <a:ext cx="36576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Cardiovascular Disease</a:t>
            </a:r>
          </a:p>
        </p:txBody>
      </p:sp>
    </p:spTree>
    <p:extLst>
      <p:ext uri="{BB962C8B-B14F-4D97-AF65-F5344CB8AC3E}">
        <p14:creationId xmlns:p14="http://schemas.microsoft.com/office/powerpoint/2010/main" val="1226265581"/>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 name="TextBox 2"/>
          <p:cNvSpPr txBox="1"/>
          <p:nvPr/>
        </p:nvSpPr>
        <p:spPr>
          <a:xfrm>
            <a:off x="558800" y="1066800"/>
            <a:ext cx="7810151" cy="646331"/>
          </a:xfrm>
          <a:prstGeom prst="rect">
            <a:avLst/>
          </a:prstGeom>
          <a:noFill/>
        </p:spPr>
        <p:txBody>
          <a:bodyPr wrap="none" rtlCol="0">
            <a:spAutoFit/>
          </a:bodyPr>
          <a:lstStyle/>
          <a:p>
            <a:r>
              <a:rPr lang="en-US" sz="3600" b="1" dirty="0">
                <a:cs typeface="Arial Narrow"/>
              </a:rPr>
              <a:t>Misconceptions smokeless tobacco use:</a:t>
            </a:r>
          </a:p>
        </p:txBody>
      </p:sp>
      <p:sp>
        <p:nvSpPr>
          <p:cNvPr id="4" name="Rectangle 3"/>
          <p:cNvSpPr/>
          <p:nvPr/>
        </p:nvSpPr>
        <p:spPr>
          <a:xfrm>
            <a:off x="558800" y="2057400"/>
            <a:ext cx="5867400" cy="3505200"/>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n>
                  <a:solidFill>
                    <a:schemeClr val="tx1"/>
                  </a:solidFill>
                </a:ln>
                <a:solidFill>
                  <a:schemeClr val="tx1"/>
                </a:solidFill>
                <a:latin typeface="+mj-lt"/>
              </a:rPr>
              <a:t>“Cigarettes, it goes into your body and through your lungs and into everything like that… chewing tobacco just stays in my mouth.” </a:t>
            </a:r>
          </a:p>
          <a:p>
            <a:pPr algn="ctr"/>
            <a:endParaRPr lang="en-US" sz="2400" b="1" dirty="0">
              <a:ln>
                <a:solidFill>
                  <a:srgbClr val="000000"/>
                </a:solidFill>
              </a:ln>
              <a:latin typeface="+mj-lt"/>
            </a:endParaRPr>
          </a:p>
          <a:p>
            <a:pPr algn="ctr"/>
            <a:r>
              <a:rPr lang="en-US" sz="2400" i="1" dirty="0">
                <a:ln>
                  <a:solidFill>
                    <a:srgbClr val="FFFFFF"/>
                  </a:solidFill>
                </a:ln>
                <a:latin typeface="+mj-lt"/>
              </a:rPr>
              <a:t>(</a:t>
            </a:r>
            <a:r>
              <a:rPr lang="en-US" sz="2400" i="1" dirty="0">
                <a:ln>
                  <a:solidFill>
                    <a:schemeClr val="bg1"/>
                  </a:solidFill>
                </a:ln>
                <a:latin typeface="+mj-lt"/>
              </a:rPr>
              <a:t>current-user, age 16)</a:t>
            </a:r>
          </a:p>
        </p:txBody>
      </p:sp>
      <p:sp>
        <p:nvSpPr>
          <p:cNvPr id="11" name="Rectangle 10"/>
          <p:cNvSpPr/>
          <p:nvPr/>
        </p:nvSpPr>
        <p:spPr>
          <a:xfrm>
            <a:off x="558800" y="5867400"/>
            <a:ext cx="5867400" cy="3505200"/>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n>
                  <a:solidFill>
                    <a:schemeClr val="tx1"/>
                  </a:solidFill>
                </a:ln>
                <a:solidFill>
                  <a:schemeClr val="tx1"/>
                </a:solidFill>
                <a:latin typeface="+mj-lt"/>
              </a:rPr>
              <a:t>“The group I hang out with, like boots, blue jeans… they’re like cowboys, like country kids—[ST] is really accepted. It’s just like a thing that happens. No one even takes a second look at it.” </a:t>
            </a:r>
          </a:p>
          <a:p>
            <a:pPr algn="ctr"/>
            <a:endParaRPr lang="en-US" sz="2400" b="1" dirty="0">
              <a:ln>
                <a:solidFill>
                  <a:srgbClr val="000000"/>
                </a:solidFill>
              </a:ln>
              <a:latin typeface="+mj-lt"/>
            </a:endParaRPr>
          </a:p>
          <a:p>
            <a:pPr algn="ctr"/>
            <a:r>
              <a:rPr lang="en-US" sz="2400" i="1" dirty="0">
                <a:ln>
                  <a:solidFill>
                    <a:srgbClr val="FFFFFF"/>
                  </a:solidFill>
                </a:ln>
                <a:latin typeface="+mj-lt"/>
              </a:rPr>
              <a:t>(</a:t>
            </a:r>
            <a:r>
              <a:rPr lang="en-US" sz="2400" i="1" dirty="0">
                <a:ln>
                  <a:solidFill>
                    <a:schemeClr val="bg1"/>
                  </a:solidFill>
                </a:ln>
                <a:latin typeface="+mj-lt"/>
              </a:rPr>
              <a:t>current-user, age 17)</a:t>
            </a:r>
          </a:p>
        </p:txBody>
      </p:sp>
      <p:sp>
        <p:nvSpPr>
          <p:cNvPr id="12" name="Rectangle 11"/>
          <p:cNvSpPr/>
          <p:nvPr/>
        </p:nvSpPr>
        <p:spPr>
          <a:xfrm>
            <a:off x="6654800" y="2061111"/>
            <a:ext cx="5867400" cy="3505200"/>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n>
                  <a:solidFill>
                    <a:srgbClr val="000000"/>
                  </a:solidFill>
                </a:ln>
                <a:solidFill>
                  <a:srgbClr val="000000"/>
                </a:solidFill>
                <a:latin typeface="+mj-lt"/>
              </a:rPr>
              <a:t>“I haven’t had any health problems with [ST] since I have been chewing… I know that if I did have a health problem, that would probably motivate me to quit.” </a:t>
            </a:r>
          </a:p>
          <a:p>
            <a:pPr algn="ctr"/>
            <a:endParaRPr lang="en-US" sz="2400" b="1" dirty="0">
              <a:ln>
                <a:solidFill>
                  <a:srgbClr val="000000"/>
                </a:solidFill>
              </a:ln>
              <a:latin typeface="+mj-lt"/>
            </a:endParaRPr>
          </a:p>
          <a:p>
            <a:pPr algn="ctr"/>
            <a:r>
              <a:rPr lang="en-US" sz="2400" i="1" dirty="0">
                <a:ln>
                  <a:solidFill>
                    <a:srgbClr val="FFFFFF"/>
                  </a:solidFill>
                </a:ln>
                <a:latin typeface="+mj-lt"/>
              </a:rPr>
              <a:t>(current-user, age 16)</a:t>
            </a:r>
          </a:p>
        </p:txBody>
      </p:sp>
      <p:sp>
        <p:nvSpPr>
          <p:cNvPr id="13" name="Rectangle 12"/>
          <p:cNvSpPr/>
          <p:nvPr/>
        </p:nvSpPr>
        <p:spPr>
          <a:xfrm>
            <a:off x="6654800" y="5867400"/>
            <a:ext cx="5867400" cy="3505200"/>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ln>
                  <a:solidFill>
                    <a:srgbClr val="000000"/>
                  </a:solidFill>
                </a:ln>
                <a:solidFill>
                  <a:srgbClr val="000000"/>
                </a:solidFill>
                <a:latin typeface="+mj-lt"/>
              </a:rPr>
              <a:t>“[My parents] think [ST is] gross, but they also think that I’m old enough to make my own decisions.” </a:t>
            </a:r>
          </a:p>
          <a:p>
            <a:pPr algn="ctr"/>
            <a:endParaRPr lang="en-US" sz="2400" b="1" dirty="0">
              <a:ln>
                <a:solidFill>
                  <a:srgbClr val="000000"/>
                </a:solidFill>
              </a:ln>
              <a:latin typeface="+mj-lt"/>
            </a:endParaRPr>
          </a:p>
          <a:p>
            <a:pPr algn="ctr"/>
            <a:r>
              <a:rPr lang="en-US" sz="2400" i="1" dirty="0">
                <a:ln>
                  <a:solidFill>
                    <a:srgbClr val="FFFFFF"/>
                  </a:solidFill>
                </a:ln>
                <a:latin typeface="+mj-lt"/>
              </a:rPr>
              <a:t>(current-user, age 17)</a:t>
            </a:r>
          </a:p>
        </p:txBody>
      </p:sp>
    </p:spTree>
    <p:extLst>
      <p:ext uri="{BB962C8B-B14F-4D97-AF65-F5344CB8AC3E}">
        <p14:creationId xmlns:p14="http://schemas.microsoft.com/office/powerpoint/2010/main" val="786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523999"/>
            <a:ext cx="11399520" cy="7772401"/>
          </a:xfrm>
        </p:spPr>
        <p:txBody>
          <a:bodyPr>
            <a:normAutofit/>
          </a:bodyPr>
          <a:lstStyle/>
          <a:p>
            <a:pPr marL="944919" marR="0" lvl="3" indent="-457200" algn="ctr" defTabSz="914400" eaLnBrk="1" fontAlgn="auto" latinLnBrk="0" hangingPunct="1">
              <a:lnSpc>
                <a:spcPct val="100000"/>
              </a:lnSpc>
              <a:spcBef>
                <a:spcPts val="0"/>
              </a:spcBef>
              <a:spcAft>
                <a:spcPts val="0"/>
              </a:spcAft>
              <a:buClrTx/>
              <a:buSzTx/>
              <a:buFontTx/>
              <a:buNone/>
              <a:tabLst/>
              <a:defRPr/>
            </a:pPr>
            <a:r>
              <a:rPr lang="en-US" sz="4400" b="1" i="1" u="sng" dirty="0"/>
              <a:t>Think, Pair, Share: </a:t>
            </a:r>
          </a:p>
          <a:p>
            <a:pPr marL="944919" marR="0" lvl="3" indent="-457200" algn="ctr" defTabSz="914400" eaLnBrk="1" fontAlgn="auto" latinLnBrk="0" hangingPunct="1">
              <a:lnSpc>
                <a:spcPct val="100000"/>
              </a:lnSpc>
              <a:spcBef>
                <a:spcPts val="0"/>
              </a:spcBef>
              <a:spcAft>
                <a:spcPts val="0"/>
              </a:spcAft>
              <a:buClrTx/>
              <a:buSzTx/>
              <a:buFontTx/>
              <a:buNone/>
              <a:tabLst/>
              <a:defRPr/>
            </a:pPr>
            <a:endParaRPr lang="en-US" sz="3600" dirty="0"/>
          </a:p>
          <a:p>
            <a:pPr marL="1059219" lvl="3" indent="-571500" defTabSz="914400">
              <a:lnSpc>
                <a:spcPct val="100000"/>
              </a:lnSpc>
              <a:spcBef>
                <a:spcPts val="0"/>
              </a:spcBef>
              <a:defRPr/>
            </a:pPr>
            <a:endParaRPr lang="en-US" sz="3600" dirty="0"/>
          </a:p>
          <a:p>
            <a:pPr marL="1059219" lvl="3" indent="-571500" defTabSz="914400">
              <a:lnSpc>
                <a:spcPct val="100000"/>
              </a:lnSpc>
              <a:spcBef>
                <a:spcPts val="0"/>
              </a:spcBef>
              <a:defRPr/>
            </a:pPr>
            <a:endParaRPr lang="en-US" sz="3600" dirty="0"/>
          </a:p>
          <a:p>
            <a:pPr marL="1059219" lvl="3" indent="-571500" defTabSz="914400">
              <a:lnSpc>
                <a:spcPct val="100000"/>
              </a:lnSpc>
              <a:spcBef>
                <a:spcPts val="0"/>
              </a:spcBef>
              <a:defRPr/>
            </a:pPr>
            <a:endParaRPr lang="en-US" sz="3600" dirty="0"/>
          </a:p>
          <a:p>
            <a:pPr marL="487719" lvl="3" indent="0" defTabSz="914400">
              <a:lnSpc>
                <a:spcPct val="100000"/>
              </a:lnSpc>
              <a:spcBef>
                <a:spcPts val="0"/>
              </a:spcBef>
              <a:buNone/>
              <a:defRPr/>
            </a:pPr>
            <a:endParaRPr lang="en-US" sz="3600" dirty="0"/>
          </a:p>
        </p:txBody>
      </p:sp>
      <p:sp>
        <p:nvSpPr>
          <p:cNvPr id="5" name="Shape 63"/>
          <p:cNvSpPr/>
          <p:nvPr/>
        </p:nvSpPr>
        <p:spPr>
          <a:xfrm>
            <a:off x="0" y="385806"/>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 name="TextBox 1"/>
          <p:cNvSpPr txBox="1"/>
          <p:nvPr/>
        </p:nvSpPr>
        <p:spPr>
          <a:xfrm>
            <a:off x="2692400" y="2743200"/>
            <a:ext cx="8001000" cy="1508105"/>
          </a:xfrm>
          <a:prstGeom prst="rect">
            <a:avLst/>
          </a:prstGeom>
          <a:solidFill>
            <a:srgbClr val="B4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1059219" lvl="3" indent="-571500" defTabSz="914400">
              <a:lnSpc>
                <a:spcPct val="100000"/>
              </a:lnSpc>
              <a:spcBef>
                <a:spcPts val="0"/>
              </a:spcBef>
              <a:defRPr/>
            </a:pPr>
            <a:r>
              <a:rPr lang="en-US" sz="2000" b="1" dirty="0"/>
              <a:t>WARNING</a:t>
            </a:r>
            <a:r>
              <a:rPr lang="en-US" sz="2000" dirty="0"/>
              <a:t>: This product can cause mouth cancer.</a:t>
            </a:r>
          </a:p>
          <a:p>
            <a:pPr lvl="2"/>
            <a:r>
              <a:rPr lang="en-US" sz="2000" b="1" dirty="0"/>
              <a:t> WARNING</a:t>
            </a:r>
            <a:r>
              <a:rPr lang="en-US" sz="2000" dirty="0"/>
              <a:t>: This product can cause gum disease and tooth loss.</a:t>
            </a:r>
          </a:p>
          <a:p>
            <a:pPr lvl="2"/>
            <a:r>
              <a:rPr lang="en-US" sz="2000" b="1" dirty="0"/>
              <a:t> WARNING</a:t>
            </a:r>
            <a:r>
              <a:rPr lang="en-US" sz="2000" dirty="0"/>
              <a:t>: This product is not a safe alternative to cigarettes.</a:t>
            </a:r>
          </a:p>
          <a:p>
            <a:pPr lvl="2"/>
            <a:r>
              <a:rPr lang="en-US" sz="2000" b="1" dirty="0"/>
              <a:t> WARNING</a:t>
            </a:r>
            <a:r>
              <a:rPr lang="en-US" sz="2000" dirty="0"/>
              <a:t>: Smokeless tobacco is addictive.</a:t>
            </a:r>
          </a:p>
          <a:p>
            <a:endParaRPr lang="en-US" dirty="0"/>
          </a:p>
        </p:txBody>
      </p:sp>
      <p:sp>
        <p:nvSpPr>
          <p:cNvPr id="4" name="Rounded Rectangular Callout 3"/>
          <p:cNvSpPr/>
          <p:nvPr/>
        </p:nvSpPr>
        <p:spPr>
          <a:xfrm>
            <a:off x="2921000" y="5334000"/>
            <a:ext cx="7543800" cy="3124200"/>
          </a:xfrm>
          <a:prstGeom prst="wedgeRoundRectCallout">
            <a:avLst>
              <a:gd name="adj1" fmla="val 37514"/>
              <a:gd name="adj2" fmla="val -77960"/>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a:t>Do you think these 4 warning labels are a good representation of the health effects caused by smokeless tobacco? </a:t>
            </a:r>
          </a:p>
        </p:txBody>
      </p:sp>
    </p:spTree>
    <p:extLst>
      <p:ext uri="{BB962C8B-B14F-4D97-AF65-F5344CB8AC3E}">
        <p14:creationId xmlns:p14="http://schemas.microsoft.com/office/powerpoint/2010/main" val="1260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4926372" y="1027315"/>
            <a:ext cx="3254096"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Resources</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 name="TextBox 2"/>
          <p:cNvSpPr txBox="1"/>
          <p:nvPr/>
        </p:nvSpPr>
        <p:spPr>
          <a:xfrm>
            <a:off x="711200" y="2285504"/>
            <a:ext cx="11658600" cy="4216539"/>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Times New Roman"/>
                <a:cs typeface="Times New Roman"/>
              </a:rPr>
              <a:t>CDC </a:t>
            </a:r>
            <a:r>
              <a:rPr lang="en-US" sz="2400" dirty="0">
                <a:latin typeface="Times New Roman"/>
                <a:cs typeface="Times New Roman"/>
              </a:rPr>
              <a:t>– Smokeless Tobacco: Products and Marketing</a:t>
            </a:r>
          </a:p>
          <a:p>
            <a:r>
              <a:rPr lang="en-US" sz="2000" dirty="0">
                <a:latin typeface="Times New Roman"/>
                <a:cs typeface="Times New Roman"/>
                <a:hlinkClick r:id="rId3"/>
              </a:rPr>
              <a:t>https://www.cdc.gov/tobacco/data_statistics/fact_sheets/smokeless/products_marketing/index.htm</a:t>
            </a:r>
            <a:r>
              <a:rPr lang="en-US" sz="2000" dirty="0">
                <a:latin typeface="Times New Roman"/>
                <a:cs typeface="Times New Roman"/>
              </a:rPr>
              <a:t> </a:t>
            </a:r>
          </a:p>
          <a:p>
            <a:endParaRPr lang="en-US" sz="2000" dirty="0">
              <a:latin typeface="Times New Roman"/>
              <a:cs typeface="Times New Roman"/>
            </a:endParaRPr>
          </a:p>
          <a:p>
            <a:pPr marL="342900" indent="-342900">
              <a:buFont typeface="Arial"/>
              <a:buChar char="•"/>
            </a:pPr>
            <a:r>
              <a:rPr lang="en-US" sz="2400" dirty="0">
                <a:latin typeface="Times New Roman"/>
                <a:cs typeface="Times New Roman"/>
              </a:rPr>
              <a:t>CDC – Smokeless Tobacco: Health Effects</a:t>
            </a:r>
            <a:endParaRPr lang="en-US" sz="2400" dirty="0">
              <a:latin typeface="Times New Roman"/>
              <a:cs typeface="Times New Roman"/>
              <a:hlinkClick r:id="rId3"/>
            </a:endParaRPr>
          </a:p>
          <a:p>
            <a:pPr>
              <a:tabLst>
                <a:tab pos="169863" algn="l"/>
              </a:tabLst>
            </a:pPr>
            <a:r>
              <a:rPr lang="en-US" sz="2000" dirty="0">
                <a:latin typeface="Times New Roman"/>
                <a:cs typeface="Times New Roman"/>
                <a:hlinkClick r:id="rId4"/>
              </a:rPr>
              <a:t>https://www.cdc.gov/tobacco/data_statistics/fact_sheets/smokeless/health_effects/index.htm</a:t>
            </a:r>
            <a:endParaRPr lang="en-US" sz="2000" dirty="0">
              <a:latin typeface="Times New Roman"/>
              <a:cs typeface="Times New Roman"/>
            </a:endParaRPr>
          </a:p>
          <a:p>
            <a:pPr>
              <a:tabLst>
                <a:tab pos="169863" algn="l"/>
              </a:tabLst>
            </a:pPr>
            <a:endParaRPr lang="en-US" sz="2400" dirty="0">
              <a:latin typeface="Times New Roman"/>
              <a:cs typeface="Times New Roman"/>
            </a:endParaRPr>
          </a:p>
          <a:p>
            <a:pPr marL="342900" indent="-342900">
              <a:buFont typeface="Arial"/>
              <a:buChar char="•"/>
              <a:tabLst>
                <a:tab pos="169863" algn="l"/>
              </a:tabLst>
            </a:pPr>
            <a:r>
              <a:rPr lang="en-US" sz="2400" dirty="0">
                <a:latin typeface="Times New Roman"/>
                <a:cs typeface="Times New Roman"/>
              </a:rPr>
              <a:t>NCBI—Smokeless Tobacco Use by Baseball Players entering the Professional Ranks</a:t>
            </a:r>
          </a:p>
          <a:p>
            <a:r>
              <a:rPr lang="en-US" sz="2000" dirty="0">
                <a:latin typeface="Times New Roman"/>
                <a:ea typeface="Lucida Grande"/>
                <a:cs typeface="Times New Roman"/>
                <a:sym typeface="Wingdings"/>
                <a:hlinkClick r:id="rId5"/>
              </a:rPr>
              <a:t>https://www.ncbi.nlm.nih.gov/pmc/articles/PMC164901/pdf/attr_38_02_0126.pdf</a:t>
            </a:r>
            <a:endParaRPr lang="en-US" sz="2000" dirty="0">
              <a:latin typeface="Times New Roman"/>
              <a:ea typeface="Lucida Grande"/>
              <a:cs typeface="Times New Roman"/>
              <a:sym typeface="Wingdings"/>
            </a:endParaRPr>
          </a:p>
          <a:p>
            <a:pPr>
              <a:defRPr/>
            </a:pPr>
            <a:endParaRPr lang="en-US" sz="2400" dirty="0">
              <a:latin typeface="Times New Roman"/>
              <a:cs typeface="Times New Roman"/>
            </a:endParaRPr>
          </a:p>
          <a:p>
            <a:pPr marL="342900" indent="-342900">
              <a:buFont typeface="Arial"/>
              <a:buChar char="•"/>
              <a:defRPr/>
            </a:pPr>
            <a:r>
              <a:rPr lang="en-US" sz="2400" dirty="0">
                <a:latin typeface="Times New Roman"/>
                <a:cs typeface="Times New Roman"/>
              </a:rPr>
              <a:t>SRITA: “Chewing Tobacco” Advertisements</a:t>
            </a:r>
          </a:p>
          <a:p>
            <a:r>
              <a:rPr lang="en-US" sz="2000" dirty="0">
                <a:latin typeface="Times New Roman"/>
                <a:cs typeface="Times New Roman"/>
                <a:hlinkClick r:id="rId6"/>
              </a:rPr>
              <a:t>http://tobacco.stanford.edu/tobacco_main/subtheme_mari.php?token=fm_mari_mt069.php</a:t>
            </a:r>
            <a:endParaRPr lang="en-US" sz="2000" dirty="0">
              <a:latin typeface="Times New Roman"/>
              <a:cs typeface="Times New Roman"/>
            </a:endParaRPr>
          </a:p>
          <a:p>
            <a:endParaRPr lang="en-US" sz="2400" dirty="0"/>
          </a:p>
        </p:txBody>
      </p:sp>
    </p:spTree>
    <p:extLst>
      <p:ext uri="{BB962C8B-B14F-4D97-AF65-F5344CB8AC3E}">
        <p14:creationId xmlns:p14="http://schemas.microsoft.com/office/powerpoint/2010/main" val="1628066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304800"/>
            <a:ext cx="10464800" cy="1447800"/>
          </a:xfrm>
        </p:spPr>
        <p:txBody>
          <a:bodyPr/>
          <a:lstStyle/>
          <a:p>
            <a:pPr algn="ctr"/>
            <a:r>
              <a:rPr lang="en-US" b="1" dirty="0">
                <a:solidFill>
                  <a:schemeClr val="tx1"/>
                </a:solidFill>
                <a:latin typeface="Arial" charset="0"/>
                <a:ea typeface="Arial" charset="0"/>
                <a:cs typeface="Arial" charset="0"/>
              </a:rPr>
              <a:t>In this presentation</a:t>
            </a:r>
          </a:p>
        </p:txBody>
      </p:sp>
      <p:sp>
        <p:nvSpPr>
          <p:cNvPr id="5" name="AutoShape 2" descr="mage result for vape pen"/>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hape 63"/>
          <p:cNvSpPr/>
          <p:nvPr/>
        </p:nvSpPr>
        <p:spPr>
          <a:xfrm rot="5400000">
            <a:off x="-4407215" y="4577511"/>
            <a:ext cx="9753601"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 name="TextBox 6"/>
          <p:cNvSpPr txBox="1"/>
          <p:nvPr/>
        </p:nvSpPr>
        <p:spPr>
          <a:xfrm>
            <a:off x="7399779" y="9380025"/>
            <a:ext cx="5605021" cy="276999"/>
          </a:xfrm>
          <a:prstGeom prst="rect">
            <a:avLst/>
          </a:prstGeom>
          <a:noFill/>
        </p:spPr>
        <p:txBody>
          <a:bodyPr wrap="square" rtlCol="0">
            <a:spAutoFit/>
          </a:bodyPr>
          <a:lstStyle/>
          <a:p>
            <a:pPr algn="r"/>
            <a:r>
              <a:rPr lang="en-US" dirty="0"/>
              <a:t>Image Credit: via </a:t>
            </a:r>
            <a:r>
              <a:rPr lang="en-US" dirty="0" err="1"/>
              <a:t>thenounproject.com</a:t>
            </a:r>
            <a:endParaRPr lang="en-US" dirty="0"/>
          </a:p>
        </p:txBody>
      </p:sp>
      <p:sp>
        <p:nvSpPr>
          <p:cNvPr id="8" name="TextBox 7"/>
          <p:cNvSpPr txBox="1"/>
          <p:nvPr/>
        </p:nvSpPr>
        <p:spPr>
          <a:xfrm>
            <a:off x="7416800" y="2667000"/>
            <a:ext cx="4343400" cy="1200329"/>
          </a:xfrm>
          <a:prstGeom prst="rect">
            <a:avLst/>
          </a:prstGeom>
          <a:noFill/>
        </p:spPr>
        <p:txBody>
          <a:bodyPr wrap="square" rtlCol="0">
            <a:spAutoFit/>
          </a:bodyPr>
          <a:lstStyle/>
          <a:p>
            <a:r>
              <a:rPr lang="en-US" sz="3600" dirty="0">
                <a:sym typeface="Wingdings"/>
              </a:rPr>
              <a:t></a:t>
            </a:r>
            <a:r>
              <a:rPr lang="en-US" sz="3600" dirty="0"/>
              <a:t>What is Smokeless tobacco?</a:t>
            </a:r>
          </a:p>
        </p:txBody>
      </p:sp>
      <p:sp>
        <p:nvSpPr>
          <p:cNvPr id="3" name="TextBox 2"/>
          <p:cNvSpPr txBox="1"/>
          <p:nvPr/>
        </p:nvSpPr>
        <p:spPr>
          <a:xfrm>
            <a:off x="7416800" y="4038600"/>
            <a:ext cx="3962400" cy="1200329"/>
          </a:xfrm>
          <a:prstGeom prst="rect">
            <a:avLst/>
          </a:prstGeom>
          <a:noFill/>
        </p:spPr>
        <p:txBody>
          <a:bodyPr wrap="square" rtlCol="0">
            <a:spAutoFit/>
          </a:bodyPr>
          <a:lstStyle/>
          <a:p>
            <a:r>
              <a:rPr lang="en-US" sz="3600" dirty="0">
                <a:sym typeface="Wingdings"/>
              </a:rPr>
              <a:t></a:t>
            </a:r>
            <a:r>
              <a:rPr lang="en-US" sz="3600" dirty="0"/>
              <a:t>Smokeless Tobacco Products</a:t>
            </a:r>
          </a:p>
        </p:txBody>
      </p:sp>
      <p:sp>
        <p:nvSpPr>
          <p:cNvPr id="4" name="TextBox 3"/>
          <p:cNvSpPr txBox="1"/>
          <p:nvPr/>
        </p:nvSpPr>
        <p:spPr>
          <a:xfrm>
            <a:off x="7416800" y="5410200"/>
            <a:ext cx="3810000" cy="1200329"/>
          </a:xfrm>
          <a:prstGeom prst="rect">
            <a:avLst/>
          </a:prstGeom>
          <a:noFill/>
        </p:spPr>
        <p:txBody>
          <a:bodyPr wrap="square" rtlCol="0">
            <a:spAutoFit/>
          </a:bodyPr>
          <a:lstStyle/>
          <a:p>
            <a:r>
              <a:rPr lang="en-US" sz="3600" dirty="0">
                <a:sym typeface="Wingdings"/>
              </a:rPr>
              <a:t></a:t>
            </a:r>
            <a:r>
              <a:rPr lang="en-US" sz="3600" dirty="0"/>
              <a:t>Smokeless Tobacco History</a:t>
            </a:r>
          </a:p>
        </p:txBody>
      </p:sp>
      <p:sp>
        <p:nvSpPr>
          <p:cNvPr id="6" name="TextBox 5"/>
          <p:cNvSpPr txBox="1"/>
          <p:nvPr/>
        </p:nvSpPr>
        <p:spPr>
          <a:xfrm>
            <a:off x="7416800" y="6781800"/>
            <a:ext cx="3810000" cy="646331"/>
          </a:xfrm>
          <a:prstGeom prst="rect">
            <a:avLst/>
          </a:prstGeom>
          <a:noFill/>
        </p:spPr>
        <p:txBody>
          <a:bodyPr wrap="square" rtlCol="0">
            <a:spAutoFit/>
          </a:bodyPr>
          <a:lstStyle/>
          <a:p>
            <a:r>
              <a:rPr lang="en-US" sz="3600" dirty="0">
                <a:sym typeface="Wingdings"/>
              </a:rPr>
              <a:t></a:t>
            </a:r>
            <a:r>
              <a:rPr lang="en-US" sz="3600" dirty="0"/>
              <a:t>Health Risks</a:t>
            </a:r>
          </a:p>
        </p:txBody>
      </p:sp>
      <p:pic>
        <p:nvPicPr>
          <p:cNvPr id="13" name="Picture 12"/>
          <p:cNvPicPr>
            <a:picLocks noChangeAspect="1"/>
          </p:cNvPicPr>
          <p:nvPr/>
        </p:nvPicPr>
        <p:blipFill>
          <a:blip r:embed="rId3"/>
          <a:stretch>
            <a:fillRect/>
          </a:stretch>
        </p:blipFill>
        <p:spPr>
          <a:xfrm>
            <a:off x="4064000" y="2819400"/>
            <a:ext cx="2836333" cy="2836333"/>
          </a:xfrm>
          <a:prstGeom prst="rect">
            <a:avLst/>
          </a:prstGeom>
        </p:spPr>
      </p:pic>
      <p:pic>
        <p:nvPicPr>
          <p:cNvPr id="15" name="Picture 14"/>
          <p:cNvPicPr>
            <a:picLocks noChangeAspect="1"/>
          </p:cNvPicPr>
          <p:nvPr/>
        </p:nvPicPr>
        <p:blipFill>
          <a:blip r:embed="rId4"/>
          <a:stretch>
            <a:fillRect/>
          </a:stretch>
        </p:blipFill>
        <p:spPr>
          <a:xfrm>
            <a:off x="1168400" y="1524000"/>
            <a:ext cx="3041514" cy="2133600"/>
          </a:xfrm>
          <a:prstGeom prst="rect">
            <a:avLst/>
          </a:prstGeom>
        </p:spPr>
      </p:pic>
      <p:pic>
        <p:nvPicPr>
          <p:cNvPr id="16" name="Picture 15"/>
          <p:cNvPicPr>
            <a:picLocks noChangeAspect="1"/>
          </p:cNvPicPr>
          <p:nvPr/>
        </p:nvPicPr>
        <p:blipFill>
          <a:blip r:embed="rId5"/>
          <a:stretch>
            <a:fillRect/>
          </a:stretch>
        </p:blipFill>
        <p:spPr>
          <a:xfrm>
            <a:off x="1168400" y="3733800"/>
            <a:ext cx="2914245" cy="2191512"/>
          </a:xfrm>
          <a:prstGeom prst="rect">
            <a:avLst/>
          </a:prstGeom>
        </p:spPr>
      </p:pic>
      <p:pic>
        <p:nvPicPr>
          <p:cNvPr id="18" name="Picture 17"/>
          <p:cNvPicPr>
            <a:picLocks noChangeAspect="1"/>
          </p:cNvPicPr>
          <p:nvPr/>
        </p:nvPicPr>
        <p:blipFill>
          <a:blip r:embed="rId6"/>
          <a:stretch>
            <a:fillRect/>
          </a:stretch>
        </p:blipFill>
        <p:spPr>
          <a:xfrm>
            <a:off x="2540000" y="6096000"/>
            <a:ext cx="4572000" cy="2971800"/>
          </a:xfrm>
          <a:prstGeom prst="rect">
            <a:avLst/>
          </a:prstGeom>
        </p:spPr>
      </p:pic>
    </p:spTree>
    <p:extLst>
      <p:ext uri="{BB962C8B-B14F-4D97-AF65-F5344CB8AC3E}">
        <p14:creationId xmlns:p14="http://schemas.microsoft.com/office/powerpoint/2010/main" val="1740718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2082800" y="1219200"/>
            <a:ext cx="8941551"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What is Smokeless Tobacco? </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 name="TextBox 1"/>
          <p:cNvSpPr txBox="1"/>
          <p:nvPr/>
        </p:nvSpPr>
        <p:spPr>
          <a:xfrm>
            <a:off x="787400" y="2895600"/>
            <a:ext cx="11049000" cy="584776"/>
          </a:xfrm>
          <a:prstGeom prst="rect">
            <a:avLst/>
          </a:prstGeom>
          <a:noFill/>
        </p:spPr>
        <p:txBody>
          <a:bodyPr wrap="square" rtlCol="0">
            <a:spAutoFit/>
          </a:bodyPr>
          <a:lstStyle/>
          <a:p>
            <a:r>
              <a:rPr lang="en-US" sz="3200" dirty="0">
                <a:sym typeface="Wingdings"/>
              </a:rPr>
              <a:t> </a:t>
            </a:r>
            <a:r>
              <a:rPr lang="en-US" sz="3200" dirty="0"/>
              <a:t>Smokeless tobacco is not smoked. </a:t>
            </a:r>
          </a:p>
        </p:txBody>
      </p:sp>
      <p:sp>
        <p:nvSpPr>
          <p:cNvPr id="4" name="Rounded Rectangle 3"/>
          <p:cNvSpPr/>
          <p:nvPr/>
        </p:nvSpPr>
        <p:spPr>
          <a:xfrm>
            <a:off x="711200" y="4191000"/>
            <a:ext cx="2971800" cy="11369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rgbClr val="000000"/>
                </a:solidFill>
              </a:rPr>
              <a:t>Chewing Tobacco</a:t>
            </a:r>
          </a:p>
        </p:txBody>
      </p:sp>
      <p:sp>
        <p:nvSpPr>
          <p:cNvPr id="8" name="Rounded Rectangle 7"/>
          <p:cNvSpPr/>
          <p:nvPr/>
        </p:nvSpPr>
        <p:spPr>
          <a:xfrm>
            <a:off x="4368800" y="4191000"/>
            <a:ext cx="2968752" cy="1139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rgbClr val="000000"/>
                </a:solidFill>
              </a:rPr>
              <a:t>Oral Tobacco</a:t>
            </a:r>
          </a:p>
        </p:txBody>
      </p:sp>
      <p:sp>
        <p:nvSpPr>
          <p:cNvPr id="9" name="Rounded Rectangle 8"/>
          <p:cNvSpPr/>
          <p:nvPr/>
        </p:nvSpPr>
        <p:spPr>
          <a:xfrm>
            <a:off x="8026400" y="4191000"/>
            <a:ext cx="2968752" cy="1139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rgbClr val="000000"/>
                </a:solidFill>
              </a:rPr>
              <a:t>Spit/Spitting Tobacco</a:t>
            </a:r>
          </a:p>
        </p:txBody>
      </p:sp>
      <p:sp>
        <p:nvSpPr>
          <p:cNvPr id="10" name="Rounded Rectangle 9"/>
          <p:cNvSpPr/>
          <p:nvPr/>
        </p:nvSpPr>
        <p:spPr>
          <a:xfrm>
            <a:off x="1930400" y="6324600"/>
            <a:ext cx="2971800" cy="1143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chemeClr val="tx1"/>
                </a:solidFill>
              </a:rPr>
              <a:t>Dip</a:t>
            </a:r>
          </a:p>
        </p:txBody>
      </p:sp>
      <p:sp>
        <p:nvSpPr>
          <p:cNvPr id="11" name="Rounded Rectangle 10"/>
          <p:cNvSpPr/>
          <p:nvPr/>
        </p:nvSpPr>
        <p:spPr>
          <a:xfrm>
            <a:off x="5664200" y="6324600"/>
            <a:ext cx="2968752" cy="1139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rgbClr val="000000"/>
                </a:solidFill>
              </a:rPr>
              <a:t>Chew</a:t>
            </a:r>
            <a:r>
              <a:rPr lang="en-US" sz="2800" dirty="0"/>
              <a:t> </a:t>
            </a:r>
          </a:p>
        </p:txBody>
      </p:sp>
      <p:sp>
        <p:nvSpPr>
          <p:cNvPr id="12" name="Rounded Rectangle 11"/>
          <p:cNvSpPr/>
          <p:nvPr/>
        </p:nvSpPr>
        <p:spPr>
          <a:xfrm>
            <a:off x="9321800" y="6324600"/>
            <a:ext cx="2968752" cy="113995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solidFill>
                  <a:srgbClr val="000000"/>
                </a:solidFill>
              </a:rPr>
              <a:t>Snus</a:t>
            </a:r>
          </a:p>
        </p:txBody>
      </p:sp>
    </p:spTree>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2031349" y="1027315"/>
            <a:ext cx="9044143"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Smokeless Tobacco Products </a:t>
            </a:r>
            <a:endParaRPr sz="4800" b="1" dirty="0">
              <a:solidFill>
                <a:schemeClr val="tx1"/>
              </a:solidFill>
              <a:latin typeface="Arial" charset="0"/>
              <a:ea typeface="Arial" charset="0"/>
              <a:cs typeface="Arial" charset="0"/>
            </a:endParaRPr>
          </a:p>
        </p:txBody>
      </p:sp>
      <p:sp>
        <p:nvSpPr>
          <p:cNvPr id="171" name="Shape 171"/>
          <p:cNvSpPr/>
          <p:nvPr/>
        </p:nvSpPr>
        <p:spPr>
          <a:xfrm>
            <a:off x="4263212" y="3474500"/>
            <a:ext cx="5132815" cy="24110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15000">
                <a:solidFill>
                  <a:srgbClr val="941100"/>
                </a:solidFill>
                <a:latin typeface="+mj-lt"/>
                <a:ea typeface="+mj-ea"/>
                <a:cs typeface="+mj-cs"/>
                <a:sym typeface="Chalkboard"/>
              </a:defRPr>
            </a:lvl1pPr>
          </a:lstStyle>
          <a:p>
            <a:pPr lvl="0">
              <a:defRPr sz="1800">
                <a:solidFill>
                  <a:srgbClr val="000000"/>
                </a:solidFill>
              </a:defRPr>
            </a:pPr>
            <a:r>
              <a:rPr sz="15001" b="1" dirty="0">
                <a:solidFill>
                  <a:schemeClr val="bg1"/>
                </a:solidFill>
              </a:rPr>
              <a:t>NOPE!</a:t>
            </a: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 name="Rectangle 2"/>
          <p:cNvSpPr/>
          <p:nvPr/>
        </p:nvSpPr>
        <p:spPr>
          <a:xfrm>
            <a:off x="558800" y="2140271"/>
            <a:ext cx="11663920" cy="830997"/>
          </a:xfrm>
          <a:prstGeom prst="rect">
            <a:avLst/>
          </a:prstGeom>
        </p:spPr>
        <p:txBody>
          <a:bodyPr wrap="square">
            <a:spAutoFit/>
          </a:bodyPr>
          <a:lstStyle/>
          <a:p>
            <a:r>
              <a:rPr lang="en-US" sz="2400" dirty="0"/>
              <a:t>There are many different types of smokeless tobacco used around the world. Here are just a few examples: </a:t>
            </a:r>
          </a:p>
        </p:txBody>
      </p:sp>
      <p:graphicFrame>
        <p:nvGraphicFramePr>
          <p:cNvPr id="4" name="Table 3"/>
          <p:cNvGraphicFramePr>
            <a:graphicFrameLocks noGrp="1"/>
          </p:cNvGraphicFramePr>
          <p:nvPr>
            <p:extLst>
              <p:ext uri="{D42A27DB-BD31-4B8C-83A1-F6EECF244321}">
                <p14:modId xmlns:p14="http://schemas.microsoft.com/office/powerpoint/2010/main" val="1096640218"/>
              </p:ext>
            </p:extLst>
          </p:nvPr>
        </p:nvGraphicFramePr>
        <p:xfrm>
          <a:off x="863600" y="3124200"/>
          <a:ext cx="10896600" cy="6248400"/>
        </p:xfrm>
        <a:graphic>
          <a:graphicData uri="http://schemas.openxmlformats.org/drawingml/2006/table">
            <a:tbl>
              <a:tblPr firstRow="1" bandRow="1">
                <a:tableStyleId>{5940675A-B579-460E-94D1-54222C63F5DA}</a:tableStyleId>
              </a:tblPr>
              <a:tblGrid>
                <a:gridCol w="5448300">
                  <a:extLst>
                    <a:ext uri="{9D8B030D-6E8A-4147-A177-3AD203B41FA5}">
                      <a16:colId xmlns:a16="http://schemas.microsoft.com/office/drawing/2014/main" val="20000"/>
                    </a:ext>
                  </a:extLst>
                </a:gridCol>
                <a:gridCol w="5448300">
                  <a:extLst>
                    <a:ext uri="{9D8B030D-6E8A-4147-A177-3AD203B41FA5}">
                      <a16:colId xmlns:a16="http://schemas.microsoft.com/office/drawing/2014/main" val="20001"/>
                    </a:ext>
                  </a:extLst>
                </a:gridCol>
              </a:tblGrid>
              <a:tr h="3124200">
                <a:tc>
                  <a:txBody>
                    <a:bodyPr/>
                    <a:lstStyle/>
                    <a:p>
                      <a:endParaRPr lang="en-US" b="0" baseline="0" dirty="0"/>
                    </a:p>
                  </a:txBody>
                  <a:tcPr/>
                </a:tc>
                <a:tc>
                  <a:txBody>
                    <a:bodyPr/>
                    <a:lstStyle/>
                    <a:p>
                      <a:endParaRPr lang="en-US" b="0" dirty="0"/>
                    </a:p>
                  </a:txBody>
                  <a:tcPr/>
                </a:tc>
                <a:extLst>
                  <a:ext uri="{0D108BD9-81ED-4DB2-BD59-A6C34878D82A}">
                    <a16:rowId xmlns:a16="http://schemas.microsoft.com/office/drawing/2014/main" val="10000"/>
                  </a:ext>
                </a:extLst>
              </a:tr>
              <a:tr h="3124200">
                <a:tc>
                  <a:txBody>
                    <a:bodyPr/>
                    <a:lstStyle/>
                    <a:p>
                      <a:pPr marL="0" indent="0">
                        <a:buFont typeface="Arial" charset="0"/>
                        <a:buNone/>
                      </a:pPr>
                      <a:endParaRPr lang="en-US" b="0" baseline="0" dirty="0"/>
                    </a:p>
                  </a:txBody>
                  <a:tcPr/>
                </a:tc>
                <a:tc>
                  <a:txBody>
                    <a:bodyPr/>
                    <a:lstStyle/>
                    <a:p>
                      <a:pPr marL="342900" marR="0" lvl="0" indent="-342900" algn="l" defTabSz="975439" rtl="0" eaLnBrk="1" fontAlgn="auto" latinLnBrk="0" hangingPunct="1">
                        <a:lnSpc>
                          <a:spcPct val="100000"/>
                        </a:lnSpc>
                        <a:spcBef>
                          <a:spcPts val="0"/>
                        </a:spcBef>
                        <a:spcAft>
                          <a:spcPts val="0"/>
                        </a:spcAft>
                        <a:buClrTx/>
                        <a:buSzTx/>
                        <a:buFont typeface="Arial" charset="0"/>
                        <a:buNone/>
                        <a:tabLst/>
                        <a:defRPr/>
                      </a:pPr>
                      <a:endParaRPr lang="en-US" b="0" dirty="0"/>
                    </a:p>
                  </a:txBody>
                  <a:tcPr/>
                </a:tc>
                <a:extLst>
                  <a:ext uri="{0D108BD9-81ED-4DB2-BD59-A6C34878D82A}">
                    <a16:rowId xmlns:a16="http://schemas.microsoft.com/office/drawing/2014/main" val="10001"/>
                  </a:ext>
                </a:extLst>
              </a:tr>
            </a:tbl>
          </a:graphicData>
        </a:graphic>
      </p:graphicFrame>
      <p:grpSp>
        <p:nvGrpSpPr>
          <p:cNvPr id="9" name="Group 8"/>
          <p:cNvGrpSpPr/>
          <p:nvPr/>
        </p:nvGrpSpPr>
        <p:grpSpPr>
          <a:xfrm>
            <a:off x="1092200" y="3505200"/>
            <a:ext cx="5029200" cy="2761345"/>
            <a:chOff x="1092200" y="3505200"/>
            <a:chExt cx="5029200" cy="2761345"/>
          </a:xfrm>
        </p:grpSpPr>
        <p:pic>
          <p:nvPicPr>
            <p:cNvPr id="2" name="Picture 1" descr="Screen Shot 2017-09-11 at 12.4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3505200"/>
              <a:ext cx="5029200" cy="2542981"/>
            </a:xfrm>
            <a:prstGeom prst="rect">
              <a:avLst/>
            </a:prstGeom>
          </p:spPr>
        </p:pic>
        <p:sp>
          <p:nvSpPr>
            <p:cNvPr id="12" name="TextBox 11"/>
            <p:cNvSpPr txBox="1"/>
            <p:nvPr/>
          </p:nvSpPr>
          <p:spPr>
            <a:xfrm>
              <a:off x="1213847" y="4819995"/>
              <a:ext cx="4785906" cy="1446550"/>
            </a:xfrm>
            <a:prstGeom prst="rect">
              <a:avLst/>
            </a:prstGeom>
            <a:noFill/>
          </p:spPr>
          <p:txBody>
            <a:bodyPr wrap="square" rtlCol="0">
              <a:spAutoFit/>
            </a:bodyPr>
            <a:lstStyle/>
            <a:p>
              <a:pPr algn="ctr"/>
              <a:r>
                <a:rPr lang="en-US" sz="4400" b="1" dirty="0"/>
                <a:t>Oral </a:t>
              </a:r>
              <a:r>
                <a:rPr lang="en-US" sz="4400" b="1"/>
                <a:t>Moist Snuff (“dip”)</a:t>
              </a:r>
              <a:endParaRPr lang="en-US" sz="4400" b="1" dirty="0"/>
            </a:p>
          </p:txBody>
        </p:sp>
      </p:grpSp>
      <p:grpSp>
        <p:nvGrpSpPr>
          <p:cNvPr id="10" name="Group 9"/>
          <p:cNvGrpSpPr/>
          <p:nvPr/>
        </p:nvGrpSpPr>
        <p:grpSpPr>
          <a:xfrm>
            <a:off x="6959599" y="3352800"/>
            <a:ext cx="4136571" cy="2909601"/>
            <a:chOff x="6959599" y="3352800"/>
            <a:chExt cx="4136571" cy="2909601"/>
          </a:xfrm>
        </p:grpSpPr>
        <p:pic>
          <p:nvPicPr>
            <p:cNvPr id="8" name="Picture 7" descr="Screen Shot 2017-09-11 at 12.48.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694385" y="2618014"/>
              <a:ext cx="2667000" cy="4136571"/>
            </a:xfrm>
            <a:prstGeom prst="rect">
              <a:avLst/>
            </a:prstGeom>
          </p:spPr>
        </p:pic>
        <p:sp>
          <p:nvSpPr>
            <p:cNvPr id="13" name="TextBox 12"/>
            <p:cNvSpPr txBox="1"/>
            <p:nvPr/>
          </p:nvSpPr>
          <p:spPr>
            <a:xfrm>
              <a:off x="8037285" y="5492960"/>
              <a:ext cx="1981200" cy="769441"/>
            </a:xfrm>
            <a:prstGeom prst="rect">
              <a:avLst/>
            </a:prstGeom>
            <a:noFill/>
          </p:spPr>
          <p:txBody>
            <a:bodyPr wrap="square" rtlCol="0">
              <a:spAutoFit/>
            </a:bodyPr>
            <a:lstStyle/>
            <a:p>
              <a:pPr algn="ctr"/>
              <a:r>
                <a:rPr lang="en-US" sz="4400" b="1" dirty="0"/>
                <a:t>Snus</a:t>
              </a:r>
            </a:p>
          </p:txBody>
        </p:sp>
      </p:grpSp>
      <p:grpSp>
        <p:nvGrpSpPr>
          <p:cNvPr id="17" name="Group 16"/>
          <p:cNvGrpSpPr/>
          <p:nvPr/>
        </p:nvGrpSpPr>
        <p:grpSpPr>
          <a:xfrm>
            <a:off x="939800" y="6553200"/>
            <a:ext cx="5308600" cy="2761345"/>
            <a:chOff x="939800" y="6553200"/>
            <a:chExt cx="5308600" cy="2761345"/>
          </a:xfrm>
        </p:grpSpPr>
        <p:pic>
          <p:nvPicPr>
            <p:cNvPr id="6" name="Picture 5" descr="Screen Shot 2017-09-12 at 12.04.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00" y="6553200"/>
              <a:ext cx="5308600" cy="2349500"/>
            </a:xfrm>
            <a:prstGeom prst="rect">
              <a:avLst/>
            </a:prstGeom>
          </p:spPr>
        </p:pic>
        <p:sp>
          <p:nvSpPr>
            <p:cNvPr id="14" name="TextBox 13"/>
            <p:cNvSpPr txBox="1"/>
            <p:nvPr/>
          </p:nvSpPr>
          <p:spPr>
            <a:xfrm>
              <a:off x="2236452" y="7867995"/>
              <a:ext cx="2715296" cy="1446550"/>
            </a:xfrm>
            <a:prstGeom prst="rect">
              <a:avLst/>
            </a:prstGeom>
            <a:noFill/>
          </p:spPr>
          <p:txBody>
            <a:bodyPr wrap="square" rtlCol="0">
              <a:spAutoFit/>
            </a:bodyPr>
            <a:lstStyle/>
            <a:p>
              <a:pPr algn="ctr"/>
              <a:r>
                <a:rPr lang="en-US" sz="4400" b="1"/>
                <a:t>Chewing Tobacco</a:t>
              </a:r>
              <a:endParaRPr lang="en-US" sz="4400" b="1" dirty="0"/>
            </a:p>
          </p:txBody>
        </p:sp>
      </p:grpSp>
      <p:grpSp>
        <p:nvGrpSpPr>
          <p:cNvPr id="16" name="Group 15"/>
          <p:cNvGrpSpPr/>
          <p:nvPr/>
        </p:nvGrpSpPr>
        <p:grpSpPr>
          <a:xfrm>
            <a:off x="7188200" y="6400800"/>
            <a:ext cx="3428908" cy="2985229"/>
            <a:chOff x="7188200" y="6400800"/>
            <a:chExt cx="3428908" cy="2985229"/>
          </a:xfrm>
        </p:grpSpPr>
        <p:pic>
          <p:nvPicPr>
            <p:cNvPr id="11" name="Picture 10" descr="Screen Shot 2017-09-11 at 1.01.28 PM.png"/>
            <p:cNvPicPr>
              <a:picLocks noChangeAspect="1"/>
            </p:cNvPicPr>
            <p:nvPr/>
          </p:nvPicPr>
          <p:blipFill rotWithShape="1">
            <a:blip r:embed="rId6">
              <a:extLst>
                <a:ext uri="{28A0092B-C50C-407E-A947-70E740481C1C}">
                  <a14:useLocalDpi xmlns:a14="http://schemas.microsoft.com/office/drawing/2010/main" val="0"/>
                </a:ext>
              </a:extLst>
            </a:blip>
            <a:srcRect l="4143" t="1804" r="5860" b="10323"/>
            <a:stretch/>
          </p:blipFill>
          <p:spPr>
            <a:xfrm>
              <a:off x="7188200" y="6400800"/>
              <a:ext cx="3428908" cy="2864349"/>
            </a:xfrm>
            <a:prstGeom prst="rect">
              <a:avLst/>
            </a:prstGeom>
          </p:spPr>
        </p:pic>
        <p:sp>
          <p:nvSpPr>
            <p:cNvPr id="15" name="TextBox 14"/>
            <p:cNvSpPr txBox="1"/>
            <p:nvPr/>
          </p:nvSpPr>
          <p:spPr>
            <a:xfrm>
              <a:off x="7265340" y="8616588"/>
              <a:ext cx="3274627" cy="769441"/>
            </a:xfrm>
            <a:prstGeom prst="rect">
              <a:avLst/>
            </a:prstGeom>
            <a:noFill/>
          </p:spPr>
          <p:txBody>
            <a:bodyPr wrap="square" rtlCol="0">
              <a:spAutoFit/>
            </a:bodyPr>
            <a:lstStyle/>
            <a:p>
              <a:r>
                <a:rPr lang="en-US" sz="4400" b="1"/>
                <a:t>Dissolvables</a:t>
              </a:r>
              <a:endParaRPr lang="en-US" sz="4400" b="1" dirty="0"/>
            </a:p>
          </p:txBody>
        </p:sp>
      </p:grpSp>
    </p:spTree>
    <p:extLst>
      <p:ext uri="{BB962C8B-B14F-4D97-AF65-F5344CB8AC3E}">
        <p14:creationId xmlns:p14="http://schemas.microsoft.com/office/powerpoint/2010/main" val="204705804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262711" y="1027315"/>
            <a:ext cx="10581423"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Smokeless Tobacco &amp; USA History </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8" name="Picture 7" descr="Screen Shot 2017-09-11 at 2.21.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2895600"/>
            <a:ext cx="2971800" cy="4930791"/>
          </a:xfrm>
          <a:prstGeom prst="rect">
            <a:avLst/>
          </a:prstGeom>
        </p:spPr>
      </p:pic>
      <p:sp>
        <p:nvSpPr>
          <p:cNvPr id="9" name="Line Callout 2 8"/>
          <p:cNvSpPr/>
          <p:nvPr/>
        </p:nvSpPr>
        <p:spPr>
          <a:xfrm>
            <a:off x="1625600" y="8001000"/>
            <a:ext cx="1905000" cy="990600"/>
          </a:xfrm>
          <a:prstGeom prst="borderCallout2">
            <a:avLst>
              <a:gd name="adj1" fmla="val 18750"/>
              <a:gd name="adj2" fmla="val -8333"/>
              <a:gd name="adj3" fmla="val 9491"/>
              <a:gd name="adj4" fmla="val -25926"/>
              <a:gd name="adj5" fmla="val -119993"/>
              <a:gd name="adj6" fmla="val 605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Spittoon</a:t>
            </a:r>
          </a:p>
        </p:txBody>
      </p:sp>
      <p:pic>
        <p:nvPicPr>
          <p:cNvPr id="10" name="Picture 9" descr="Screen Shot 2017-09-11 at 2.29.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0" y="1905000"/>
            <a:ext cx="7239000" cy="3935535"/>
          </a:xfrm>
          <a:prstGeom prst="rect">
            <a:avLst/>
          </a:prstGeom>
        </p:spPr>
      </p:pic>
      <p:pic>
        <p:nvPicPr>
          <p:cNvPr id="12" name="Picture 11" descr="Screen Shot 2017-09-11 at 2.28.3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000" y="6096000"/>
            <a:ext cx="1981200" cy="3173963"/>
          </a:xfrm>
          <a:prstGeom prst="rect">
            <a:avLst/>
          </a:prstGeom>
        </p:spPr>
      </p:pic>
      <p:pic>
        <p:nvPicPr>
          <p:cNvPr id="13" name="Picture 12" descr="Screen Shot 2017-09-11 at 2.30.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800" y="6172200"/>
            <a:ext cx="4974347" cy="3124200"/>
          </a:xfrm>
          <a:prstGeom prst="rect">
            <a:avLst/>
          </a:prstGeom>
        </p:spPr>
      </p:pic>
      <p:sp>
        <p:nvSpPr>
          <p:cNvPr id="11" name="TextBox 10"/>
          <p:cNvSpPr txBox="1"/>
          <p:nvPr/>
        </p:nvSpPr>
        <p:spPr>
          <a:xfrm>
            <a:off x="1168400" y="2057400"/>
            <a:ext cx="3429000" cy="830997"/>
          </a:xfrm>
          <a:prstGeom prst="rect">
            <a:avLst/>
          </a:prstGeom>
          <a:noFill/>
        </p:spPr>
        <p:txBody>
          <a:bodyPr wrap="square" rtlCol="0">
            <a:spAutoFit/>
          </a:bodyPr>
          <a:lstStyle/>
          <a:p>
            <a:r>
              <a:rPr lang="en-US" sz="4800" i="1" dirty="0"/>
              <a:t>Then…</a:t>
            </a:r>
          </a:p>
        </p:txBody>
      </p:sp>
    </p:spTree>
    <p:extLst>
      <p:ext uri="{BB962C8B-B14F-4D97-AF65-F5344CB8AC3E}">
        <p14:creationId xmlns:p14="http://schemas.microsoft.com/office/powerpoint/2010/main" val="1873955814"/>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2000"/>
                                        <p:tgtEl>
                                          <p:spTgt spid="10"/>
                                        </p:tgtEl>
                                      </p:cBhvr>
                                    </p:animEffect>
                                  </p:childTnLst>
                                </p:cTn>
                              </p:par>
                            </p:childTnLst>
                          </p:cTn>
                        </p:par>
                        <p:par>
                          <p:cTn id="13" fill="hold">
                            <p:stCondLst>
                              <p:cond delay="2000"/>
                            </p:stCondLst>
                            <p:childTnLst>
                              <p:par>
                                <p:cTn id="14" presetID="3"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2000"/>
                                        <p:tgtEl>
                                          <p:spTgt spid="8"/>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 name="TextBox 2"/>
          <p:cNvSpPr txBox="1"/>
          <p:nvPr/>
        </p:nvSpPr>
        <p:spPr>
          <a:xfrm>
            <a:off x="711200" y="1066800"/>
            <a:ext cx="3429000" cy="923330"/>
          </a:xfrm>
          <a:prstGeom prst="rect">
            <a:avLst/>
          </a:prstGeom>
          <a:noFill/>
        </p:spPr>
        <p:txBody>
          <a:bodyPr wrap="square" rtlCol="0">
            <a:spAutoFit/>
          </a:bodyPr>
          <a:lstStyle/>
          <a:p>
            <a:r>
              <a:rPr lang="en-US" sz="5400" b="1" dirty="0"/>
              <a:t>NOW…</a:t>
            </a:r>
          </a:p>
        </p:txBody>
      </p:sp>
      <p:pic>
        <p:nvPicPr>
          <p:cNvPr id="4" name="Picture 3" descr="Screen Shot 2017-09-20 at 11.02.24 A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664200" y="1143000"/>
            <a:ext cx="6774193" cy="3606800"/>
          </a:xfrm>
          <a:prstGeom prst="rect">
            <a:avLst/>
          </a:prstGeom>
        </p:spPr>
      </p:pic>
      <p:sp>
        <p:nvSpPr>
          <p:cNvPr id="5" name="Rounded Rectangle 4"/>
          <p:cNvSpPr/>
          <p:nvPr/>
        </p:nvSpPr>
        <p:spPr>
          <a:xfrm>
            <a:off x="6045200" y="5562600"/>
            <a:ext cx="6096000" cy="2133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“Cherry Skoal is for somebody who likes the taste of candy, if you know what I mean”</a:t>
            </a:r>
          </a:p>
          <a:p>
            <a:pPr algn="ctr"/>
            <a:r>
              <a:rPr lang="en-US" sz="1800" dirty="0"/>
              <a:t>-</a:t>
            </a:r>
            <a:r>
              <a:rPr lang="en-US" sz="1400" i="1" dirty="0"/>
              <a:t>Skoal Representative commenting on addition of Candy Flavor</a:t>
            </a:r>
          </a:p>
        </p:txBody>
      </p:sp>
      <p:pic>
        <p:nvPicPr>
          <p:cNvPr id="6" name="Picture 5" descr="Screen Shot 2017-09-20 at 11.15.39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58800" y="1981200"/>
            <a:ext cx="4711700" cy="6286500"/>
          </a:xfrm>
          <a:prstGeom prst="rect">
            <a:avLst/>
          </a:prstGeom>
        </p:spPr>
      </p:pic>
    </p:spTree>
    <p:extLst>
      <p:ext uri="{BB962C8B-B14F-4D97-AF65-F5344CB8AC3E}">
        <p14:creationId xmlns:p14="http://schemas.microsoft.com/office/powerpoint/2010/main" val="8175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 name="TextBox 2"/>
          <p:cNvSpPr txBox="1"/>
          <p:nvPr/>
        </p:nvSpPr>
        <p:spPr>
          <a:xfrm>
            <a:off x="1930400" y="1295400"/>
            <a:ext cx="9201558" cy="646331"/>
          </a:xfrm>
          <a:prstGeom prst="rect">
            <a:avLst/>
          </a:prstGeom>
          <a:noFill/>
        </p:spPr>
        <p:txBody>
          <a:bodyPr wrap="none" rtlCol="0">
            <a:spAutoFit/>
          </a:bodyPr>
          <a:lstStyle/>
          <a:p>
            <a:r>
              <a:rPr lang="en-US" sz="3600" b="1" dirty="0">
                <a:latin typeface="Arial Narrow"/>
                <a:cs typeface="Arial Narrow"/>
              </a:rPr>
              <a:t>The Smokeless Tobacco Landscape is Changing...</a:t>
            </a:r>
          </a:p>
        </p:txBody>
      </p:sp>
      <p:sp>
        <p:nvSpPr>
          <p:cNvPr id="4" name="TextBox 3"/>
          <p:cNvSpPr txBox="1"/>
          <p:nvPr/>
        </p:nvSpPr>
        <p:spPr>
          <a:xfrm>
            <a:off x="787400" y="2362200"/>
            <a:ext cx="7283765" cy="584776"/>
          </a:xfrm>
          <a:prstGeom prst="rect">
            <a:avLst/>
          </a:prstGeom>
          <a:noFill/>
        </p:spPr>
        <p:txBody>
          <a:bodyPr wrap="none" rtlCol="0">
            <a:spAutoFit/>
          </a:bodyPr>
          <a:lstStyle/>
          <a:p>
            <a:r>
              <a:rPr lang="en-US" sz="3200" dirty="0"/>
              <a:t>The people who use smokeless is changing</a:t>
            </a:r>
          </a:p>
        </p:txBody>
      </p:sp>
      <p:sp>
        <p:nvSpPr>
          <p:cNvPr id="5" name="TextBox 4"/>
          <p:cNvSpPr txBox="1"/>
          <p:nvPr/>
        </p:nvSpPr>
        <p:spPr>
          <a:xfrm>
            <a:off x="1854200" y="3200400"/>
            <a:ext cx="9794295" cy="646331"/>
          </a:xfrm>
          <a:prstGeom prst="rect">
            <a:avLst/>
          </a:prstGeom>
          <a:noFill/>
        </p:spPr>
        <p:txBody>
          <a:bodyPr wrap="square" rtlCol="0">
            <a:spAutoFit/>
          </a:bodyPr>
          <a:lstStyle/>
          <a:p>
            <a:r>
              <a:rPr lang="en-US" sz="3600" i="1" dirty="0">
                <a:solidFill>
                  <a:srgbClr val="000090"/>
                </a:solidFill>
              </a:rPr>
              <a:t>Older men using chew </a:t>
            </a:r>
            <a:r>
              <a:rPr lang="en-US" sz="3600" i="1" dirty="0">
                <a:solidFill>
                  <a:srgbClr val="000090"/>
                </a:solidFill>
                <a:sym typeface="Wingdings"/>
              </a:rPr>
              <a:t> Younger men using dip</a:t>
            </a:r>
            <a:endParaRPr lang="en-US" sz="3600" i="1" dirty="0">
              <a:solidFill>
                <a:srgbClr val="000090"/>
              </a:solidFill>
            </a:endParaRPr>
          </a:p>
        </p:txBody>
      </p:sp>
      <p:sp>
        <p:nvSpPr>
          <p:cNvPr id="6" name="TextBox 5"/>
          <p:cNvSpPr txBox="1"/>
          <p:nvPr/>
        </p:nvSpPr>
        <p:spPr>
          <a:xfrm>
            <a:off x="711200" y="4267200"/>
            <a:ext cx="6335888" cy="584776"/>
          </a:xfrm>
          <a:prstGeom prst="rect">
            <a:avLst/>
          </a:prstGeom>
          <a:noFill/>
        </p:spPr>
        <p:txBody>
          <a:bodyPr wrap="square" rtlCol="0">
            <a:spAutoFit/>
          </a:bodyPr>
          <a:lstStyle/>
          <a:p>
            <a:r>
              <a:rPr lang="en-US" sz="3200" dirty="0"/>
              <a:t>The way ST is marketed is changing</a:t>
            </a:r>
          </a:p>
        </p:txBody>
      </p:sp>
      <p:sp>
        <p:nvSpPr>
          <p:cNvPr id="7" name="TextBox 6"/>
          <p:cNvSpPr txBox="1"/>
          <p:nvPr/>
        </p:nvSpPr>
        <p:spPr>
          <a:xfrm>
            <a:off x="1625600" y="4953000"/>
            <a:ext cx="9699991" cy="1754327"/>
          </a:xfrm>
          <a:prstGeom prst="rect">
            <a:avLst/>
          </a:prstGeom>
          <a:noFill/>
        </p:spPr>
        <p:txBody>
          <a:bodyPr wrap="none" rtlCol="0">
            <a:spAutoFit/>
          </a:bodyPr>
          <a:lstStyle/>
          <a:p>
            <a:r>
              <a:rPr lang="en-US" sz="3600" i="1" dirty="0">
                <a:solidFill>
                  <a:srgbClr val="000090"/>
                </a:solidFill>
              </a:rPr>
              <a:t>*Major U.S. brands owned by cigarette companies</a:t>
            </a:r>
          </a:p>
          <a:p>
            <a:r>
              <a:rPr lang="en-US" sz="3600" i="1" dirty="0">
                <a:solidFill>
                  <a:srgbClr val="000090"/>
                </a:solidFill>
              </a:rPr>
              <a:t>*A way around smoke-free spaces</a:t>
            </a:r>
          </a:p>
          <a:p>
            <a:r>
              <a:rPr lang="en-US" sz="3600" i="1" dirty="0">
                <a:solidFill>
                  <a:srgbClr val="000090"/>
                </a:solidFill>
              </a:rPr>
              <a:t>*Claims of being a safer alternative to smoking</a:t>
            </a:r>
          </a:p>
        </p:txBody>
      </p:sp>
      <p:sp>
        <p:nvSpPr>
          <p:cNvPr id="9" name="TextBox 8"/>
          <p:cNvSpPr txBox="1"/>
          <p:nvPr/>
        </p:nvSpPr>
        <p:spPr>
          <a:xfrm>
            <a:off x="787400" y="7239000"/>
            <a:ext cx="5951870" cy="584776"/>
          </a:xfrm>
          <a:prstGeom prst="rect">
            <a:avLst/>
          </a:prstGeom>
          <a:noFill/>
        </p:spPr>
        <p:txBody>
          <a:bodyPr wrap="none" rtlCol="0">
            <a:spAutoFit/>
          </a:bodyPr>
          <a:lstStyle/>
          <a:p>
            <a:r>
              <a:rPr lang="en-US" sz="3200" dirty="0"/>
              <a:t>The products themselves changing</a:t>
            </a:r>
          </a:p>
        </p:txBody>
      </p:sp>
      <p:sp>
        <p:nvSpPr>
          <p:cNvPr id="10" name="TextBox 9"/>
          <p:cNvSpPr txBox="1"/>
          <p:nvPr/>
        </p:nvSpPr>
        <p:spPr>
          <a:xfrm>
            <a:off x="1092200" y="8001000"/>
            <a:ext cx="10584323" cy="646331"/>
          </a:xfrm>
          <a:prstGeom prst="rect">
            <a:avLst/>
          </a:prstGeom>
          <a:noFill/>
        </p:spPr>
        <p:txBody>
          <a:bodyPr wrap="none" rtlCol="0">
            <a:spAutoFit/>
          </a:bodyPr>
          <a:lstStyle/>
          <a:p>
            <a:r>
              <a:rPr lang="en-US" sz="3600" i="1" dirty="0">
                <a:solidFill>
                  <a:srgbClr val="000090"/>
                </a:solidFill>
              </a:rPr>
              <a:t>Flavors, nicotine, brands, &amp; price... a dip for every taste </a:t>
            </a:r>
          </a:p>
        </p:txBody>
      </p:sp>
    </p:spTree>
    <p:extLst>
      <p:ext uri="{BB962C8B-B14F-4D97-AF65-F5344CB8AC3E}">
        <p14:creationId xmlns:p14="http://schemas.microsoft.com/office/powerpoint/2010/main" val="29420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312406" y="1027315"/>
            <a:ext cx="10482037" cy="84125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a:defRPr sz="6400">
                <a:solidFill>
                  <a:srgbClr val="FFFFFF"/>
                </a:solidFill>
                <a:latin typeface="+mj-lt"/>
                <a:ea typeface="+mj-ea"/>
                <a:cs typeface="+mj-cs"/>
                <a:sym typeface="Chalkboard"/>
              </a:defRPr>
            </a:lvl1pPr>
          </a:lstStyle>
          <a:p>
            <a:pPr lvl="0">
              <a:defRPr sz="1800">
                <a:solidFill>
                  <a:srgbClr val="000000"/>
                </a:solidFill>
              </a:defRPr>
            </a:pPr>
            <a:r>
              <a:rPr lang="en-US" sz="4800" b="1" dirty="0">
                <a:solidFill>
                  <a:schemeClr val="tx1"/>
                </a:solidFill>
                <a:latin typeface="Arial" charset="0"/>
                <a:ea typeface="Arial" charset="0"/>
                <a:cs typeface="Arial" charset="0"/>
              </a:rPr>
              <a:t>Smokeless Tobacco Advertisement</a:t>
            </a:r>
            <a:endParaRPr sz="4800" b="1" dirty="0">
              <a:solidFill>
                <a:schemeClr val="tx1"/>
              </a:solidFill>
              <a:latin typeface="Arial" charset="0"/>
              <a:ea typeface="Arial" charset="0"/>
              <a:cs typeface="Arial" charset="0"/>
            </a:endParaRPr>
          </a:p>
        </p:txBody>
      </p:sp>
      <p:sp>
        <p:nvSpPr>
          <p:cNvPr id="5" name="Shape 63"/>
          <p:cNvSpPr/>
          <p:nvPr/>
        </p:nvSpPr>
        <p:spPr>
          <a:xfrm>
            <a:off x="0" y="219501"/>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9" name="Picture 8"/>
          <p:cNvPicPr>
            <a:picLocks noChangeAspect="1"/>
          </p:cNvPicPr>
          <p:nvPr/>
        </p:nvPicPr>
        <p:blipFill>
          <a:blip r:embed="rId3"/>
          <a:stretch>
            <a:fillRect/>
          </a:stretch>
        </p:blipFill>
        <p:spPr>
          <a:xfrm>
            <a:off x="8559800" y="2895600"/>
            <a:ext cx="3377273" cy="5029200"/>
          </a:xfrm>
          <a:prstGeom prst="rect">
            <a:avLst/>
          </a:prstGeom>
        </p:spPr>
      </p:pic>
      <p:sp>
        <p:nvSpPr>
          <p:cNvPr id="2" name="Rectangle 1"/>
          <p:cNvSpPr/>
          <p:nvPr/>
        </p:nvSpPr>
        <p:spPr>
          <a:xfrm>
            <a:off x="1854200" y="2514600"/>
            <a:ext cx="5638800" cy="1447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t>In 2014</a:t>
            </a:r>
            <a:r>
              <a:rPr lang="en-US" sz="2400" dirty="0"/>
              <a:t>, US Tobacco Companies spent </a:t>
            </a:r>
          </a:p>
          <a:p>
            <a:pPr algn="ctr"/>
            <a:r>
              <a:rPr lang="en-US" sz="2400" b="1" dirty="0"/>
              <a:t>$600 Million </a:t>
            </a:r>
            <a:r>
              <a:rPr lang="en-US" sz="2400" dirty="0"/>
              <a:t>promoting smokeless tobacco.</a:t>
            </a:r>
          </a:p>
        </p:txBody>
      </p:sp>
      <p:sp>
        <p:nvSpPr>
          <p:cNvPr id="3" name="Cloud Callout 2"/>
          <p:cNvSpPr/>
          <p:nvPr/>
        </p:nvSpPr>
        <p:spPr>
          <a:xfrm>
            <a:off x="2006600" y="4343400"/>
            <a:ext cx="4800600" cy="3886200"/>
          </a:xfrm>
          <a:prstGeom prst="cloudCallout">
            <a:avLst>
              <a:gd name="adj1" fmla="val 76689"/>
              <a:gd name="adj2" fmla="val 3546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rgbClr val="000000"/>
                </a:solidFill>
              </a:rPr>
              <a:t>Why do you think Camel uses the phrase </a:t>
            </a:r>
            <a:r>
              <a:rPr lang="en-US" sz="2400" i="1" dirty="0">
                <a:solidFill>
                  <a:schemeClr val="bg1"/>
                </a:solidFill>
              </a:rPr>
              <a:t>“Boldly Go Everywhere” </a:t>
            </a:r>
            <a:r>
              <a:rPr lang="en-US" sz="2400" dirty="0">
                <a:solidFill>
                  <a:srgbClr val="000000"/>
                </a:solidFill>
              </a:rPr>
              <a:t>&amp; </a:t>
            </a:r>
            <a:r>
              <a:rPr lang="en-US" sz="2400" i="1" dirty="0">
                <a:solidFill>
                  <a:srgbClr val="FFFFFF"/>
                </a:solidFill>
              </a:rPr>
              <a:t>“Experience Cleaner Tobacco Environment” </a:t>
            </a:r>
            <a:r>
              <a:rPr lang="en-US" sz="2400" dirty="0">
                <a:solidFill>
                  <a:srgbClr val="000000"/>
                </a:solidFill>
              </a:rPr>
              <a:t>to promote snus?</a:t>
            </a:r>
          </a:p>
        </p:txBody>
      </p:sp>
    </p:spTree>
    <p:extLst>
      <p:ext uri="{BB962C8B-B14F-4D97-AF65-F5344CB8AC3E}">
        <p14:creationId xmlns:p14="http://schemas.microsoft.com/office/powerpoint/2010/main" val="1660187949"/>
      </p:ext>
    </p:extLst>
  </p:cSld>
  <p:clrMapOvr>
    <a:masterClrMapping/>
  </p:clrMapOvr>
  <p:transition>
    <p:wipe dir="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1523999"/>
            <a:ext cx="11399520" cy="1447801"/>
          </a:xfrm>
        </p:spPr>
        <p:txBody>
          <a:bodyPr>
            <a:normAutofit/>
          </a:bodyPr>
          <a:lstStyle/>
          <a:p>
            <a:pPr marL="944919" marR="0" lvl="3" indent="-457200" algn="ctr" defTabSz="914400" eaLnBrk="1" fontAlgn="auto" latinLnBrk="0" hangingPunct="1">
              <a:lnSpc>
                <a:spcPct val="100000"/>
              </a:lnSpc>
              <a:spcBef>
                <a:spcPts val="0"/>
              </a:spcBef>
              <a:spcAft>
                <a:spcPts val="0"/>
              </a:spcAft>
              <a:buClrTx/>
              <a:buSzTx/>
              <a:buFontTx/>
              <a:buNone/>
              <a:tabLst/>
              <a:defRPr/>
            </a:pPr>
            <a:r>
              <a:rPr lang="en-US" sz="4400" b="1" i="1" u="sng" dirty="0"/>
              <a:t>Think Pair Share: </a:t>
            </a:r>
            <a:endParaRPr lang="en-US" sz="3600" u="sng" dirty="0"/>
          </a:p>
          <a:p>
            <a:pPr marL="944919" marR="0" lvl="3" indent="-457200" defTabSz="914400" eaLnBrk="1" fontAlgn="auto" latinLnBrk="0" hangingPunct="1">
              <a:lnSpc>
                <a:spcPct val="100000"/>
              </a:lnSpc>
              <a:spcBef>
                <a:spcPts val="0"/>
              </a:spcBef>
              <a:spcAft>
                <a:spcPts val="0"/>
              </a:spcAft>
              <a:buClrTx/>
              <a:buSzTx/>
              <a:buFontTx/>
              <a:buNone/>
              <a:tabLst/>
              <a:defRPr/>
            </a:pPr>
            <a:endParaRPr lang="en-US" sz="3600" dirty="0"/>
          </a:p>
        </p:txBody>
      </p:sp>
      <p:sp>
        <p:nvSpPr>
          <p:cNvPr id="5" name="Shape 63"/>
          <p:cNvSpPr/>
          <p:nvPr/>
        </p:nvSpPr>
        <p:spPr>
          <a:xfrm>
            <a:off x="0" y="385806"/>
            <a:ext cx="13004800" cy="598575"/>
          </a:xfrm>
          <a:prstGeom prst="rect">
            <a:avLst/>
          </a:prstGeom>
          <a:solidFill>
            <a:srgbClr val="66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 name="Cloud 1"/>
          <p:cNvSpPr/>
          <p:nvPr/>
        </p:nvSpPr>
        <p:spPr>
          <a:xfrm>
            <a:off x="1397000" y="2819400"/>
            <a:ext cx="10229981" cy="53701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marL="944919" marR="0" lvl="3" indent="-457200" algn="ctr" defTabSz="914400" eaLnBrk="1" fontAlgn="auto" latinLnBrk="0" hangingPunct="1">
              <a:lnSpc>
                <a:spcPct val="100000"/>
              </a:lnSpc>
              <a:spcBef>
                <a:spcPts val="0"/>
              </a:spcBef>
              <a:spcAft>
                <a:spcPts val="0"/>
              </a:spcAft>
              <a:buClrTx/>
              <a:buSzTx/>
              <a:buFontTx/>
              <a:buNone/>
              <a:tabLst/>
              <a:defRPr/>
            </a:pPr>
            <a:r>
              <a:rPr lang="en-US" sz="4000" i="1" dirty="0"/>
              <a:t>Make a hypothesis about </a:t>
            </a:r>
            <a:r>
              <a:rPr lang="en-US" sz="4000" i="1" u="sng" dirty="0"/>
              <a:t>whether or not </a:t>
            </a:r>
            <a:r>
              <a:rPr lang="en-US" sz="4000" i="1" dirty="0"/>
              <a:t>you think using smokeless tobacco </a:t>
            </a:r>
            <a:r>
              <a:rPr lang="en-US" sz="4000" b="1" i="1" dirty="0"/>
              <a:t>only impacts your mouth/oral region?   </a:t>
            </a:r>
          </a:p>
        </p:txBody>
      </p:sp>
    </p:spTree>
    <p:extLst>
      <p:ext uri="{BB962C8B-B14F-4D97-AF65-F5344CB8AC3E}">
        <p14:creationId xmlns:p14="http://schemas.microsoft.com/office/powerpoint/2010/main" val="19703581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101 ASL101417" id="{09081269-28D5-2749-905A-BF170183DBE4}" vid="{E4B4FE32-ED50-2D4C-9CA3-C51008D8C9FE}"/>
    </a:ext>
  </a:ext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Helvetica"/>
        <a:ea typeface="Helvetica"/>
        <a:cs typeface="Helvetica"/>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ST 101 ASL101417_BHF</Template>
  <TotalTime>29</TotalTime>
  <Words>2578</Words>
  <Application>Microsoft Macintosh PowerPoint</Application>
  <PresentationFormat>Custom</PresentationFormat>
  <Paragraphs>207</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Narrow</vt:lpstr>
      <vt:lpstr>Calibri</vt:lpstr>
      <vt:lpstr>Calibri Light</vt:lpstr>
      <vt:lpstr>Chalkboard</vt:lpstr>
      <vt:lpstr>Helvetica</vt:lpstr>
      <vt:lpstr>Lucida Grande</vt:lpstr>
      <vt:lpstr>Times New Roman</vt:lpstr>
      <vt:lpstr>Wingdings</vt:lpstr>
      <vt:lpstr>Office Theme</vt:lpstr>
      <vt:lpstr>PowerPoint Presentation</vt:lpstr>
      <vt:lpstr>In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Adrienne Suzanne Lazaro</dc:creator>
  <cp:keywords/>
  <dc:description/>
  <cp:lastModifiedBy>Adrienne Lazaro</cp:lastModifiedBy>
  <cp:revision>8</cp:revision>
  <dcterms:created xsi:type="dcterms:W3CDTF">2017-10-19T00:46:54Z</dcterms:created>
  <dcterms:modified xsi:type="dcterms:W3CDTF">2019-02-25T23:55:54Z</dcterms:modified>
  <cp:category/>
</cp:coreProperties>
</file>