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865" r:id="rId2"/>
  </p:sldMasterIdLst>
  <p:notesMasterIdLst>
    <p:notesMasterId r:id="rId14"/>
  </p:notesMasterIdLst>
  <p:handoutMasterIdLst>
    <p:handoutMasterId r:id="rId15"/>
  </p:handoutMasterIdLst>
  <p:sldIdLst>
    <p:sldId id="1052" r:id="rId3"/>
    <p:sldId id="333" r:id="rId4"/>
    <p:sldId id="315" r:id="rId5"/>
    <p:sldId id="316" r:id="rId6"/>
    <p:sldId id="1054" r:id="rId7"/>
    <p:sldId id="1056" r:id="rId8"/>
    <p:sldId id="335" r:id="rId9"/>
    <p:sldId id="1055" r:id="rId10"/>
    <p:sldId id="338" r:id="rId11"/>
    <p:sldId id="336" r:id="rId12"/>
    <p:sldId id="339" r:id="rId13"/>
  </p:sldIdLst>
  <p:sldSz cx="9144000" cy="6858000" type="screen4x3"/>
  <p:notesSz cx="7023100" cy="9309100"/>
  <p:defaultText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2" algn="l" defTabSz="457106" rtl="0" eaLnBrk="1" latinLnBrk="0" hangingPunct="1">
      <a:defRPr sz="1800" kern="1200">
        <a:solidFill>
          <a:schemeClr val="tx1"/>
        </a:solidFill>
        <a:latin typeface="+mn-lt"/>
        <a:ea typeface="+mn-ea"/>
        <a:cs typeface="+mn-cs"/>
      </a:defRPr>
    </a:lvl3pPr>
    <a:lvl4pPr marL="1371320" algn="l" defTabSz="457106" rtl="0" eaLnBrk="1" latinLnBrk="0" hangingPunct="1">
      <a:defRPr sz="1800" kern="1200">
        <a:solidFill>
          <a:schemeClr val="tx1"/>
        </a:solidFill>
        <a:latin typeface="+mn-lt"/>
        <a:ea typeface="+mn-ea"/>
        <a:cs typeface="+mn-cs"/>
      </a:defRPr>
    </a:lvl4pPr>
    <a:lvl5pPr marL="1828426" algn="l" defTabSz="457106" rtl="0" eaLnBrk="1" latinLnBrk="0" hangingPunct="1">
      <a:defRPr sz="1800" kern="1200">
        <a:solidFill>
          <a:schemeClr val="tx1"/>
        </a:solidFill>
        <a:latin typeface="+mn-lt"/>
        <a:ea typeface="+mn-ea"/>
        <a:cs typeface="+mn-cs"/>
      </a:defRPr>
    </a:lvl5pPr>
    <a:lvl6pPr marL="2285532" algn="l" defTabSz="457106" rtl="0" eaLnBrk="1" latinLnBrk="0" hangingPunct="1">
      <a:defRPr sz="1800" kern="1200">
        <a:solidFill>
          <a:schemeClr val="tx1"/>
        </a:solidFill>
        <a:latin typeface="+mn-lt"/>
        <a:ea typeface="+mn-ea"/>
        <a:cs typeface="+mn-cs"/>
      </a:defRPr>
    </a:lvl6pPr>
    <a:lvl7pPr marL="2742640" algn="l" defTabSz="457106" rtl="0" eaLnBrk="1" latinLnBrk="0" hangingPunct="1">
      <a:defRPr sz="1800" kern="1200">
        <a:solidFill>
          <a:schemeClr val="tx1"/>
        </a:solidFill>
        <a:latin typeface="+mn-lt"/>
        <a:ea typeface="+mn-ea"/>
        <a:cs typeface="+mn-cs"/>
      </a:defRPr>
    </a:lvl7pPr>
    <a:lvl8pPr marL="3199744" algn="l" defTabSz="457106" rtl="0" eaLnBrk="1" latinLnBrk="0" hangingPunct="1">
      <a:defRPr sz="1800" kern="1200">
        <a:solidFill>
          <a:schemeClr val="tx1"/>
        </a:solidFill>
        <a:latin typeface="+mn-lt"/>
        <a:ea typeface="+mn-ea"/>
        <a:cs typeface="+mn-cs"/>
      </a:defRPr>
    </a:lvl8pPr>
    <a:lvl9pPr marL="3656852" algn="l" defTabSz="4571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1776">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CF"/>
    <a:srgbClr val="FEB469"/>
    <a:srgbClr val="86A1B6"/>
    <a:srgbClr val="BB4141"/>
    <a:srgbClr val="FA0093"/>
    <a:srgbClr val="ED9A4F"/>
    <a:srgbClr val="718899"/>
    <a:srgbClr val="595959"/>
    <a:srgbClr val="8C151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03"/>
    <p:restoredTop sz="60748"/>
  </p:normalViewPr>
  <p:slideViewPr>
    <p:cSldViewPr snapToGrid="0">
      <p:cViewPr varScale="1">
        <p:scale>
          <a:sx n="75" d="100"/>
          <a:sy n="75" d="100"/>
        </p:scale>
        <p:origin x="2504" y="168"/>
      </p:cViewPr>
      <p:guideLst>
        <p:guide orient="horz" pos="2448"/>
        <p:guide pos="1776"/>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15894ED6-6A20-2A40-9A68-40D2B03AA97F}" type="datetimeFigureOut">
              <a:rPr lang="en-US" smtClean="0"/>
              <a:t>8/7/19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C2DC417-428A-DC41-AF5D-1164181D5DCC}" type="slidenum">
              <a:rPr lang="en-US" smtClean="0"/>
              <a:t>‹#›</a:t>
            </a:fld>
            <a:endParaRPr lang="en-US"/>
          </a:p>
        </p:txBody>
      </p:sp>
    </p:spTree>
    <p:extLst>
      <p:ext uri="{BB962C8B-B14F-4D97-AF65-F5344CB8AC3E}">
        <p14:creationId xmlns:p14="http://schemas.microsoft.com/office/powerpoint/2010/main" val="19704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1C2DDB-96DC-9E44-83DB-0491A8C82A0C}" type="datetimeFigureOut">
              <a:rPr lang="en-US" smtClean="0"/>
              <a:pPr/>
              <a:t>8/7/19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063461B-20B2-0D4B-AD29-BCDFF9922967}" type="slidenum">
              <a:rPr lang="en-US" smtClean="0"/>
              <a:pPr/>
              <a:t>‹#›</a:t>
            </a:fld>
            <a:endParaRPr lang="en-US"/>
          </a:p>
        </p:txBody>
      </p:sp>
    </p:spTree>
    <p:extLst>
      <p:ext uri="{BB962C8B-B14F-4D97-AF65-F5344CB8AC3E}">
        <p14:creationId xmlns:p14="http://schemas.microsoft.com/office/powerpoint/2010/main" val="2492597846"/>
      </p:ext>
    </p:extLst>
  </p:cSld>
  <p:clrMap bg1="lt1" tx1="dk1" bg2="lt2" tx2="dk2" accent1="accent1" accent2="accent2" accent3="accent3" accent4="accent4" accent5="accent5" accent6="accent6" hlink="hlink" folHlink="folHlink"/>
  <p:hf hdr="0" ftr="0" dt="0"/>
  <p:notesStyle>
    <a:lvl1pPr marL="0" algn="l" defTabSz="457106" rtl="0" eaLnBrk="1" latinLnBrk="0" hangingPunct="1">
      <a:defRPr sz="1200" kern="1200">
        <a:solidFill>
          <a:schemeClr val="tx1"/>
        </a:solidFill>
        <a:latin typeface="+mn-lt"/>
        <a:ea typeface="+mn-ea"/>
        <a:cs typeface="+mn-cs"/>
      </a:defRPr>
    </a:lvl1pPr>
    <a:lvl2pPr marL="457106" algn="l" defTabSz="457106" rtl="0" eaLnBrk="1" latinLnBrk="0" hangingPunct="1">
      <a:defRPr sz="1200" kern="1200">
        <a:solidFill>
          <a:schemeClr val="tx1"/>
        </a:solidFill>
        <a:latin typeface="+mn-lt"/>
        <a:ea typeface="+mn-ea"/>
        <a:cs typeface="+mn-cs"/>
      </a:defRPr>
    </a:lvl2pPr>
    <a:lvl3pPr marL="914212" algn="l" defTabSz="457106" rtl="0" eaLnBrk="1" latinLnBrk="0" hangingPunct="1">
      <a:defRPr sz="1200" kern="1200">
        <a:solidFill>
          <a:schemeClr val="tx1"/>
        </a:solidFill>
        <a:latin typeface="+mn-lt"/>
        <a:ea typeface="+mn-ea"/>
        <a:cs typeface="+mn-cs"/>
      </a:defRPr>
    </a:lvl3pPr>
    <a:lvl4pPr marL="1371320" algn="l" defTabSz="457106" rtl="0" eaLnBrk="1" latinLnBrk="0" hangingPunct="1">
      <a:defRPr sz="1200" kern="1200">
        <a:solidFill>
          <a:schemeClr val="tx1"/>
        </a:solidFill>
        <a:latin typeface="+mn-lt"/>
        <a:ea typeface="+mn-ea"/>
        <a:cs typeface="+mn-cs"/>
      </a:defRPr>
    </a:lvl4pPr>
    <a:lvl5pPr marL="1828426" algn="l" defTabSz="457106" rtl="0" eaLnBrk="1" latinLnBrk="0" hangingPunct="1">
      <a:defRPr sz="1200" kern="1200">
        <a:solidFill>
          <a:schemeClr val="tx1"/>
        </a:solidFill>
        <a:latin typeface="+mn-lt"/>
        <a:ea typeface="+mn-ea"/>
        <a:cs typeface="+mn-cs"/>
      </a:defRPr>
    </a:lvl5pPr>
    <a:lvl6pPr marL="2285532" algn="l" defTabSz="457106" rtl="0" eaLnBrk="1" latinLnBrk="0" hangingPunct="1">
      <a:defRPr sz="1200" kern="1200">
        <a:solidFill>
          <a:schemeClr val="tx1"/>
        </a:solidFill>
        <a:latin typeface="+mn-lt"/>
        <a:ea typeface="+mn-ea"/>
        <a:cs typeface="+mn-cs"/>
      </a:defRPr>
    </a:lvl6pPr>
    <a:lvl7pPr marL="2742640" algn="l" defTabSz="457106" rtl="0" eaLnBrk="1" latinLnBrk="0" hangingPunct="1">
      <a:defRPr sz="1200" kern="1200">
        <a:solidFill>
          <a:schemeClr val="tx1"/>
        </a:solidFill>
        <a:latin typeface="+mn-lt"/>
        <a:ea typeface="+mn-ea"/>
        <a:cs typeface="+mn-cs"/>
      </a:defRPr>
    </a:lvl7pPr>
    <a:lvl8pPr marL="3199744" algn="l" defTabSz="457106" rtl="0" eaLnBrk="1" latinLnBrk="0" hangingPunct="1">
      <a:defRPr sz="1200" kern="1200">
        <a:solidFill>
          <a:schemeClr val="tx1"/>
        </a:solidFill>
        <a:latin typeface="+mn-lt"/>
        <a:ea typeface="+mn-ea"/>
        <a:cs typeface="+mn-cs"/>
      </a:defRPr>
    </a:lvl8pPr>
    <a:lvl9pPr marL="3656852" algn="l" defTabSz="4571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tobacco/data_statistics/sgr/2010/myths/pdfs/myth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ayoclinic.org/healthy-lifestyle/adult-health/expert-answers/third-hand-smoke/faq-200577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csfhealth.org/conditions/nicotine_dependence/signs_and_symptom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tobacco/data_statistics/sgr/2010/myths/pdfs/myth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tobacco/data_statistics/sgr/2010/myths/pdfs/myth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uffingtonpost.com/2014/12/05/effects-of-quitting-smoking_n_5927448.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tobacco/data_statistics/sgr/2010/myths/pdfs/myth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gov/about-cancer/causes-prevention/risk/tobacco/cigars-fact-sheet#q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tobacco/data_statistics/fact_sheets/tobacco_industry/cigars/index.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200" i="1" dirty="0">
                <a:latin typeface="Arial" charset="0"/>
                <a:ea typeface="Arial" charset="0"/>
                <a:cs typeface="Arial" charset="0"/>
              </a:rPr>
              <a:t>Teacher Talking Points: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it is true that the first time it is someone’s choice, after a few cigarettes it is not. In fact, the Surgeon General reported in 2010 that 70% of current adult daily smokers wanted to quit.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Addiction to nicotine can happen very quickly, smoking changes your brains neurochemistry and how it receives and sends signals.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CDC, (</a:t>
            </a:r>
            <a:r>
              <a:rPr lang="en-US" sz="1200" kern="1200" dirty="0">
                <a:solidFill>
                  <a:schemeClr val="tx1"/>
                </a:solidFill>
                <a:effectLst/>
                <a:latin typeface="+mn-lt"/>
                <a:ea typeface="+mn-ea"/>
                <a:cs typeface="+mn-cs"/>
                <a:hlinkClick r:id="rId3"/>
              </a:rPr>
              <a:t>https://www.cdc.gov/tobacco/data_statistics/sgr/2010/myths/pdfs/myths.pdf</a:t>
            </a:r>
            <a:r>
              <a:rPr lang="en-US" sz="1200" kern="1200" dirty="0">
                <a:solidFill>
                  <a:schemeClr val="tx1"/>
                </a:solidFill>
                <a:effectLst/>
                <a:latin typeface="+mn-lt"/>
                <a:ea typeface="+mn-ea"/>
                <a:cs typeface="+mn-cs"/>
              </a:rPr>
              <a:t>)</a:t>
            </a:r>
          </a:p>
          <a:p>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119121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Third-hand smoke is the nicotine and other chemicals left behind on surfaces. Toxic chemicals cling to surfaces that include clothes, furniture, drapes, walls, bedding carpets, dust, vehicles etc. The left over chemicals linger long after the smoking has stopped.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People and animals are exposed to these chemicals by touching contaminated surfaces and breathing in the “off-gassing” from these surfaces. When one is exposed to third-hand smoke it is a health hazard and can cause cancer.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do you think is at a higher risk for coming into contact with third-hand smoke chemicals? EG: children and pets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Mayo Clinic, </a:t>
            </a:r>
            <a:r>
              <a:rPr lang="en-US" sz="1200" kern="1200" dirty="0">
                <a:solidFill>
                  <a:schemeClr val="tx1"/>
                </a:solidFill>
                <a:effectLst/>
                <a:latin typeface="+mn-lt"/>
                <a:ea typeface="+mn-ea"/>
                <a:cs typeface="+mn-cs"/>
                <a:hlinkClick r:id="rId3"/>
              </a:rPr>
              <a:t>http://www.mayoclinic.org/healthy-lifestyle/adult-health/expert-answers/third-hand-smoke/faq-20057791</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415596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discussed in the last myth, nicotine addiction happens very rapidly even if the youth is only smoking intermittently.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isn’t a magic number of cigarettes or amount of nicotine that causes symptoms in everyone; it varies from person to person.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Symptoms can range from: </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Anxiety</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Craving nicotine </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Depression</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Having a hard time focusing </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Lower academic and athletic performance</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Weight gain due to increase appetite  </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Increased feelings of frustration and anger</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Being restless and impatient </a:t>
            </a:r>
          </a:p>
          <a:p>
            <a:pPr marL="628556" lvl="1" indent="-171450">
              <a:buFont typeface="Courier New" panose="02070309020205020404" pitchFamily="49" charset="0"/>
              <a:buChar char="o"/>
            </a:pPr>
            <a:r>
              <a:rPr lang="en-US" sz="1200" kern="1200" dirty="0">
                <a:solidFill>
                  <a:schemeClr val="tx1"/>
                </a:solidFill>
                <a:effectLst/>
                <a:latin typeface="+mn-lt"/>
                <a:ea typeface="+mn-ea"/>
                <a:cs typeface="+mn-cs"/>
              </a:rPr>
              <a:t>Not being able to sleep well (insomnia)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one important thing to know is that when a person develops a single symptom it is highly indicative of that person being nicotine dependent and that they will continue to smoke.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DiFranza J.R. et al. Tobacco Control 2002 11:228-235; Popva, L., Halpern-</a:t>
            </a:r>
            <a:r>
              <a:rPr lang="en-US" sz="1200" kern="1200" dirty="0" err="1">
                <a:solidFill>
                  <a:schemeClr val="tx1"/>
                </a:solidFill>
                <a:effectLst/>
                <a:latin typeface="+mn-lt"/>
                <a:ea typeface="+mn-ea"/>
                <a:cs typeface="+mn-cs"/>
              </a:rPr>
              <a:t>Felsher</a:t>
            </a:r>
            <a:r>
              <a:rPr lang="en-US" sz="1200" kern="1200" dirty="0">
                <a:solidFill>
                  <a:schemeClr val="tx1"/>
                </a:solidFill>
                <a:effectLst/>
                <a:latin typeface="+mn-lt"/>
                <a:ea typeface="+mn-ea"/>
                <a:cs typeface="+mn-cs"/>
              </a:rPr>
              <a:t>, B.L. AmJ Health Behavior 2016; 40(3) 341-351; UCSF (</a:t>
            </a:r>
            <a:r>
              <a:rPr lang="en-US" sz="1200" kern="1200" dirty="0">
                <a:solidFill>
                  <a:schemeClr val="tx1"/>
                </a:solidFill>
                <a:effectLst/>
                <a:latin typeface="+mn-lt"/>
                <a:ea typeface="+mn-ea"/>
                <a:cs typeface="+mn-cs"/>
                <a:hlinkClick r:id="rId3"/>
              </a:rPr>
              <a:t>https://www.ucsfhealth.org/conditions/nicotine_dependence/signs_and_symptoms.html)</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396456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Tobacco companies design their products to maximize their addictiveness, allowing them to keep their customers and increase their profits.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“Light cigarettes” were used in the past to trick smokers into believing that there was a healthy way to smoke. We now know that is not true and in fact, companies are no longer able to market cigarettes as “light” since they are just as dangerous.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Unfortunately, tobacco companies have tried to cheat this restriction by using other descriptors, color, or imagery on their packaging that might mislead people into believing one tobacco product is safer than others. This has been proven to be untrue.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Filter cigarettes do not protect the smoker. The filters make the smoke particles smaller, allowing nicotine to be absorbed more quickly. This increases the likelihood of addiction.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hlinkClick r:id="rId3"/>
              </a:rPr>
              <a:t>https://www.cdc.gov/tobacco/data_statistics/sgr/2010/myths/pdfs/myths.pdf</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364763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discussed in earlier myths, nicotine addiction happens very rapidly even if the young person is only smoking intermittently. There is no safe level of tobacco use.</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348558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Cigarettes have also been show not reduce stress levels in the long term. In fact, youth that smoke regularly report that their stress levels increase after they started smoking regularly. The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Surgeon General reported in 2010 that breathing tobacco smoke could cause immediate harm by triggering sudden heart attacks and lead to death.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CDC, (</a:t>
            </a:r>
            <a:r>
              <a:rPr lang="en-US" sz="1200" kern="1200" dirty="0">
                <a:solidFill>
                  <a:schemeClr val="tx1"/>
                </a:solidFill>
                <a:effectLst/>
                <a:latin typeface="+mn-lt"/>
                <a:ea typeface="+mn-ea"/>
                <a:cs typeface="+mn-cs"/>
                <a:hlinkClick r:id="rId3"/>
              </a:rPr>
              <a:t>https://www.cdc.gov/tobacco/data_statistics/sgr/2010/myths/pdfs/myths.pdf</a:t>
            </a:r>
            <a:r>
              <a:rPr lang="en-US" sz="1200" kern="1200" dirty="0">
                <a:solidFill>
                  <a:schemeClr val="tx1"/>
                </a:solidFill>
                <a:effectLst/>
                <a:latin typeface="+mn-lt"/>
                <a:ea typeface="+mn-ea"/>
                <a:cs typeface="+mn-cs"/>
              </a:rPr>
              <a:t>) &amp; American Psychological Association</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188427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a myth that it is too late to quit because the damage is already done. In fact, according to the CDC (Centers for Disease Control and Prevention) “Within 20 minutes after quitting, your body starts to heal.”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Jha P. et al. N Engl J Med  2013; 368 (4):341-50.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CVS health infographic: </a:t>
            </a:r>
            <a:r>
              <a:rPr lang="en-US" sz="1200" kern="1200" dirty="0">
                <a:solidFill>
                  <a:schemeClr val="tx1"/>
                </a:solidFill>
                <a:effectLst/>
                <a:latin typeface="+mn-lt"/>
                <a:ea typeface="+mn-ea"/>
                <a:cs typeface="+mn-cs"/>
                <a:hlinkClick r:id="rId3"/>
              </a:rPr>
              <a:t>http://www.huffingtonpost.com/2014/12/05/effects-of-quitting-smoking_n_5927448.html</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124753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the CDC (Centers for Disease Control and Prevention) tens of thousands of nonsmokers die every year from second hand smoke.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CDC, </a:t>
            </a:r>
            <a:r>
              <a:rPr lang="en-US" sz="1200" kern="1200" dirty="0">
                <a:solidFill>
                  <a:schemeClr val="tx1"/>
                </a:solidFill>
                <a:effectLst/>
                <a:latin typeface="+mn-lt"/>
                <a:ea typeface="+mn-ea"/>
                <a:cs typeface="+mn-cs"/>
                <a:hlinkClick r:id="rId3"/>
              </a:rPr>
              <a:t>https://www.cdc.gov/tobacco/data_statistics/sgr/2010/myths/pdfs/myths.pdf</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293416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Cigarettes contain less than 1 gram of tobacco in each cigarette. All cigarettes in the US are the same size. They are wrapped in paper.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Cigars in the US come in a range of sizes. All cigars are wrapped a wrapper made out of a tobacco leaf. Large cigars have 5-20 grams of tobacco, cigarillos have 3 grams of tobacco, and litter cigars contain ~1 gram of tobacco.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CDC, </a:t>
            </a:r>
            <a:r>
              <a:rPr lang="en-US" sz="1200" kern="1200" dirty="0">
                <a:solidFill>
                  <a:schemeClr val="tx1"/>
                </a:solidFill>
                <a:effectLst/>
                <a:latin typeface="+mn-lt"/>
                <a:ea typeface="+mn-ea"/>
                <a:cs typeface="+mn-cs"/>
                <a:hlinkClick r:id="rId3"/>
              </a:rPr>
              <a:t>https://www.cancer.gov/about-cancer/causes-prevention/risk/tobacco/cigars-fact-sheet#q6</a:t>
            </a:r>
            <a:endParaRPr lang="en-US" sz="1200" kern="1200" dirty="0">
              <a:solidFill>
                <a:schemeClr val="tx1"/>
              </a:solidFill>
              <a:effectLst/>
              <a:latin typeface="+mn-lt"/>
              <a:ea typeface="+mn-ea"/>
              <a:cs typeface="+mn-cs"/>
            </a:endParaRPr>
          </a:p>
          <a:p>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326049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9584" tIns="44792" rIns="89584" bIns="44792"/>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 Talking Points:</a:t>
            </a: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CDC (Centers for Disease Control and Prevention) defines a cigar as “a roll of tobacco wrapped in leaf tobacco or in a substance that contains tobacco.” This means that even if you put other substances (i.e. marijuana to make a blunt) into a cigar wrapper you are exposing your body and brain to nicotine.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CDC, </a:t>
            </a:r>
            <a:r>
              <a:rPr lang="en-US" sz="1200" kern="1200" dirty="0">
                <a:solidFill>
                  <a:schemeClr val="tx1"/>
                </a:solidFill>
                <a:effectLst/>
                <a:latin typeface="+mn-lt"/>
                <a:ea typeface="+mn-ea"/>
                <a:cs typeface="+mn-cs"/>
                <a:hlinkClick r:id="rId3"/>
              </a:rPr>
              <a:t>https://www.cdc.gov/tobacco/data_statistics/fact_sheets/tobacco_industry/cigars/index.htm</a:t>
            </a:r>
            <a:r>
              <a:rPr lang="en-US" sz="1800" dirty="0">
                <a:effectLst/>
              </a:rPr>
              <a:t> </a:t>
            </a:r>
            <a:endParaRPr lang="en-US" sz="1800" dirty="0">
              <a:latin typeface="Lucida Grande"/>
              <a:ea typeface="Lucida Grande"/>
              <a:cs typeface="Calibri"/>
              <a:sym typeface="Wingdings"/>
            </a:endParaRPr>
          </a:p>
        </p:txBody>
      </p:sp>
    </p:spTree>
    <p:extLst>
      <p:ext uri="{BB962C8B-B14F-4D97-AF65-F5344CB8AC3E}">
        <p14:creationId xmlns:p14="http://schemas.microsoft.com/office/powerpoint/2010/main" val="213207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ltGray">
          <a:xfrm>
            <a:off x="0" y="1905000"/>
            <a:ext cx="9144000" cy="403860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en-US"/>
          </a:p>
        </p:txBody>
      </p:sp>
      <p:sp>
        <p:nvSpPr>
          <p:cNvPr id="2" name="Title 1"/>
          <p:cNvSpPr>
            <a:spLocks noGrp="1"/>
          </p:cNvSpPr>
          <p:nvPr>
            <p:ph type="ctrTitle"/>
          </p:nvPr>
        </p:nvSpPr>
        <p:spPr bwMode="gray">
          <a:xfrm>
            <a:off x="533400" y="2743230"/>
            <a:ext cx="8001000" cy="684803"/>
          </a:xfrm>
        </p:spPr>
        <p:txBody>
          <a:bodyPr wrap="square" anchor="ctr" anchorCtr="0">
            <a:spAutoFit/>
          </a:bodyPr>
          <a:lstStyle>
            <a:lvl1pPr algn="l">
              <a:lnSpc>
                <a:spcPct val="90000"/>
              </a:lnSpc>
              <a:defRPr sz="42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bwMode="gray">
          <a:xfrm>
            <a:off x="533400" y="4369746"/>
            <a:ext cx="8001000" cy="430887"/>
          </a:xfrm>
        </p:spPr>
        <p:txBody>
          <a:bodyPr wrap="square" anchor="t" anchorCtr="0">
            <a:spAutoFit/>
          </a:bodyPr>
          <a:lstStyle>
            <a:lvl1pPr marL="0" indent="0" algn="l">
              <a:lnSpc>
                <a:spcPct val="90000"/>
              </a:lnSpc>
              <a:spcBef>
                <a:spcPts val="0"/>
              </a:spcBef>
              <a:buNone/>
              <a:defRPr sz="2400">
                <a:solidFill>
                  <a:srgbClr val="FFFFFF"/>
                </a:solidFill>
                <a:effectLst>
                  <a:outerShdw blurRad="38100" dist="38100" dir="2700000" algn="tl">
                    <a:srgbClr val="000000">
                      <a:alpha val="43137"/>
                    </a:srgbClr>
                  </a:outerShdw>
                </a:effectLst>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1" y="0"/>
            <a:ext cx="91440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20864" y="6019800"/>
            <a:ext cx="4074936" cy="838200"/>
          </a:xfrm>
          <a:prstGeom prst="rect">
            <a:avLst/>
          </a:prstGeom>
        </p:spPr>
      </p:pic>
      <p:pic>
        <p:nvPicPr>
          <p:cNvPr id="12" name="Picture 11" descr="SM-logo-V-web-120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29203" y="502444"/>
            <a:ext cx="3608614" cy="1052512"/>
          </a:xfrm>
          <a:prstGeom prst="rect">
            <a:avLst/>
          </a:prstGeom>
        </p:spPr>
      </p:pic>
    </p:spTree>
    <p:extLst>
      <p:ext uri="{BB962C8B-B14F-4D97-AF65-F5344CB8AC3E}">
        <p14:creationId xmlns:p14="http://schemas.microsoft.com/office/powerpoint/2010/main" val="5900267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56810"/>
            <a:ext cx="8229600" cy="1178656"/>
          </a:xfrm>
          <a:prstGeom prst="rect">
            <a:avLst/>
          </a:prstGeom>
        </p:spPr>
        <p:txBody>
          <a:bodyPr/>
          <a:lstStyle/>
          <a:p>
            <a:r>
              <a:t>Title Text</a:t>
            </a:r>
          </a:p>
        </p:txBody>
      </p:sp>
      <p:sp>
        <p:nvSpPr>
          <p:cNvPr id="48"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50179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50903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20783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1" name="Title Text"/>
          <p:cNvSpPr txBox="1">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2"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65945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1"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2897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629400" y="0"/>
            <a:ext cx="2057400" cy="6400802"/>
          </a:xfrm>
          <a:prstGeom prst="rect">
            <a:avLst/>
          </a:prstGeom>
        </p:spPr>
        <p:txBody>
          <a:bodyPr/>
          <a:lstStyle/>
          <a:p>
            <a:r>
              <a:t>Title Text</a:t>
            </a:r>
          </a:p>
        </p:txBody>
      </p:sp>
      <p:sp>
        <p:nvSpPr>
          <p:cNvPr id="99" name="Body Level One…"/>
          <p:cNvSpPr txBox="1">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24779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Master">
    <p:spTree>
      <p:nvGrpSpPr>
        <p:cNvPr id="1" name=""/>
        <p:cNvGrpSpPr/>
        <p:nvPr/>
      </p:nvGrpSpPr>
      <p:grpSpPr>
        <a:xfrm>
          <a:off x="0" y="0"/>
          <a:ext cx="0" cy="0"/>
          <a:chOff x="0" y="0"/>
          <a:chExt cx="0" cy="0"/>
        </a:xfrm>
      </p:grpSpPr>
      <p:sp>
        <p:nvSpPr>
          <p:cNvPr id="2" name="Title 1"/>
          <p:cNvSpPr>
            <a:spLocks noGrp="1"/>
          </p:cNvSpPr>
          <p:nvPr>
            <p:ph type="title"/>
          </p:nvPr>
        </p:nvSpPr>
        <p:spPr>
          <a:xfrm>
            <a:off x="3352800" y="1828833"/>
            <a:ext cx="5334000" cy="1601977"/>
          </a:xfrm>
        </p:spPr>
        <p:txBody>
          <a:bodyPr wrap="square" anchor="t" anchorCtr="0">
            <a:spAutoFit/>
          </a:bodyPr>
          <a:lstStyle>
            <a:lvl1pPr>
              <a:defRPr sz="5400"/>
            </a:lvl1pPr>
          </a:lstStyle>
          <a:p>
            <a:r>
              <a:rPr lang="en-US"/>
              <a:t>Click to edit Master title style</a:t>
            </a:r>
          </a:p>
        </p:txBody>
      </p:sp>
      <p:grpSp>
        <p:nvGrpSpPr>
          <p:cNvPr id="10" name="Group 9"/>
          <p:cNvGrpSpPr/>
          <p:nvPr userDrawn="1"/>
        </p:nvGrpSpPr>
        <p:grpSpPr>
          <a:xfrm>
            <a:off x="19" y="0"/>
            <a:ext cx="9144001" cy="1371600"/>
            <a:chOff x="0" y="0"/>
            <a:chExt cx="9144001" cy="1371600"/>
          </a:xfrm>
        </p:grpSpPr>
        <p:sp>
          <p:nvSpPr>
            <p:cNvPr id="4" name="Rectangle 3"/>
            <p:cNvSpPr/>
            <p:nvPr userDrawn="1"/>
          </p:nvSpPr>
          <p:spPr bwMode="white">
            <a:xfrm>
              <a:off x="0" y="0"/>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1" y="0"/>
              <a:ext cx="91440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 name="Straight Connector 6"/>
          <p:cNvCxnSpPr/>
          <p:nvPr userDrawn="1"/>
        </p:nvCxnSpPr>
        <p:spPr>
          <a:xfrm rot="5400000">
            <a:off x="2020093" y="2857515"/>
            <a:ext cx="2209802" cy="1588"/>
          </a:xfrm>
          <a:prstGeom prst="line">
            <a:avLst/>
          </a:prstGeom>
          <a:ln w="190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0" hasCustomPrompt="1"/>
          </p:nvPr>
        </p:nvSpPr>
        <p:spPr bwMode="gray">
          <a:xfrm>
            <a:off x="3352800" y="3429005"/>
            <a:ext cx="5257800" cy="487313"/>
          </a:xfrm>
        </p:spPr>
        <p:txBody>
          <a:bodyPr wrap="square">
            <a:spAutoFit/>
          </a:bodyPr>
          <a:lstStyle>
            <a:lvl1pPr marL="0" indent="0">
              <a:lnSpc>
                <a:spcPct val="90000"/>
              </a:lnSpc>
              <a:spcBef>
                <a:spcPts val="0"/>
              </a:spcBef>
              <a:spcAft>
                <a:spcPts val="0"/>
              </a:spcAft>
              <a:buNone/>
              <a:defRPr sz="2800">
                <a:solidFill>
                  <a:schemeClr val="accent2"/>
                </a:solidFill>
              </a:defRPr>
            </a:lvl1pPr>
          </a:lstStyle>
          <a:p>
            <a:pPr lvl="0"/>
            <a:r>
              <a:rPr lang="en-US"/>
              <a:t>Click to Edit Subheading</a:t>
            </a:r>
          </a:p>
        </p:txBody>
      </p:sp>
      <p:pic>
        <p:nvPicPr>
          <p:cNvPr id="8" name="Picture 7" descr="SM-logo-V-web-1200.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6734" y="1871886"/>
            <a:ext cx="2203704" cy="642747"/>
          </a:xfrm>
          <a:prstGeom prst="rect">
            <a:avLst/>
          </a:prstGeom>
        </p:spPr>
      </p:pic>
    </p:spTree>
    <p:extLst>
      <p:ext uri="{BB962C8B-B14F-4D97-AF65-F5344CB8AC3E}">
        <p14:creationId xmlns:p14="http://schemas.microsoft.com/office/powerpoint/2010/main" val="40085993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1" y="2057400"/>
            <a:ext cx="8534400" cy="25908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813598" y="851980"/>
            <a:ext cx="184663" cy="350215"/>
          </a:xfrm>
          <a:prstGeom prst="rect">
            <a:avLst/>
          </a:prstGeom>
          <a:noFill/>
        </p:spPr>
        <p:txBody>
          <a:bodyPr wrap="none" lIns="91416" tIns="45709" rIns="91416" bIns="45709" rtlCol="0">
            <a:spAutoFit/>
          </a:bodyPr>
          <a:lstStyle/>
          <a:p>
            <a:pPr>
              <a:lnSpc>
                <a:spcPct val="90000"/>
              </a:lnSpc>
            </a:pPr>
            <a:endParaRPr lang="en-US">
              <a:solidFill>
                <a:srgbClr val="696253"/>
              </a:solidFill>
            </a:endParaRPr>
          </a:p>
        </p:txBody>
      </p:sp>
    </p:spTree>
    <p:extLst>
      <p:ext uri="{BB962C8B-B14F-4D97-AF65-F5344CB8AC3E}">
        <p14:creationId xmlns:p14="http://schemas.microsoft.com/office/powerpoint/2010/main" val="261744969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7800" y="3505233"/>
            <a:ext cx="6400800" cy="1526551"/>
          </a:xfrm>
          <a:prstGeom prst="rect">
            <a:avLst/>
          </a:prstGeom>
        </p:spPr>
      </p:pic>
      <p:pic>
        <p:nvPicPr>
          <p:cNvPr id="4" name="Picture 3" descr="SM-logo-V-web-120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4298" y="1600228"/>
            <a:ext cx="4827814" cy="1408113"/>
          </a:xfrm>
          <a:prstGeom prst="rect">
            <a:avLst/>
          </a:prstGeom>
        </p:spPr>
      </p:pic>
      <p:cxnSp>
        <p:nvCxnSpPr>
          <p:cNvPr id="6" name="Straight Connector 5"/>
          <p:cNvCxnSpPr/>
          <p:nvPr userDrawn="1"/>
        </p:nvCxnSpPr>
        <p:spPr>
          <a:xfrm flipH="1">
            <a:off x="1447800" y="3429000"/>
            <a:ext cx="6400800" cy="0"/>
          </a:xfrm>
          <a:prstGeom prst="line">
            <a:avLst/>
          </a:prstGeom>
          <a:ln w="190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46363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pic>
        <p:nvPicPr>
          <p:cNvPr id="2" name="Picture 1" descr="SM-logo-V-web-1200.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7188" y="2354271"/>
            <a:ext cx="7369628" cy="2149475"/>
          </a:xfrm>
          <a:prstGeom prst="rect">
            <a:avLst/>
          </a:prstGeom>
        </p:spPr>
      </p:pic>
    </p:spTree>
    <p:extLst>
      <p:ext uri="{BB962C8B-B14F-4D97-AF65-F5344CB8AC3E}">
        <p14:creationId xmlns:p14="http://schemas.microsoft.com/office/powerpoint/2010/main" val="1173322376"/>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04071"/>
            <a:ext cx="9144000" cy="543739"/>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a:p>
        </p:txBody>
      </p:sp>
    </p:spTree>
    <p:extLst>
      <p:ext uri="{BB962C8B-B14F-4D97-AF65-F5344CB8AC3E}">
        <p14:creationId xmlns:p14="http://schemas.microsoft.com/office/powerpoint/2010/main" val="276569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844675"/>
            <a:ext cx="7772400" cy="2041525"/>
          </a:xfrm>
          <a:prstGeom prst="rect">
            <a:avLst/>
          </a:prstGeom>
        </p:spPr>
        <p:txBody>
          <a:bodyPr/>
          <a:lstStyle/>
          <a:p>
            <a:r>
              <a:t>Title Text</a:t>
            </a:r>
          </a:p>
        </p:txBody>
      </p:sp>
      <p:sp>
        <p:nvSpPr>
          <p:cNvPr id="12"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91744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82862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09946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en-US"/>
          </a:p>
        </p:txBody>
      </p:sp>
      <p:sp>
        <p:nvSpPr>
          <p:cNvPr id="2" name="Title Placeholder 1"/>
          <p:cNvSpPr>
            <a:spLocks noGrp="1"/>
          </p:cNvSpPr>
          <p:nvPr>
            <p:ph type="title"/>
          </p:nvPr>
        </p:nvSpPr>
        <p:spPr>
          <a:xfrm>
            <a:off x="304800" y="675461"/>
            <a:ext cx="6400800" cy="543739"/>
          </a:xfrm>
          <a:prstGeom prst="rect">
            <a:avLst/>
          </a:prstGeom>
        </p:spPr>
        <p:txBody>
          <a:bodyPr vert="horz" wrap="square" lIns="91416" tIns="45709" rIns="91416" bIns="45709" rtlCol="0" anchor="b" anchorCtr="0">
            <a:spAutoFit/>
          </a:bodyPr>
          <a:lstStyle/>
          <a:p>
            <a:r>
              <a:rPr lang="en-US"/>
              <a:t>Click to edit Master title style</a:t>
            </a:r>
          </a:p>
        </p:txBody>
      </p:sp>
      <p:sp>
        <p:nvSpPr>
          <p:cNvPr id="3" name="Text Placeholder 2"/>
          <p:cNvSpPr>
            <a:spLocks noGrp="1"/>
          </p:cNvSpPr>
          <p:nvPr>
            <p:ph type="body" idx="1"/>
          </p:nvPr>
        </p:nvSpPr>
        <p:spPr>
          <a:xfrm>
            <a:off x="304801" y="1752601"/>
            <a:ext cx="8534400" cy="3810000"/>
          </a:xfrm>
          <a:prstGeom prst="rect">
            <a:avLst/>
          </a:prstGeom>
        </p:spPr>
        <p:txBody>
          <a:bodyPr vert="horz" lIns="91416" tIns="45709" rIns="91416" bIns="45709" rtlCol="0">
            <a:normAutofit/>
          </a:bodyPr>
          <a:lstStyle/>
          <a:p>
            <a:pPr lvl="0"/>
            <a:r>
              <a:rPr lang="en-US"/>
              <a:t>Click to edit Master text styles</a:t>
            </a:r>
          </a:p>
          <a:p>
            <a:pPr lvl="1"/>
            <a:r>
              <a:rPr lang="en-US"/>
              <a:t>Second level</a:t>
            </a:r>
          </a:p>
          <a:p>
            <a:pPr lvl="2"/>
            <a:r>
              <a:rPr lang="en-US"/>
              <a:t>Third level</a:t>
            </a:r>
          </a:p>
        </p:txBody>
      </p:sp>
      <p:sp>
        <p:nvSpPr>
          <p:cNvPr id="5" name="TextBox 4"/>
          <p:cNvSpPr txBox="1"/>
          <p:nvPr userDrawn="1"/>
        </p:nvSpPr>
        <p:spPr>
          <a:xfrm>
            <a:off x="8732352" y="6559440"/>
            <a:ext cx="335448" cy="246221"/>
          </a:xfrm>
          <a:prstGeom prst="rect">
            <a:avLst/>
          </a:prstGeom>
          <a:noFill/>
        </p:spPr>
        <p:txBody>
          <a:bodyPr wrap="none" lIns="91416" tIns="45709" rIns="91416" bIns="45709" rtlCol="0" anchor="b" anchorCtr="0">
            <a:spAutoFit/>
          </a:bodyPr>
          <a:lstStyle/>
          <a:p>
            <a:pPr algn="r"/>
            <a:fld id="{6CB3F26A-4231-FB4A-890E-E4C58F775760}" type="slidenum">
              <a:rPr lang="en-US" sz="1000" smtClean="0"/>
              <a:pPr algn="r"/>
              <a:t>‹#›</a:t>
            </a:fld>
            <a:endParaRPr lang="en-US" sz="1000"/>
          </a:p>
        </p:txBody>
      </p:sp>
      <p:grpSp>
        <p:nvGrpSpPr>
          <p:cNvPr id="14" name="Group 13"/>
          <p:cNvGrpSpPr/>
          <p:nvPr userDrawn="1"/>
        </p:nvGrpSpPr>
        <p:grpSpPr>
          <a:xfrm>
            <a:off x="19" y="29"/>
            <a:ext cx="9144001" cy="1240563"/>
            <a:chOff x="0" y="0"/>
            <a:chExt cx="9144001" cy="1240563"/>
          </a:xfrm>
        </p:grpSpPr>
        <p:sp>
          <p:nvSpPr>
            <p:cNvPr id="6" name="Rectangle 5"/>
            <p:cNvSpPr/>
            <p:nvPr userDrawn="1"/>
          </p:nvSpPr>
          <p:spPr>
            <a:xfrm>
              <a:off x="1" y="0"/>
              <a:ext cx="9144000" cy="15240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38975"/>
              <a:ext cx="91440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userDrawn="1"/>
        </p:nvCxnSpPr>
        <p:spPr>
          <a:xfrm rot="5400000">
            <a:off x="6459849" y="686211"/>
            <a:ext cx="761206" cy="1588"/>
          </a:xfrm>
          <a:prstGeom prst="line">
            <a:avLst/>
          </a:prstGeom>
          <a:ln w="190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SM-logo-V-web-1200.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086601" y="451896"/>
            <a:ext cx="1846806" cy="538733"/>
          </a:xfrm>
          <a:prstGeom prst="rect">
            <a:avLst/>
          </a:prstGeom>
        </p:spPr>
      </p:pic>
      <p:pic>
        <p:nvPicPr>
          <p:cNvPr id="4" name="Picture 3"/>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76219" y="5791201"/>
            <a:ext cx="3704491" cy="762000"/>
          </a:xfrm>
          <a:prstGeom prst="rect">
            <a:avLst/>
          </a:prstGeom>
        </p:spPr>
      </p:pic>
    </p:spTree>
    <p:extLst>
      <p:ext uri="{BB962C8B-B14F-4D97-AF65-F5344CB8AC3E}">
        <p14:creationId xmlns:p14="http://schemas.microsoft.com/office/powerpoint/2010/main" val="135087135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ransition>
    <p:wipe dir="r"/>
  </p:transition>
  <p:hf sldNum="0" hdr="0" ftr="0" dt="0"/>
  <p:txStyles>
    <p:titleStyle>
      <a:lvl1pPr algn="l" defTabSz="457082" rtl="0" eaLnBrk="1" latinLnBrk="0" hangingPunct="1">
        <a:lnSpc>
          <a:spcPct val="90000"/>
        </a:lnSpc>
        <a:spcBef>
          <a:spcPct val="0"/>
        </a:spcBef>
        <a:buNone/>
        <a:defRPr sz="3200" i="0" kern="1200">
          <a:solidFill>
            <a:schemeClr val="accent1"/>
          </a:solidFill>
          <a:latin typeface="Calibri"/>
          <a:ea typeface="+mj-ea"/>
          <a:cs typeface="Calibri"/>
        </a:defRPr>
      </a:lvl1pPr>
    </p:titleStyle>
    <p:bodyStyle>
      <a:lvl1pPr marL="233303" indent="-233303" algn="l" defTabSz="457082" rtl="0" eaLnBrk="1" latinLnBrk="0" hangingPunct="1">
        <a:lnSpc>
          <a:spcPct val="90000"/>
        </a:lnSpc>
        <a:spcBef>
          <a:spcPts val="400"/>
        </a:spcBef>
        <a:spcAft>
          <a:spcPts val="400"/>
        </a:spcAft>
        <a:buSzPct val="110000"/>
        <a:buFont typeface="Arial"/>
        <a:buChar char="•"/>
        <a:defRPr sz="2000" kern="1200">
          <a:solidFill>
            <a:schemeClr val="tx1">
              <a:lumMod val="65000"/>
              <a:lumOff val="35000"/>
            </a:schemeClr>
          </a:solidFill>
          <a:latin typeface="+mn-lt"/>
          <a:ea typeface="+mn-ea"/>
          <a:cs typeface="+mn-cs"/>
        </a:defRPr>
      </a:lvl1pPr>
      <a:lvl2pPr marL="571355" indent="-233303" algn="l" defTabSz="457082" rtl="0" eaLnBrk="1" latinLnBrk="0" hangingPunct="1">
        <a:lnSpc>
          <a:spcPct val="90000"/>
        </a:lnSpc>
        <a:spcBef>
          <a:spcPts val="0"/>
        </a:spcBef>
        <a:spcAft>
          <a:spcPts val="400"/>
        </a:spcAft>
        <a:buFont typeface="Arial"/>
        <a:buChar char="–"/>
        <a:defRPr sz="1800" kern="1200">
          <a:solidFill>
            <a:schemeClr val="tx1">
              <a:lumMod val="65000"/>
              <a:lumOff val="35000"/>
            </a:schemeClr>
          </a:solidFill>
          <a:latin typeface="+mn-lt"/>
          <a:ea typeface="+mn-ea"/>
          <a:cs typeface="+mn-cs"/>
        </a:defRPr>
      </a:lvl2pPr>
      <a:lvl3pPr marL="799895" indent="-228541" algn="l" defTabSz="453910" rtl="0" eaLnBrk="1" latinLnBrk="0" hangingPunct="1">
        <a:lnSpc>
          <a:spcPct val="90000"/>
        </a:lnSpc>
        <a:spcBef>
          <a:spcPts val="0"/>
        </a:spcBef>
        <a:spcAft>
          <a:spcPts val="400"/>
        </a:spcAft>
        <a:buSzPct val="80000"/>
        <a:buFont typeface="Arial"/>
        <a:buChar char="•"/>
        <a:defRPr sz="1800" kern="1200">
          <a:solidFill>
            <a:schemeClr val="tx1">
              <a:lumMod val="65000"/>
              <a:lumOff val="35000"/>
            </a:schemeClr>
          </a:solidFill>
          <a:latin typeface="+mn-lt"/>
          <a:ea typeface="+mn-ea"/>
          <a:cs typeface="+mn-cs"/>
        </a:defRPr>
      </a:lvl3pPr>
      <a:lvl4pPr marL="1599790" indent="-228541" algn="l" defTabSz="457082" rtl="0" eaLnBrk="1" latinLnBrk="0" hangingPunct="1">
        <a:spcBef>
          <a:spcPct val="20000"/>
        </a:spcBef>
        <a:buFont typeface="Arial"/>
        <a:buChar char="–"/>
        <a:defRPr sz="2000" kern="1200">
          <a:solidFill>
            <a:schemeClr val="tx1"/>
          </a:solidFill>
          <a:latin typeface="+mn-lt"/>
          <a:ea typeface="+mn-ea"/>
          <a:cs typeface="+mn-cs"/>
        </a:defRPr>
      </a:lvl4pPr>
      <a:lvl5pPr marL="2056875" indent="-228541" algn="l" defTabSz="457082" rtl="0" eaLnBrk="1" latinLnBrk="0" hangingPunct="1">
        <a:spcBef>
          <a:spcPct val="20000"/>
        </a:spcBef>
        <a:buFont typeface="Arial"/>
        <a:buChar char="»"/>
        <a:defRPr sz="2000" kern="1200">
          <a:solidFill>
            <a:schemeClr val="tx1"/>
          </a:solidFill>
          <a:latin typeface="+mn-lt"/>
          <a:ea typeface="+mn-ea"/>
          <a:cs typeface="+mn-cs"/>
        </a:defRPr>
      </a:lvl5pPr>
      <a:lvl6pPr marL="2513959" indent="-228541" algn="l" defTabSz="457082" rtl="0" eaLnBrk="1" latinLnBrk="0" hangingPunct="1">
        <a:spcBef>
          <a:spcPct val="20000"/>
        </a:spcBef>
        <a:buFont typeface="Arial"/>
        <a:buChar char="•"/>
        <a:defRPr sz="2000" kern="1200">
          <a:solidFill>
            <a:schemeClr val="tx1"/>
          </a:solidFill>
          <a:latin typeface="+mn-lt"/>
          <a:ea typeface="+mn-ea"/>
          <a:cs typeface="+mn-cs"/>
        </a:defRPr>
      </a:lvl6pPr>
      <a:lvl7pPr marL="2971040" indent="-228541" algn="l" defTabSz="457082" rtl="0" eaLnBrk="1" latinLnBrk="0" hangingPunct="1">
        <a:spcBef>
          <a:spcPct val="20000"/>
        </a:spcBef>
        <a:buFont typeface="Arial"/>
        <a:buChar char="•"/>
        <a:defRPr sz="2000" kern="1200">
          <a:solidFill>
            <a:schemeClr val="tx1"/>
          </a:solidFill>
          <a:latin typeface="+mn-lt"/>
          <a:ea typeface="+mn-ea"/>
          <a:cs typeface="+mn-cs"/>
        </a:defRPr>
      </a:lvl7pPr>
      <a:lvl8pPr marL="3428124" indent="-228541" algn="l" defTabSz="457082" rtl="0" eaLnBrk="1" latinLnBrk="0" hangingPunct="1">
        <a:spcBef>
          <a:spcPct val="20000"/>
        </a:spcBef>
        <a:buFont typeface="Arial"/>
        <a:buChar char="•"/>
        <a:defRPr sz="2000" kern="1200">
          <a:solidFill>
            <a:schemeClr val="tx1"/>
          </a:solidFill>
          <a:latin typeface="+mn-lt"/>
          <a:ea typeface="+mn-ea"/>
          <a:cs typeface="+mn-cs"/>
        </a:defRPr>
      </a:lvl8pPr>
      <a:lvl9pPr marL="3885205" indent="-228541" algn="l" defTabSz="4570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32915705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828820"/>
            <a:ext cx="5791200" cy="1588105"/>
          </a:xfrm>
        </p:spPr>
        <p:txBody>
          <a:bodyPr/>
          <a:lstStyle/>
          <a:p>
            <a:r>
              <a:rPr lang="en-US" dirty="0"/>
              <a:t>Tobacco </a:t>
            </a:r>
            <a:br>
              <a:rPr lang="en-US" dirty="0"/>
            </a:br>
            <a:r>
              <a:rPr lang="en-US" dirty="0"/>
              <a:t>Myths</a:t>
            </a:r>
          </a:p>
        </p:txBody>
      </p:sp>
      <p:pic>
        <p:nvPicPr>
          <p:cNvPr id="5" name="Picture 4">
            <a:extLst>
              <a:ext uri="{FF2B5EF4-FFF2-40B4-BE49-F238E27FC236}">
                <a16:creationId xmlns:a16="http://schemas.microsoft.com/office/drawing/2014/main" id="{FC23005A-CCB0-C641-A440-9BD8272EB423}"/>
              </a:ext>
            </a:extLst>
          </p:cNvPr>
          <p:cNvPicPr>
            <a:picLocks noChangeAspect="1"/>
          </p:cNvPicPr>
          <p:nvPr/>
        </p:nvPicPr>
        <p:blipFill>
          <a:blip r:embed="rId2"/>
          <a:stretch>
            <a:fillRect/>
          </a:stretch>
        </p:blipFill>
        <p:spPr>
          <a:xfrm>
            <a:off x="381000" y="1600200"/>
            <a:ext cx="2438400" cy="1352360"/>
          </a:xfrm>
          <a:prstGeom prst="rect">
            <a:avLst/>
          </a:prstGeom>
        </p:spPr>
      </p:pic>
      <p:sp>
        <p:nvSpPr>
          <p:cNvPr id="6" name="TextBox 5">
            <a:extLst>
              <a:ext uri="{FF2B5EF4-FFF2-40B4-BE49-F238E27FC236}">
                <a16:creationId xmlns:a16="http://schemas.microsoft.com/office/drawing/2014/main" id="{C412847B-D44E-8D4F-BE9C-02144F4CB4AF}"/>
              </a:ext>
            </a:extLst>
          </p:cNvPr>
          <p:cNvSpPr txBox="1"/>
          <p:nvPr/>
        </p:nvSpPr>
        <p:spPr>
          <a:xfrm>
            <a:off x="3352800" y="3671031"/>
            <a:ext cx="5334000" cy="1421906"/>
          </a:xfrm>
          <a:prstGeom prst="rect">
            <a:avLst/>
          </a:prstGeom>
          <a:noFill/>
        </p:spPr>
        <p:txBody>
          <a:bodyPr wrap="square" lIns="91416" tIns="45709" rIns="91416" bIns="45709" rtlCol="0">
            <a:spAutoFit/>
          </a:bodyPr>
          <a:lstStyle/>
          <a:p>
            <a:pPr marL="0" marR="0" lvl="0" indent="0" algn="l" defTabSz="457082" rtl="0" eaLnBrk="1" fontAlgn="auto" latinLnBrk="0" hangingPunct="1">
              <a:lnSpc>
                <a:spcPct val="90000"/>
              </a:lnSpc>
              <a:spcBef>
                <a:spcPts val="0"/>
              </a:spcBef>
              <a:spcAft>
                <a:spcPts val="0"/>
              </a:spcAft>
              <a:buClrTx/>
              <a:buSzTx/>
              <a:buFontTx/>
              <a:buNone/>
              <a:tabLst/>
              <a:defRPr/>
            </a:pPr>
            <a:r>
              <a:rPr kumimoji="0" lang="en-US" sz="2400" b="0" i="0" strike="noStrike" kern="1200" cap="none" spc="0" normalizeH="0" baseline="0" noProof="0" dirty="0">
                <a:ln>
                  <a:noFill/>
                </a:ln>
                <a:solidFill>
                  <a:prstClr val="black"/>
                </a:solidFill>
                <a:effectLst/>
                <a:uLnTx/>
                <a:uFillTx/>
                <a:latin typeface="Calibri"/>
                <a:ea typeface="+mn-ea"/>
                <a:cs typeface="+mn-cs"/>
              </a:rPr>
              <a:t>Supplemental Slides</a:t>
            </a:r>
          </a:p>
          <a:p>
            <a:pPr marL="0" marR="0" lvl="0" indent="0" algn="l" defTabSz="457082"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082"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082"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89903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228600"/>
            <a:ext cx="8610600" cy="1508105"/>
          </a:xfrm>
          <a:prstGeom prst="rect">
            <a:avLst/>
          </a:prstGeom>
          <a:noFill/>
        </p:spPr>
        <p:txBody>
          <a:bodyPr wrap="square" rtlCol="0">
            <a:spAutoFit/>
          </a:bodyPr>
          <a:lstStyle/>
          <a:p>
            <a:pPr lvl="0" algn="ctr" defTabSz="457200" hangingPunct="0">
              <a:defRPr/>
            </a:pPr>
            <a:r>
              <a:rPr lang="en-US" sz="4600"/>
              <a:t>Cigar wrappers contain nicotine.</a:t>
            </a:r>
            <a:endParaRPr kumimoji="0" lang="en-US" sz="4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Fact</a:t>
            </a:r>
          </a:p>
        </p:txBody>
      </p:sp>
    </p:spTree>
    <p:extLst>
      <p:ext uri="{BB962C8B-B14F-4D97-AF65-F5344CB8AC3E}">
        <p14:creationId xmlns:p14="http://schemas.microsoft.com/office/powerpoint/2010/main" val="4285001189"/>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20625" y="228600"/>
            <a:ext cx="8610600" cy="1446550"/>
          </a:xfrm>
          <a:prstGeom prst="rect">
            <a:avLst/>
          </a:prstGeom>
          <a:noFill/>
        </p:spPr>
        <p:txBody>
          <a:bodyPr wrap="square" rtlCol="0">
            <a:spAutoFit/>
          </a:bodyPr>
          <a:lstStyle/>
          <a:p>
            <a:pPr lvl="0" algn="ctr" defTabSz="457200" hangingPunct="0">
              <a:defRPr/>
            </a:pPr>
            <a:r>
              <a:rPr lang="en-US" sz="4400">
                <a:latin typeface="Calibri" panose="020F0502020204030204" pitchFamily="34" charset="0"/>
                <a:cs typeface="Calibri" panose="020F0502020204030204" pitchFamily="34" charset="0"/>
              </a:rPr>
              <a:t>Third-hand smoke poses risks to family members, children, and pets.</a:t>
            </a:r>
            <a:endParaRPr kumimoji="0" lang="en-US" sz="4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Fact</a:t>
            </a:r>
          </a:p>
        </p:txBody>
      </p:sp>
    </p:spTree>
    <p:extLst>
      <p:ext uri="{BB962C8B-B14F-4D97-AF65-F5344CB8AC3E}">
        <p14:creationId xmlns:p14="http://schemas.microsoft.com/office/powerpoint/2010/main" val="3920368361"/>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266700" y="499899"/>
            <a:ext cx="8610600" cy="784830"/>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srgbClr val="000000"/>
                </a:solidFill>
                <a:effectLst/>
                <a:uLnTx/>
                <a:uFillTx/>
                <a:latin typeface="Calibri"/>
                <a:cs typeface="Calibri"/>
                <a:sym typeface="Calibri"/>
              </a:rPr>
              <a:t>Smoking is just a choice. </a:t>
            </a: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368694829"/>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152400"/>
            <a:ext cx="8610600" cy="1569660"/>
          </a:xfrm>
          <a:prstGeom prst="rect">
            <a:avLst/>
          </a:prstGeom>
          <a:noFill/>
        </p:spPr>
        <p:txBody>
          <a:bodyPr wrap="square" rtlCol="0">
            <a:spAutoFit/>
          </a:bodyPr>
          <a:lstStyle/>
          <a:p>
            <a:pPr lvl="0" algn="ctr" defTabSz="457200" hangingPunct="0">
              <a:defRPr/>
            </a:pPr>
            <a:r>
              <a:rPr lang="en-US" sz="3200" dirty="0">
                <a:latin typeface="Calibri" panose="020F0502020204030204" pitchFamily="34" charset="0"/>
                <a:cs typeface="Calibri" panose="020F0502020204030204" pitchFamily="34" charset="0"/>
              </a:rPr>
              <a:t>1 out of 5 youth smokers show nicotine dependence symptoms within just one month after initiating smoking.</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Fact</a:t>
            </a:r>
          </a:p>
        </p:txBody>
      </p:sp>
    </p:spTree>
    <p:extLst>
      <p:ext uri="{BB962C8B-B14F-4D97-AF65-F5344CB8AC3E}">
        <p14:creationId xmlns:p14="http://schemas.microsoft.com/office/powerpoint/2010/main" val="2849013588"/>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304800"/>
            <a:ext cx="8610600" cy="1261884"/>
          </a:xfrm>
          <a:prstGeom prst="rect">
            <a:avLst/>
          </a:prstGeom>
          <a:noFill/>
        </p:spPr>
        <p:txBody>
          <a:bodyPr wrap="square" rtlCol="0">
            <a:spAutoFit/>
          </a:bodyPr>
          <a:lstStyle/>
          <a:p>
            <a:pPr lvl="0" algn="ctr" defTabSz="457200" hangingPunct="0">
              <a:defRPr/>
            </a:pPr>
            <a:r>
              <a:rPr lang="en-US" sz="3800"/>
              <a:t>Smoking light cigarettes and cigarettes with filters make cigarettes safer.</a:t>
            </a:r>
            <a:endParaRPr kumimoji="0" lang="en-US" sz="38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1497893061"/>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304800"/>
            <a:ext cx="8610600" cy="1446550"/>
          </a:xfrm>
          <a:prstGeom prst="rect">
            <a:avLst/>
          </a:prstGeom>
          <a:noFill/>
        </p:spPr>
        <p:txBody>
          <a:bodyPr wrap="square" rtlCol="0">
            <a:spAutoFit/>
          </a:bodyPr>
          <a:lstStyle/>
          <a:p>
            <a:pPr lvl="0" algn="ctr" defTabSz="457200" hangingPunct="0">
              <a:defRPr/>
            </a:pPr>
            <a:r>
              <a:rPr lang="en-US" sz="4400"/>
              <a:t>Smoking a cigarette every now and then is no big deal.</a:t>
            </a:r>
            <a:endParaRPr kumimoji="0" lang="en-US" sz="44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2356972495"/>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304800"/>
            <a:ext cx="8610600" cy="1446550"/>
          </a:xfrm>
          <a:prstGeom prst="rect">
            <a:avLst/>
          </a:prstGeom>
          <a:noFill/>
        </p:spPr>
        <p:txBody>
          <a:bodyPr wrap="square" rtlCol="0">
            <a:spAutoFit/>
          </a:bodyPr>
          <a:lstStyle/>
          <a:p>
            <a:pPr lvl="0" algn="ctr" defTabSz="457200" hangingPunct="0">
              <a:defRPr/>
            </a:pPr>
            <a:r>
              <a:rPr lang="en-US" sz="4400">
                <a:latin typeface="Calibri" panose="020F0502020204030204" pitchFamily="34" charset="0"/>
                <a:cs typeface="Calibri" panose="020F0502020204030204" pitchFamily="34" charset="0"/>
              </a:rPr>
              <a:t>Cigarette smokers have lower stress levels than nonsmokers.</a:t>
            </a:r>
            <a:endParaRPr kumimoji="0" lang="en-US" sz="4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2407391716"/>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21702" y="194932"/>
            <a:ext cx="8610600" cy="1508105"/>
          </a:xfrm>
          <a:prstGeom prst="rect">
            <a:avLst/>
          </a:prstGeom>
          <a:noFill/>
        </p:spPr>
        <p:txBody>
          <a:bodyPr wrap="square" rtlCol="0">
            <a:spAutoFit/>
          </a:bodyPr>
          <a:lstStyle/>
          <a:p>
            <a:pPr lvl="0" algn="ctr" defTabSz="457200" hangingPunct="0">
              <a:defRPr/>
            </a:pPr>
            <a:r>
              <a:rPr lang="en-US" sz="3000" dirty="0"/>
              <a:t>Someone who stops smoking before the age of 40 reduces their risk of dying from a smoking related disease (e.g. lung cancer) by 90%.</a:t>
            </a:r>
            <a:endParaRPr kumimoji="0" lang="en-US" sz="30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Fact</a:t>
            </a:r>
          </a:p>
        </p:txBody>
      </p:sp>
    </p:spTree>
    <p:extLst>
      <p:ext uri="{BB962C8B-B14F-4D97-AF65-F5344CB8AC3E}">
        <p14:creationId xmlns:p14="http://schemas.microsoft.com/office/powerpoint/2010/main" val="1092548868"/>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20625" y="276949"/>
            <a:ext cx="8610600" cy="1446550"/>
          </a:xfrm>
          <a:prstGeom prst="rect">
            <a:avLst/>
          </a:prstGeom>
          <a:noFill/>
        </p:spPr>
        <p:txBody>
          <a:bodyPr wrap="square" rtlCol="0">
            <a:spAutoFit/>
          </a:bodyPr>
          <a:lstStyle/>
          <a:p>
            <a:pPr lvl="0" algn="ctr" defTabSz="457200" hangingPunct="0">
              <a:defRPr/>
            </a:pPr>
            <a:r>
              <a:rPr lang="en-US" sz="4400">
                <a:latin typeface="Calibri" panose="020F0502020204030204" pitchFamily="34" charset="0"/>
                <a:cs typeface="Calibri" panose="020F0502020204030204" pitchFamily="34" charset="0"/>
              </a:rPr>
              <a:t>Secondhand smoke may bother people, but it isn’t dangerous.</a:t>
            </a:r>
            <a:endParaRPr kumimoji="0" lang="en-US" sz="4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3804117703"/>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
          <p:cNvSpPr/>
          <p:nvPr/>
        </p:nvSpPr>
        <p:spPr>
          <a:xfrm>
            <a:off x="0" y="1905000"/>
            <a:ext cx="9144000" cy="228600"/>
          </a:xfrm>
          <a:prstGeom prst="rect">
            <a:avLst/>
          </a:prstGeom>
          <a:solidFill>
            <a:srgbClr val="660000"/>
          </a:solidFill>
          <a:ln w="9525" cap="flat" cmpd="sng">
            <a:noFill/>
            <a:prstDash val="solid"/>
            <a:round/>
            <a:headEnd type="none" w="med" len="med"/>
            <a:tailEnd type="none" w="med" len="med"/>
          </a:ln>
        </p:spPr>
        <p:txBody>
          <a:bodyPr lIns="64277" tIns="64277" rIns="64277" bIns="64277" anchor="ctr" anchorCtr="0">
            <a:noAutofit/>
          </a:bodyPr>
          <a:lstStyle/>
          <a:p>
            <a:pPr marL="0" marR="0" lvl="0" indent="0" algn="l" defTabSz="32144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Calibri"/>
              <a:cs typeface="Calibri"/>
              <a:sym typeface="Helvetica"/>
            </a:endParaRPr>
          </a:p>
        </p:txBody>
      </p:sp>
      <p:sp>
        <p:nvSpPr>
          <p:cNvPr id="3" name="TextBox 2"/>
          <p:cNvSpPr txBox="1"/>
          <p:nvPr/>
        </p:nvSpPr>
        <p:spPr>
          <a:xfrm>
            <a:off x="304800" y="304800"/>
            <a:ext cx="8610600" cy="1508105"/>
          </a:xfrm>
          <a:prstGeom prst="rect">
            <a:avLst/>
          </a:prstGeom>
          <a:noFill/>
        </p:spPr>
        <p:txBody>
          <a:bodyPr wrap="square" rtlCol="0">
            <a:spAutoFit/>
          </a:bodyPr>
          <a:lstStyle/>
          <a:p>
            <a:pPr lvl="0" algn="ctr" defTabSz="457200" hangingPunct="0">
              <a:defRPr/>
            </a:pPr>
            <a:r>
              <a:rPr lang="en-US" sz="4600">
                <a:latin typeface="Calibri" panose="020F0502020204030204" pitchFamily="34" charset="0"/>
                <a:cs typeface="Calibri" panose="020F0502020204030204" pitchFamily="34" charset="0"/>
              </a:rPr>
              <a:t>You get less nicotine smoking cigars than cigarettes.</a:t>
            </a:r>
            <a:endParaRPr kumimoji="0" lang="en-US" sz="4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endParaRPr>
          </a:p>
        </p:txBody>
      </p:sp>
      <p:sp>
        <p:nvSpPr>
          <p:cNvPr id="6" name="Right Arrow 5"/>
          <p:cNvSpPr/>
          <p:nvPr/>
        </p:nvSpPr>
        <p:spPr>
          <a:xfrm>
            <a:off x="6934200" y="3733800"/>
            <a:ext cx="1828800" cy="1219200"/>
          </a:xfrm>
          <a:prstGeom prst="rightArrow">
            <a:avLst>
              <a:gd name="adj1" fmla="val 50000"/>
              <a:gd name="adj2" fmla="val 54902"/>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7" name="Left Arrow 6"/>
          <p:cNvSpPr/>
          <p:nvPr/>
        </p:nvSpPr>
        <p:spPr>
          <a:xfrm>
            <a:off x="533400" y="3733800"/>
            <a:ext cx="1828800" cy="1219200"/>
          </a:xfrm>
          <a:prstGeom prst="leftArrow">
            <a:avLst>
              <a:gd name="adj1" fmla="val 50000"/>
              <a:gd name="adj2" fmla="val 59804"/>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Helvetica Neue"/>
              <a:cs typeface="Helvetica Neue"/>
              <a:sym typeface="Calibri"/>
            </a:endParaRPr>
          </a:p>
        </p:txBody>
      </p:sp>
      <p:sp>
        <p:nvSpPr>
          <p:cNvPr id="11" name="TextBox 10"/>
          <p:cNvSpPr txBox="1"/>
          <p:nvPr/>
        </p:nvSpPr>
        <p:spPr>
          <a:xfrm>
            <a:off x="838200" y="5257800"/>
            <a:ext cx="1296749"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Myth</a:t>
            </a:r>
          </a:p>
        </p:txBody>
      </p:sp>
      <p:sp>
        <p:nvSpPr>
          <p:cNvPr id="13" name="TextBox 12"/>
          <p:cNvSpPr txBox="1"/>
          <p:nvPr/>
        </p:nvSpPr>
        <p:spPr>
          <a:xfrm>
            <a:off x="7086600" y="5257800"/>
            <a:ext cx="1054796" cy="707886"/>
          </a:xfrm>
          <a:prstGeom prst="rect">
            <a:avLst/>
          </a:prstGeom>
          <a:noFill/>
        </p:spPr>
        <p:txBody>
          <a:bodyPr wrap="non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0000"/>
                </a:solidFill>
                <a:effectLst/>
                <a:uLnTx/>
                <a:uFillTx/>
                <a:latin typeface="Calibri"/>
                <a:cs typeface="Calibri"/>
                <a:sym typeface="Calibri"/>
              </a:rPr>
              <a:t>Fact</a:t>
            </a:r>
          </a:p>
        </p:txBody>
      </p:sp>
      <p:pic>
        <p:nvPicPr>
          <p:cNvPr id="15" name="Picture 14"/>
          <p:cNvPicPr>
            <a:picLocks noChangeAspect="1"/>
          </p:cNvPicPr>
          <p:nvPr/>
        </p:nvPicPr>
        <p:blipFill>
          <a:blip r:embed="rId3"/>
          <a:stretch>
            <a:fillRect/>
          </a:stretch>
        </p:blipFill>
        <p:spPr>
          <a:xfrm>
            <a:off x="3352800" y="2590800"/>
            <a:ext cx="2546251" cy="3724801"/>
          </a:xfrm>
          <a:prstGeom prst="rect">
            <a:avLst/>
          </a:prstGeom>
        </p:spPr>
      </p:pic>
      <p:sp>
        <p:nvSpPr>
          <p:cNvPr id="16" name="Rectangle 15"/>
          <p:cNvSpPr/>
          <p:nvPr/>
        </p:nvSpPr>
        <p:spPr>
          <a:xfrm>
            <a:off x="0" y="2209800"/>
            <a:ext cx="9144000" cy="457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a:ln>
                  <a:noFill/>
                </a:ln>
                <a:solidFill>
                  <a:srgbClr val="000000"/>
                </a:solidFill>
                <a:effectLst/>
                <a:uLnTx/>
                <a:uFillTx/>
                <a:latin typeface="Helvetica Neue"/>
                <a:ea typeface="Helvetica Neue"/>
                <a:cs typeface="Helvetica Neue"/>
                <a:sym typeface="Calibri"/>
              </a:rPr>
              <a:t>Myth</a:t>
            </a:r>
          </a:p>
        </p:txBody>
      </p:sp>
    </p:spTree>
    <p:extLst>
      <p:ext uri="{BB962C8B-B14F-4D97-AF65-F5344CB8AC3E}">
        <p14:creationId xmlns:p14="http://schemas.microsoft.com/office/powerpoint/2010/main" val="3060325862"/>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5_Office Theme">
  <a:themeElements>
    <a:clrScheme name="Custom 48">
      <a:dk1>
        <a:sysClr val="windowText" lastClr="000000"/>
      </a:dk1>
      <a:lt1>
        <a:sysClr val="window" lastClr="FFFFFF"/>
      </a:lt1>
      <a:dk2>
        <a:srgbClr val="696253"/>
      </a:dk2>
      <a:lt2>
        <a:srgbClr val="B9AE98"/>
      </a:lt2>
      <a:accent1>
        <a:srgbClr val="8C1515"/>
      </a:accent1>
      <a:accent2>
        <a:srgbClr val="718899"/>
      </a:accent2>
      <a:accent3>
        <a:srgbClr val="ED9A4F"/>
      </a:accent3>
      <a:accent4>
        <a:srgbClr val="A4B924"/>
      </a:accent4>
      <a:accent5>
        <a:srgbClr val="D9C393"/>
      </a:accent5>
      <a:accent6>
        <a:srgbClr val="104B35"/>
      </a:accent6>
      <a:hlink>
        <a:srgbClr val="56324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bg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defRPr dirty="0" smtClean="0">
            <a:solidFill>
              <a:srgbClr val="696253"/>
            </a:solidFill>
          </a:defRPr>
        </a:defPPr>
      </a:lst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TotalTime>
  <Words>1053</Words>
  <Application>Microsoft Macintosh PowerPoint</Application>
  <PresentationFormat>On-screen Show (4:3)</PresentationFormat>
  <Paragraphs>104</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Courier New</vt:lpstr>
      <vt:lpstr>Helvetica Neue</vt:lpstr>
      <vt:lpstr>Lucida Grande</vt:lpstr>
      <vt:lpstr>5_Office Theme</vt:lpstr>
      <vt:lpstr>Default</vt:lpstr>
      <vt:lpstr>Tobacco  Myths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Medicine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Richard Daniel Ceballos III</cp:lastModifiedBy>
  <cp:revision>35</cp:revision>
  <cp:lastPrinted>2014-02-06T20:59:27Z</cp:lastPrinted>
  <dcterms:created xsi:type="dcterms:W3CDTF">2013-09-26T17:37:36Z</dcterms:created>
  <dcterms:modified xsi:type="dcterms:W3CDTF">2019-08-08T00:13:02Z</dcterms:modified>
</cp:coreProperties>
</file>