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D63"/>
    <a:srgbClr val="181B0E"/>
    <a:srgbClr val="802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185"/>
    <p:restoredTop sz="92744"/>
  </p:normalViewPr>
  <p:slideViewPr>
    <p:cSldViewPr snapToGrid="0" snapToObjects="1">
      <p:cViewPr varScale="1">
        <p:scale>
          <a:sx n="101" d="100"/>
          <a:sy n="101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58BD5-3F2F-944B-8C4D-858A43CF13DD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33B1D-A7EA-664C-BE4D-4908167090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3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33B1D-A7EA-664C-BE4D-4908167090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46756" y="124179"/>
            <a:ext cx="8873065" cy="6615288"/>
            <a:chOff x="564643" y="744469"/>
            <a:chExt cx="8005589" cy="5349671"/>
          </a:xfrm>
        </p:grpSpPr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8890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5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7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7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285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8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9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18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29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3FC378ED-AEC7-C84E-8B3F-45D5BACC2E83}" type="datetimeFigureOut">
              <a:rPr lang="en-US" smtClean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36E1F28-9B16-3246-8381-F44FAF984B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63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tobaccopreventiontoolkit.stanfor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2279" y="410563"/>
            <a:ext cx="4777270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US" sz="5200" b="1" cap="none" dirty="0">
                <a:ln w="952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/>
                <a:ea typeface="Arial Hebrew" charset="-79"/>
                <a:cs typeface="Arial"/>
              </a:rPr>
              <a:t>CIGARRILLOS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90" y="140677"/>
            <a:ext cx="3448343" cy="22988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4" name="Group 3"/>
          <p:cNvGrpSpPr/>
          <p:nvPr/>
        </p:nvGrpSpPr>
        <p:grpSpPr>
          <a:xfrm>
            <a:off x="542934" y="1220135"/>
            <a:ext cx="8181007" cy="5172919"/>
            <a:chOff x="527436" y="1483606"/>
            <a:chExt cx="8181007" cy="5172919"/>
          </a:xfrm>
        </p:grpSpPr>
        <p:sp>
          <p:nvSpPr>
            <p:cNvPr id="8" name="Freeform 7"/>
            <p:cNvSpPr/>
            <p:nvPr/>
          </p:nvSpPr>
          <p:spPr>
            <a:xfrm>
              <a:off x="527437" y="1500143"/>
              <a:ext cx="1087853" cy="1057212"/>
            </a:xfrm>
            <a:custGeom>
              <a:avLst/>
              <a:gdLst>
                <a:gd name="connsiteX0" fmla="*/ 0 w 1249217"/>
                <a:gd name="connsiteY0" fmla="*/ 0 h 1087853"/>
                <a:gd name="connsiteX1" fmla="*/ 705291 w 1249217"/>
                <a:gd name="connsiteY1" fmla="*/ 0 h 1087853"/>
                <a:gd name="connsiteX2" fmla="*/ 1249217 w 1249217"/>
                <a:gd name="connsiteY2" fmla="*/ 543927 h 1087853"/>
                <a:gd name="connsiteX3" fmla="*/ 705291 w 1249217"/>
                <a:gd name="connsiteY3" fmla="*/ 1087853 h 1087853"/>
                <a:gd name="connsiteX4" fmla="*/ 0 w 1249217"/>
                <a:gd name="connsiteY4" fmla="*/ 1087853 h 1087853"/>
                <a:gd name="connsiteX5" fmla="*/ 0 w 1249217"/>
                <a:gd name="connsiteY5" fmla="*/ 0 h 108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9217" h="1087853">
                  <a:moveTo>
                    <a:pt x="1249217" y="0"/>
                  </a:moveTo>
                  <a:lnTo>
                    <a:pt x="1249217" y="614187"/>
                  </a:lnTo>
                  <a:lnTo>
                    <a:pt x="624608" y="1087853"/>
                  </a:lnTo>
                  <a:lnTo>
                    <a:pt x="0" y="614187"/>
                  </a:lnTo>
                  <a:lnTo>
                    <a:pt x="0" y="0"/>
                  </a:lnTo>
                  <a:lnTo>
                    <a:pt x="1249217" y="0"/>
                  </a:lnTo>
                  <a:close/>
                </a:path>
              </a:pathLst>
            </a:custGeom>
          </p:spPr>
          <p:style>
            <a:lnRef idx="1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1" tIns="8890" rIns="8889" bIns="28085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S" sz="1300" b="0">
                  <a:latin typeface="Cambria" charset="0"/>
                  <a:ea typeface="Cambria" charset="0"/>
                  <a:cs typeface="Cambria" charset="0"/>
                </a:rPr>
                <a:t>¿Qué son los cigarrillos?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1673631" y="1483606"/>
              <a:ext cx="7006953" cy="1584940"/>
            </a:xfrm>
            <a:custGeom>
              <a:avLst/>
              <a:gdLst>
                <a:gd name="connsiteX0" fmla="*/ 270152 w 1620881"/>
                <a:gd name="connsiteY0" fmla="*/ 0 h 7006952"/>
                <a:gd name="connsiteX1" fmla="*/ 1350729 w 1620881"/>
                <a:gd name="connsiteY1" fmla="*/ 0 h 7006952"/>
                <a:gd name="connsiteX2" fmla="*/ 1620881 w 1620881"/>
                <a:gd name="connsiteY2" fmla="*/ 270152 h 7006952"/>
                <a:gd name="connsiteX3" fmla="*/ 1620881 w 1620881"/>
                <a:gd name="connsiteY3" fmla="*/ 7006952 h 7006952"/>
                <a:gd name="connsiteX4" fmla="*/ 1620881 w 1620881"/>
                <a:gd name="connsiteY4" fmla="*/ 7006952 h 7006952"/>
                <a:gd name="connsiteX5" fmla="*/ 0 w 1620881"/>
                <a:gd name="connsiteY5" fmla="*/ 7006952 h 7006952"/>
                <a:gd name="connsiteX6" fmla="*/ 0 w 1620881"/>
                <a:gd name="connsiteY6" fmla="*/ 7006952 h 7006952"/>
                <a:gd name="connsiteX7" fmla="*/ 0 w 1620881"/>
                <a:gd name="connsiteY7" fmla="*/ 270152 h 7006952"/>
                <a:gd name="connsiteX8" fmla="*/ 270152 w 1620881"/>
                <a:gd name="connsiteY8" fmla="*/ 0 h 700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0881" h="7006952">
                  <a:moveTo>
                    <a:pt x="1620881" y="1167849"/>
                  </a:moveTo>
                  <a:lnTo>
                    <a:pt x="1620881" y="5839103"/>
                  </a:lnTo>
                  <a:cubicBezTo>
                    <a:pt x="1620881" y="6484088"/>
                    <a:pt x="1592902" y="7006950"/>
                    <a:pt x="1558388" y="7006950"/>
                  </a:cubicBezTo>
                  <a:lnTo>
                    <a:pt x="0" y="7006950"/>
                  </a:lnTo>
                  <a:lnTo>
                    <a:pt x="0" y="700695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558388" y="2"/>
                  </a:lnTo>
                  <a:cubicBezTo>
                    <a:pt x="1592902" y="2"/>
                    <a:pt x="1620881" y="522864"/>
                    <a:pt x="1620881" y="1167849"/>
                  </a:cubicBezTo>
                  <a:close/>
                </a:path>
              </a:pathLst>
            </a:custGeom>
          </p:spPr>
          <p:style>
            <a:lnRef idx="1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9" tIns="88015" rIns="88015" bIns="88016" numCol="1" spcCol="1270" anchor="ctr" anchorCtr="0">
              <a:noAutofit/>
            </a:bodyPr>
            <a:lstStyle/>
            <a:p>
              <a:pPr marL="9525" lvl="1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  <a:tabLst/>
              </a:pPr>
              <a:r>
                <a:rPr lang="es-US" sz="1300" dirty="0">
                  <a:latin typeface="Arial" charset="0"/>
                  <a:ea typeface="Arial" charset="0"/>
                  <a:cs typeface="Arial" charset="0"/>
                </a:rPr>
                <a:t> Los cigarrillos son hojas secas de tabaco envueltas en rollos de papel.</a:t>
              </a:r>
            </a:p>
            <a:p>
              <a:pPr marL="12700" lvl="1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  <a:tabLst/>
              </a:pPr>
              <a:r>
                <a:rPr lang="es-US" sz="1300" dirty="0">
                  <a:latin typeface="Arial" charset="0"/>
                  <a:ea typeface="Arial" charset="0"/>
                  <a:cs typeface="Arial" charset="0"/>
                </a:rPr>
                <a:t> Hay cientos de variedades, pero las principales son:</a:t>
              </a:r>
            </a:p>
            <a:p>
              <a:pPr marL="746506" lvl="2" indent="-2857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es-US" sz="1300" b="1" dirty="0">
                  <a:latin typeface="Arial" charset="0"/>
                  <a:ea typeface="Arial" charset="0"/>
                  <a:cs typeface="Arial" charset="0"/>
                </a:rPr>
                <a:t>Regulares/rojos: </a:t>
              </a:r>
              <a:r>
                <a:rPr lang="es-US" sz="1300" dirty="0">
                  <a:latin typeface="Arial" charset="0"/>
                  <a:ea typeface="Arial" charset="0"/>
                  <a:cs typeface="Arial" charset="0"/>
                </a:rPr>
                <a:t>Tienen filtros más cortos, menos densos.
</a:t>
              </a:r>
              <a:r>
                <a:rPr lang="es-US" sz="1300" b="1" dirty="0">
                  <a:latin typeface="Arial" charset="0"/>
                  <a:ea typeface="Arial" charset="0"/>
                  <a:cs typeface="Arial" charset="0"/>
                </a:rPr>
                <a:t>Ligeros (“light”)/azules</a:t>
              </a:r>
              <a:r>
                <a:rPr lang="es-US" sz="1300" dirty="0">
                  <a:latin typeface="Arial" charset="0"/>
                  <a:ea typeface="Arial" charset="0"/>
                  <a:cs typeface="Arial" charset="0"/>
                </a:rPr>
                <a:t>: Tienen filtros más largos, más densos.
</a:t>
              </a:r>
              <a:r>
                <a:rPr lang="es-US" sz="1300" b="1" dirty="0">
                  <a:latin typeface="Arial" charset="0"/>
                  <a:ea typeface="Arial" charset="0"/>
                  <a:cs typeface="Arial" charset="0"/>
                </a:rPr>
                <a:t>Mentolados/verdes/aplastables</a:t>
              </a:r>
              <a:r>
                <a:rPr lang="es-US" sz="1300" dirty="0">
                  <a:latin typeface="Arial" charset="0"/>
                  <a:ea typeface="Arial" charset="0"/>
                  <a:cs typeface="Arial" charset="0"/>
                </a:rPr>
                <a:t>: Tienen sabor a menta.
</a:t>
              </a:r>
              <a:r>
                <a:rPr lang="es-US" sz="1300" b="1" dirty="0">
                  <a:latin typeface="Arial" charset="0"/>
                  <a:ea typeface="Arial" charset="0"/>
                  <a:cs typeface="Arial" charset="0"/>
                </a:rPr>
                <a:t>Sin filtro/liados a mano</a:t>
              </a:r>
              <a:r>
                <a:rPr lang="es-US" sz="1300" dirty="0">
                  <a:latin typeface="Arial" charset="0"/>
                  <a:ea typeface="Arial" charset="0"/>
                  <a:cs typeface="Arial" charset="0"/>
                </a:rPr>
                <a:t>: No tienen filtro, por lo que son más fuertes. Por lo general, el tabaco liado a mano se adquiere aparte del papel de liar.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527436" y="4262041"/>
              <a:ext cx="1087854" cy="1009594"/>
            </a:xfrm>
            <a:custGeom>
              <a:avLst/>
              <a:gdLst>
                <a:gd name="connsiteX0" fmla="*/ 0 w 1249217"/>
                <a:gd name="connsiteY0" fmla="*/ 0 h 1071536"/>
                <a:gd name="connsiteX1" fmla="*/ 713449 w 1249217"/>
                <a:gd name="connsiteY1" fmla="*/ 0 h 1071536"/>
                <a:gd name="connsiteX2" fmla="*/ 1249217 w 1249217"/>
                <a:gd name="connsiteY2" fmla="*/ 535768 h 1071536"/>
                <a:gd name="connsiteX3" fmla="*/ 713449 w 1249217"/>
                <a:gd name="connsiteY3" fmla="*/ 1071536 h 1071536"/>
                <a:gd name="connsiteX4" fmla="*/ 0 w 1249217"/>
                <a:gd name="connsiteY4" fmla="*/ 1071536 h 1071536"/>
                <a:gd name="connsiteX5" fmla="*/ 0 w 1249217"/>
                <a:gd name="connsiteY5" fmla="*/ 0 h 1071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9217" h="1071536">
                  <a:moveTo>
                    <a:pt x="1249216" y="0"/>
                  </a:moveTo>
                  <a:lnTo>
                    <a:pt x="1249216" y="611972"/>
                  </a:lnTo>
                  <a:lnTo>
                    <a:pt x="624609" y="1071536"/>
                  </a:lnTo>
                  <a:lnTo>
                    <a:pt x="1" y="611972"/>
                  </a:lnTo>
                  <a:lnTo>
                    <a:pt x="1" y="0"/>
                  </a:lnTo>
                  <a:lnTo>
                    <a:pt x="1249216" y="0"/>
                  </a:lnTo>
                  <a:close/>
                </a:path>
              </a:pathLst>
            </a:custGeom>
          </p:spPr>
          <p:style>
            <a:lnRef idx="1">
              <a:schemeClr val="accent6">
                <a:shade val="80000"/>
                <a:hueOff val="8300"/>
                <a:satOff val="-8827"/>
                <a:lumOff val="12584"/>
                <a:alphaOff val="0"/>
              </a:schemeClr>
            </a:lnRef>
            <a:fillRef idx="3">
              <a:schemeClr val="accent6">
                <a:shade val="80000"/>
                <a:hueOff val="8300"/>
                <a:satOff val="-8827"/>
                <a:lumOff val="12584"/>
                <a:alphaOff val="0"/>
              </a:schemeClr>
            </a:fillRef>
            <a:effectRef idx="2">
              <a:schemeClr val="accent6">
                <a:shade val="80000"/>
                <a:hueOff val="8300"/>
                <a:satOff val="-8827"/>
                <a:lumOff val="1258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1" tIns="8890" rIns="8890" bIns="27677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S" sz="1200" b="0">
                  <a:latin typeface="Cambria" charset="0"/>
                  <a:ea typeface="Cambria" charset="0"/>
                  <a:cs typeface="Cambria" charset="0"/>
                </a:rPr>
                <a:t>¿Por qué</a:t>
              </a:r>
              <a:r>
                <a:rPr lang="es-US" sz="1200" b="0" baseline="0">
                  <a:latin typeface="Cambria" charset="0"/>
                  <a:ea typeface="Cambria" charset="0"/>
                  <a:cs typeface="Cambria" charset="0"/>
                </a:rPr>
                <a:t> esto es importante</a:t>
              </a:r>
              <a:r>
                <a:rPr lang="es-US" sz="1200" b="0">
                  <a:latin typeface="Cambria" charset="0"/>
                  <a:ea typeface="Cambria" charset="0"/>
                  <a:cs typeface="Cambria" charset="0"/>
                </a:rPr>
                <a:t>?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669991" y="4247614"/>
              <a:ext cx="7006953" cy="1269492"/>
            </a:xfrm>
            <a:custGeom>
              <a:avLst/>
              <a:gdLst>
                <a:gd name="connsiteX0" fmla="*/ 211586 w 1269491"/>
                <a:gd name="connsiteY0" fmla="*/ 0 h 7006952"/>
                <a:gd name="connsiteX1" fmla="*/ 1057905 w 1269491"/>
                <a:gd name="connsiteY1" fmla="*/ 0 h 7006952"/>
                <a:gd name="connsiteX2" fmla="*/ 1269491 w 1269491"/>
                <a:gd name="connsiteY2" fmla="*/ 211586 h 7006952"/>
                <a:gd name="connsiteX3" fmla="*/ 1269491 w 1269491"/>
                <a:gd name="connsiteY3" fmla="*/ 7006952 h 7006952"/>
                <a:gd name="connsiteX4" fmla="*/ 1269491 w 1269491"/>
                <a:gd name="connsiteY4" fmla="*/ 7006952 h 7006952"/>
                <a:gd name="connsiteX5" fmla="*/ 0 w 1269491"/>
                <a:gd name="connsiteY5" fmla="*/ 7006952 h 7006952"/>
                <a:gd name="connsiteX6" fmla="*/ 0 w 1269491"/>
                <a:gd name="connsiteY6" fmla="*/ 7006952 h 7006952"/>
                <a:gd name="connsiteX7" fmla="*/ 0 w 1269491"/>
                <a:gd name="connsiteY7" fmla="*/ 211586 h 7006952"/>
                <a:gd name="connsiteX8" fmla="*/ 211586 w 1269491"/>
                <a:gd name="connsiteY8" fmla="*/ 0 h 700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9491" h="7006952">
                  <a:moveTo>
                    <a:pt x="1269491" y="1167850"/>
                  </a:moveTo>
                  <a:lnTo>
                    <a:pt x="1269491" y="5839102"/>
                  </a:lnTo>
                  <a:cubicBezTo>
                    <a:pt x="1269491" y="6484088"/>
                    <a:pt x="1252328" y="7006949"/>
                    <a:pt x="1231157" y="7006949"/>
                  </a:cubicBezTo>
                  <a:lnTo>
                    <a:pt x="0" y="7006949"/>
                  </a:lnTo>
                  <a:lnTo>
                    <a:pt x="0" y="700694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31157" y="3"/>
                  </a:lnTo>
                  <a:cubicBezTo>
                    <a:pt x="1252328" y="3"/>
                    <a:pt x="1269491" y="522864"/>
                    <a:pt x="1269491" y="1167850"/>
                  </a:cubicBezTo>
                  <a:close/>
                </a:path>
              </a:pathLst>
            </a:custGeom>
          </p:spPr>
          <p:style>
            <a:lnRef idx="1">
              <a:schemeClr val="accent6">
                <a:shade val="80000"/>
                <a:hueOff val="8300"/>
                <a:satOff val="-8827"/>
                <a:lumOff val="1258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9" tIns="70861" rIns="70861" bIns="70862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US" sz="1300">
                  <a:latin typeface="Arial" charset="0"/>
                  <a:ea typeface="Arial" charset="0"/>
                  <a:cs typeface="Arial" charset="0"/>
                </a:rPr>
                <a:t>Desde el punto de vista físico: fumar</a:t>
              </a:r>
              <a:r>
                <a:rPr lang="es-US" sz="1300" baseline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s-US" sz="1300">
                  <a:latin typeface="Arial" charset="0"/>
                  <a:ea typeface="Arial" charset="0"/>
                  <a:cs typeface="Arial" charset="0"/>
                </a:rPr>
                <a:t>causa asma, daño pulmonar y cáncer de pulmón. También produce endurecimiento de las arterias y aumento de la carga al corazón, lo que a la larga conduce a ataques cardíacos y obstrucción de los vasos sanguíneos.
Desde el punto de vista psíquico: el cerebro del fumador se acostumbra tanto al placer o sensación gratificante del cigarrillo, que ya no es capaz de sentir esas emociones positivas sin la nicotina. Eso es la adicción. 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7436" y="3234117"/>
              <a:ext cx="1087853" cy="1013497"/>
            </a:xfrm>
            <a:custGeom>
              <a:avLst/>
              <a:gdLst>
                <a:gd name="connsiteX0" fmla="*/ 0 w 1249217"/>
                <a:gd name="connsiteY0" fmla="*/ 0 h 1087853"/>
                <a:gd name="connsiteX1" fmla="*/ 705291 w 1249217"/>
                <a:gd name="connsiteY1" fmla="*/ 0 h 1087853"/>
                <a:gd name="connsiteX2" fmla="*/ 1249217 w 1249217"/>
                <a:gd name="connsiteY2" fmla="*/ 543927 h 1087853"/>
                <a:gd name="connsiteX3" fmla="*/ 705291 w 1249217"/>
                <a:gd name="connsiteY3" fmla="*/ 1087853 h 1087853"/>
                <a:gd name="connsiteX4" fmla="*/ 0 w 1249217"/>
                <a:gd name="connsiteY4" fmla="*/ 1087853 h 1087853"/>
                <a:gd name="connsiteX5" fmla="*/ 0 w 1249217"/>
                <a:gd name="connsiteY5" fmla="*/ 0 h 108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9217" h="1087853">
                  <a:moveTo>
                    <a:pt x="1249217" y="0"/>
                  </a:moveTo>
                  <a:lnTo>
                    <a:pt x="1249217" y="614187"/>
                  </a:lnTo>
                  <a:lnTo>
                    <a:pt x="624608" y="1087853"/>
                  </a:lnTo>
                  <a:lnTo>
                    <a:pt x="0" y="614187"/>
                  </a:lnTo>
                  <a:lnTo>
                    <a:pt x="0" y="0"/>
                  </a:lnTo>
                  <a:lnTo>
                    <a:pt x="1249217" y="0"/>
                  </a:lnTo>
                  <a:close/>
                </a:path>
              </a:pathLst>
            </a:custGeom>
          </p:spPr>
          <p:style>
            <a:lnRef idx="1">
              <a:schemeClr val="accent6">
                <a:shade val="80000"/>
                <a:hueOff val="16599"/>
                <a:satOff val="-17653"/>
                <a:lumOff val="25169"/>
                <a:alphaOff val="0"/>
              </a:schemeClr>
            </a:lnRef>
            <a:fillRef idx="3">
              <a:schemeClr val="accent6">
                <a:shade val="80000"/>
                <a:hueOff val="16599"/>
                <a:satOff val="-17653"/>
                <a:lumOff val="25169"/>
                <a:alphaOff val="0"/>
              </a:schemeClr>
            </a:fillRef>
            <a:effectRef idx="2">
              <a:schemeClr val="accent6">
                <a:shade val="80000"/>
                <a:hueOff val="16599"/>
                <a:satOff val="-17653"/>
                <a:lumOff val="2516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1" tIns="8890" rIns="8889" bIns="280853" numCol="1" spcCol="1270" anchor="ctr" anchorCtr="0">
              <a:noAutofit/>
            </a:bodyPr>
            <a:lstStyle/>
            <a:p>
              <a:pPr lvl="0"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S" sz="1200" b="0">
                  <a:latin typeface="Cambria" charset="0"/>
                  <a:ea typeface="Cambria" charset="0"/>
                  <a:cs typeface="Cambria" charset="0"/>
                </a:rPr>
                <a:t>¿Hay alguna forma</a:t>
              </a:r>
              <a:r>
                <a:rPr lang="es-US" sz="1200" b="0" baseline="0">
                  <a:latin typeface="Cambria" charset="0"/>
                  <a:ea typeface="Cambria" charset="0"/>
                  <a:cs typeface="Cambria" charset="0"/>
                </a:rPr>
                <a:t> de fumar</a:t>
              </a:r>
              <a:r>
                <a:rPr lang="es-US" sz="1200" b="0">
                  <a:latin typeface="Cambria" charset="0"/>
                  <a:ea typeface="Cambria" charset="0"/>
                  <a:cs typeface="Cambria" charset="0"/>
                </a:rPr>
                <a:t> que sea más saludable?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79262" y="3234117"/>
              <a:ext cx="7006952" cy="919822"/>
            </a:xfrm>
            <a:custGeom>
              <a:avLst/>
              <a:gdLst>
                <a:gd name="connsiteX0" fmla="*/ 107266 w 643584"/>
                <a:gd name="connsiteY0" fmla="*/ 0 h 7006952"/>
                <a:gd name="connsiteX1" fmla="*/ 536318 w 643584"/>
                <a:gd name="connsiteY1" fmla="*/ 0 h 7006952"/>
                <a:gd name="connsiteX2" fmla="*/ 643584 w 643584"/>
                <a:gd name="connsiteY2" fmla="*/ 107266 h 7006952"/>
                <a:gd name="connsiteX3" fmla="*/ 643584 w 643584"/>
                <a:gd name="connsiteY3" fmla="*/ 7006952 h 7006952"/>
                <a:gd name="connsiteX4" fmla="*/ 643584 w 643584"/>
                <a:gd name="connsiteY4" fmla="*/ 7006952 h 7006952"/>
                <a:gd name="connsiteX5" fmla="*/ 0 w 643584"/>
                <a:gd name="connsiteY5" fmla="*/ 7006952 h 7006952"/>
                <a:gd name="connsiteX6" fmla="*/ 0 w 643584"/>
                <a:gd name="connsiteY6" fmla="*/ 7006952 h 7006952"/>
                <a:gd name="connsiteX7" fmla="*/ 0 w 643584"/>
                <a:gd name="connsiteY7" fmla="*/ 107266 h 7006952"/>
                <a:gd name="connsiteX8" fmla="*/ 107266 w 643584"/>
                <a:gd name="connsiteY8" fmla="*/ 0 h 700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3584" h="7006952">
                  <a:moveTo>
                    <a:pt x="643584" y="1167851"/>
                  </a:moveTo>
                  <a:lnTo>
                    <a:pt x="643584" y="5839101"/>
                  </a:lnTo>
                  <a:cubicBezTo>
                    <a:pt x="643584" y="6484080"/>
                    <a:pt x="639173" y="7006947"/>
                    <a:pt x="633732" y="7006947"/>
                  </a:cubicBezTo>
                  <a:lnTo>
                    <a:pt x="0" y="7006947"/>
                  </a:lnTo>
                  <a:lnTo>
                    <a:pt x="0" y="7006947"/>
                  </a:lnTo>
                  <a:lnTo>
                    <a:pt x="0" y="5"/>
                  </a:lnTo>
                  <a:lnTo>
                    <a:pt x="0" y="5"/>
                  </a:lnTo>
                  <a:lnTo>
                    <a:pt x="633732" y="5"/>
                  </a:lnTo>
                  <a:cubicBezTo>
                    <a:pt x="639173" y="5"/>
                    <a:pt x="643584" y="522872"/>
                    <a:pt x="643584" y="1167851"/>
                  </a:cubicBezTo>
                  <a:close/>
                </a:path>
              </a:pathLst>
            </a:custGeom>
          </p:spPr>
          <p:style>
            <a:lnRef idx="1">
              <a:schemeClr val="accent6">
                <a:shade val="80000"/>
                <a:hueOff val="16599"/>
                <a:satOff val="-17653"/>
                <a:lumOff val="2516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9" tIns="40306" rIns="40306" bIns="40308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US" sz="1300" dirty="0">
                  <a:latin typeface="Arial" charset="0"/>
                  <a:ea typeface="Arial" charset="0"/>
                  <a:cs typeface="Arial" charset="0"/>
                </a:rPr>
                <a:t>No hay ninguna forma de fumar que sea saludable.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US" sz="1300" dirty="0">
                  <a:latin typeface="Arial" charset="0"/>
                  <a:ea typeface="Arial" charset="0"/>
                  <a:cs typeface="Arial" charset="0"/>
                </a:rPr>
                <a:t>Al quemar cualquier tipo de hojas se producen dos de los elementos más peligrosos del humo (monóxido de carbono y alquitrán), por lo que es imposible evitarlos. Y los cigarrillos “ligeros” (“light”) o</a:t>
              </a:r>
              <a:r>
                <a:rPr lang="es-US" sz="1300" baseline="0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s-US" sz="1300" dirty="0">
                  <a:latin typeface="Arial" charset="0"/>
                  <a:ea typeface="Arial" charset="0"/>
                  <a:cs typeface="Arial" charset="0"/>
                </a:rPr>
                <a:t>“naturales” tampoco ofrecen protección contra la adicción o la mala salud.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27437" y="5691841"/>
              <a:ext cx="1087853" cy="964684"/>
            </a:xfrm>
            <a:custGeom>
              <a:avLst/>
              <a:gdLst>
                <a:gd name="connsiteX0" fmla="*/ 0 w 1249217"/>
                <a:gd name="connsiteY0" fmla="*/ 0 h 1087853"/>
                <a:gd name="connsiteX1" fmla="*/ 705291 w 1249217"/>
                <a:gd name="connsiteY1" fmla="*/ 0 h 1087853"/>
                <a:gd name="connsiteX2" fmla="*/ 1249217 w 1249217"/>
                <a:gd name="connsiteY2" fmla="*/ 543927 h 1087853"/>
                <a:gd name="connsiteX3" fmla="*/ 705291 w 1249217"/>
                <a:gd name="connsiteY3" fmla="*/ 1087853 h 1087853"/>
                <a:gd name="connsiteX4" fmla="*/ 0 w 1249217"/>
                <a:gd name="connsiteY4" fmla="*/ 1087853 h 1087853"/>
                <a:gd name="connsiteX5" fmla="*/ 0 w 1249217"/>
                <a:gd name="connsiteY5" fmla="*/ 0 h 108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9217" h="1087853">
                  <a:moveTo>
                    <a:pt x="1249217" y="0"/>
                  </a:moveTo>
                  <a:lnTo>
                    <a:pt x="1249217" y="614187"/>
                  </a:lnTo>
                  <a:lnTo>
                    <a:pt x="624608" y="1087853"/>
                  </a:lnTo>
                  <a:lnTo>
                    <a:pt x="0" y="614187"/>
                  </a:lnTo>
                  <a:lnTo>
                    <a:pt x="0" y="0"/>
                  </a:lnTo>
                  <a:lnTo>
                    <a:pt x="1249217" y="0"/>
                  </a:lnTo>
                  <a:close/>
                </a:path>
              </a:pathLst>
            </a:custGeom>
          </p:spPr>
          <p:style>
            <a:lnRef idx="1">
              <a:schemeClr val="accent6">
                <a:shade val="80000"/>
                <a:hueOff val="24899"/>
                <a:satOff val="-26480"/>
                <a:lumOff val="37753"/>
                <a:alphaOff val="0"/>
              </a:schemeClr>
            </a:lnRef>
            <a:fillRef idx="3">
              <a:schemeClr val="accent6">
                <a:shade val="80000"/>
                <a:hueOff val="24899"/>
                <a:satOff val="-26480"/>
                <a:lumOff val="37753"/>
                <a:alphaOff val="0"/>
              </a:schemeClr>
            </a:fillRef>
            <a:effectRef idx="2">
              <a:schemeClr val="accent6">
                <a:shade val="80000"/>
                <a:hueOff val="24899"/>
                <a:satOff val="-26480"/>
                <a:lumOff val="377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1" tIns="8890" rIns="8889" bIns="280853" numCol="1" spcCol="1270" anchor="ctr" anchorCtr="0">
              <a:noAutofit/>
            </a:bodyPr>
            <a:lstStyle/>
            <a:p>
              <a:pPr lvl="0"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S" sz="1300" b="0">
                  <a:latin typeface="Cambria" charset="0"/>
                  <a:ea typeface="Cambria" charset="0"/>
                  <a:cs typeface="Cambria" charset="0"/>
                </a:rPr>
                <a:t>¿Por qué es tan difícil dejar de fumar?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01491" y="5691841"/>
              <a:ext cx="7006952" cy="840371"/>
            </a:xfrm>
            <a:custGeom>
              <a:avLst/>
              <a:gdLst>
                <a:gd name="connsiteX0" fmla="*/ 140064 w 840370"/>
                <a:gd name="connsiteY0" fmla="*/ 0 h 7006952"/>
                <a:gd name="connsiteX1" fmla="*/ 700306 w 840370"/>
                <a:gd name="connsiteY1" fmla="*/ 0 h 7006952"/>
                <a:gd name="connsiteX2" fmla="*/ 840370 w 840370"/>
                <a:gd name="connsiteY2" fmla="*/ 140064 h 7006952"/>
                <a:gd name="connsiteX3" fmla="*/ 840370 w 840370"/>
                <a:gd name="connsiteY3" fmla="*/ 7006952 h 7006952"/>
                <a:gd name="connsiteX4" fmla="*/ 840370 w 840370"/>
                <a:gd name="connsiteY4" fmla="*/ 7006952 h 7006952"/>
                <a:gd name="connsiteX5" fmla="*/ 0 w 840370"/>
                <a:gd name="connsiteY5" fmla="*/ 7006952 h 7006952"/>
                <a:gd name="connsiteX6" fmla="*/ 0 w 840370"/>
                <a:gd name="connsiteY6" fmla="*/ 7006952 h 7006952"/>
                <a:gd name="connsiteX7" fmla="*/ 0 w 840370"/>
                <a:gd name="connsiteY7" fmla="*/ 140064 h 7006952"/>
                <a:gd name="connsiteX8" fmla="*/ 140064 w 840370"/>
                <a:gd name="connsiteY8" fmla="*/ 0 h 700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0370" h="7006952">
                  <a:moveTo>
                    <a:pt x="840370" y="1167848"/>
                  </a:moveTo>
                  <a:lnTo>
                    <a:pt x="840370" y="5839104"/>
                  </a:lnTo>
                  <a:cubicBezTo>
                    <a:pt x="840370" y="6484085"/>
                    <a:pt x="832849" y="7006948"/>
                    <a:pt x="823572" y="7006948"/>
                  </a:cubicBezTo>
                  <a:lnTo>
                    <a:pt x="0" y="7006948"/>
                  </a:lnTo>
                  <a:lnTo>
                    <a:pt x="0" y="7006948"/>
                  </a:lnTo>
                  <a:lnTo>
                    <a:pt x="0" y="4"/>
                  </a:lnTo>
                  <a:lnTo>
                    <a:pt x="0" y="4"/>
                  </a:lnTo>
                  <a:lnTo>
                    <a:pt x="823572" y="4"/>
                  </a:lnTo>
                  <a:cubicBezTo>
                    <a:pt x="832849" y="4"/>
                    <a:pt x="840370" y="522867"/>
                    <a:pt x="840370" y="1167848"/>
                  </a:cubicBezTo>
                  <a:close/>
                </a:path>
              </a:pathLst>
            </a:custGeom>
          </p:spPr>
          <p:style>
            <a:lnRef idx="1">
              <a:schemeClr val="accent6">
                <a:shade val="80000"/>
                <a:hueOff val="24899"/>
                <a:satOff val="-26480"/>
                <a:lumOff val="3775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9" tIns="49913" rIns="49912" bIns="49914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US" sz="1300">
                  <a:latin typeface="Arial" charset="0"/>
                  <a:ea typeface="Arial" charset="0"/>
                  <a:cs typeface="Arial" charset="0"/>
                </a:rPr>
                <a:t>La nicotina que recibimos al fumar es sumamente adictiva por sí sola. Además, los cigarrillos contienen otras sustancias que potencian el efecto de la nicotina. Lo que aún es peor: la industria tabacalera invierte 8370 millones de dólares al año en publicidad a fin de mantener el hábito en los fumadores y comenzarlo en la gente joven.</a:t>
              </a:r>
            </a:p>
          </p:txBody>
        </p:sp>
      </p:grpSp>
      <p:sp>
        <p:nvSpPr>
          <p:cNvPr id="1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7047" y="6418797"/>
            <a:ext cx="4397461" cy="365125"/>
          </a:xfrm>
        </p:spPr>
        <p:txBody>
          <a:bodyPr/>
          <a:lstStyle/>
          <a:p>
            <a:r>
              <a:rPr lang="es-US" sz="1050">
                <a:solidFill>
                  <a:schemeClr val="accent4">
                    <a:lumMod val="50000"/>
                  </a:schemeClr>
                </a:solidFill>
              </a:rPr>
              <a:t>Herramientas para la prevención del tabaquismo                                                                                                   Sección de Medicina de Adolescentes, Stanford University </a:t>
            </a:r>
          </a:p>
          <a:p>
            <a:r>
              <a:rPr lang="es-US" sz="1050">
                <a:solidFill>
                  <a:schemeClr val="accent4">
                    <a:lumMod val="50000"/>
                  </a:schemeClr>
                </a:solidFill>
              </a:rPr>
              <a:t>Si desea más información, visite: </a:t>
            </a:r>
            <a:r>
              <a:rPr lang="es-US" sz="1050">
                <a:solidFill>
                  <a:schemeClr val="accent4">
                    <a:lumMod val="50000"/>
                  </a:schemeClr>
                </a:solidFill>
                <a:hlinkClick r:id="rId4"/>
              </a:rPr>
              <a:t>tobaccopreventiontoolkit.stanford.edu</a:t>
            </a:r>
            <a:r>
              <a:rPr lang="es-US" sz="105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endParaRPr lang="en-US" sz="105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99" y="6326474"/>
            <a:ext cx="712521" cy="45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58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">
      <a:dk1>
        <a:srgbClr val="000000"/>
      </a:dk1>
      <a:lt1>
        <a:srgbClr val="FFFFFF"/>
      </a:lt1>
      <a:dk2>
        <a:srgbClr val="323232"/>
      </a:dk2>
      <a:lt2>
        <a:srgbClr val="7F2622"/>
      </a:lt2>
      <a:accent1>
        <a:srgbClr val="4098B7"/>
      </a:accent1>
      <a:accent2>
        <a:srgbClr val="4C2E4F"/>
      </a:accent2>
      <a:accent3>
        <a:srgbClr val="194259"/>
      </a:accent3>
      <a:accent4>
        <a:srgbClr val="656565"/>
      </a:accent4>
      <a:accent5>
        <a:srgbClr val="8C211A"/>
      </a:accent5>
      <a:accent6>
        <a:srgbClr val="5D3031"/>
      </a:accent6>
      <a:hlink>
        <a:srgbClr val="7F9729"/>
      </a:hlink>
      <a:folHlink>
        <a:srgbClr val="656565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7876</TotalTime>
  <Words>273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Hebrew</vt:lpstr>
      <vt:lpstr>Calibri</vt:lpstr>
      <vt:lpstr>Cambria</vt:lpstr>
      <vt:lpstr>Courier New</vt:lpstr>
      <vt:lpstr>Franklin Gothic Book</vt:lpstr>
      <vt:lpstr>Crop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Adrienne Lazaro</cp:lastModifiedBy>
  <cp:revision>41</cp:revision>
  <cp:lastPrinted>2016-12-14T18:25:20Z</cp:lastPrinted>
  <dcterms:created xsi:type="dcterms:W3CDTF">2016-10-05T16:37:18Z</dcterms:created>
  <dcterms:modified xsi:type="dcterms:W3CDTF">2019-12-19T00:05:52Z</dcterms:modified>
</cp:coreProperties>
</file>