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6" r:id="rId3"/>
    <p:sldId id="256" r:id="rId4"/>
    <p:sldId id="257" r:id="rId5"/>
    <p:sldId id="258" r:id="rId6"/>
    <p:sldId id="259" r:id="rId7"/>
    <p:sldId id="260" r:id="rId8"/>
    <p:sldId id="261" r:id="rId9"/>
    <p:sldId id="262" r:id="rId10"/>
    <p:sldId id="263" r:id="rId11"/>
    <p:sldId id="264" r:id="rId12"/>
    <p:sldId id="276" r:id="rId13"/>
    <p:sldId id="267" r:id="rId14"/>
    <p:sldId id="268" r:id="rId15"/>
    <p:sldId id="269" r:id="rId16"/>
    <p:sldId id="270" r:id="rId17"/>
    <p:sldId id="271" r:id="rId18"/>
    <p:sldId id="272" r:id="rId19"/>
    <p:sldId id="27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65" d="100"/>
          <a:sy n="65" d="100"/>
        </p:scale>
        <p:origin x="726"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D49C05-36F5-4209-95E5-AA33CA269332}"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94AEA-50B8-4E32-964E-FE83A90CCF1D}" type="slidenum">
              <a:rPr lang="en-US" smtClean="0"/>
              <a:t>‹#›</a:t>
            </a:fld>
            <a:endParaRPr lang="en-US"/>
          </a:p>
        </p:txBody>
      </p:sp>
    </p:spTree>
    <p:extLst>
      <p:ext uri="{BB962C8B-B14F-4D97-AF65-F5344CB8AC3E}">
        <p14:creationId xmlns:p14="http://schemas.microsoft.com/office/powerpoint/2010/main" val="34844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D49C05-36F5-4209-95E5-AA33CA269332}"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94AEA-50B8-4E32-964E-FE83A90CCF1D}" type="slidenum">
              <a:rPr lang="en-US" smtClean="0"/>
              <a:t>‹#›</a:t>
            </a:fld>
            <a:endParaRPr lang="en-US"/>
          </a:p>
        </p:txBody>
      </p:sp>
    </p:spTree>
    <p:extLst>
      <p:ext uri="{BB962C8B-B14F-4D97-AF65-F5344CB8AC3E}">
        <p14:creationId xmlns:p14="http://schemas.microsoft.com/office/powerpoint/2010/main" val="4292625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D49C05-36F5-4209-95E5-AA33CA269332}"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94AEA-50B8-4E32-964E-FE83A90CCF1D}" type="slidenum">
              <a:rPr lang="en-US" smtClean="0"/>
              <a:t>‹#›</a:t>
            </a:fld>
            <a:endParaRPr lang="en-US"/>
          </a:p>
        </p:txBody>
      </p:sp>
    </p:spTree>
    <p:extLst>
      <p:ext uri="{BB962C8B-B14F-4D97-AF65-F5344CB8AC3E}">
        <p14:creationId xmlns:p14="http://schemas.microsoft.com/office/powerpoint/2010/main" val="47497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D49C05-36F5-4209-95E5-AA33CA269332}"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94AEA-50B8-4E32-964E-FE83A90CCF1D}" type="slidenum">
              <a:rPr lang="en-US" smtClean="0"/>
              <a:t>‹#›</a:t>
            </a:fld>
            <a:endParaRPr lang="en-US"/>
          </a:p>
        </p:txBody>
      </p:sp>
    </p:spTree>
    <p:extLst>
      <p:ext uri="{BB962C8B-B14F-4D97-AF65-F5344CB8AC3E}">
        <p14:creationId xmlns:p14="http://schemas.microsoft.com/office/powerpoint/2010/main" val="1538816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D49C05-36F5-4209-95E5-AA33CA269332}"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94AEA-50B8-4E32-964E-FE83A90CCF1D}" type="slidenum">
              <a:rPr lang="en-US" smtClean="0"/>
              <a:t>‹#›</a:t>
            </a:fld>
            <a:endParaRPr lang="en-US"/>
          </a:p>
        </p:txBody>
      </p:sp>
    </p:spTree>
    <p:extLst>
      <p:ext uri="{BB962C8B-B14F-4D97-AF65-F5344CB8AC3E}">
        <p14:creationId xmlns:p14="http://schemas.microsoft.com/office/powerpoint/2010/main" val="1056879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D49C05-36F5-4209-95E5-AA33CA269332}" type="datetimeFigureOut">
              <a:rPr lang="en-US" smtClean="0"/>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94AEA-50B8-4E32-964E-FE83A90CCF1D}" type="slidenum">
              <a:rPr lang="en-US" smtClean="0"/>
              <a:t>‹#›</a:t>
            </a:fld>
            <a:endParaRPr lang="en-US"/>
          </a:p>
        </p:txBody>
      </p:sp>
    </p:spTree>
    <p:extLst>
      <p:ext uri="{BB962C8B-B14F-4D97-AF65-F5344CB8AC3E}">
        <p14:creationId xmlns:p14="http://schemas.microsoft.com/office/powerpoint/2010/main" val="3885657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D49C05-36F5-4209-95E5-AA33CA269332}" type="datetimeFigureOut">
              <a:rPr lang="en-US" smtClean="0"/>
              <a:t>11/20/2017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A94AEA-50B8-4E32-964E-FE83A90CCF1D}" type="slidenum">
              <a:rPr lang="en-US" smtClean="0"/>
              <a:t>‹#›</a:t>
            </a:fld>
            <a:endParaRPr lang="en-US"/>
          </a:p>
        </p:txBody>
      </p:sp>
    </p:spTree>
    <p:extLst>
      <p:ext uri="{BB962C8B-B14F-4D97-AF65-F5344CB8AC3E}">
        <p14:creationId xmlns:p14="http://schemas.microsoft.com/office/powerpoint/2010/main" val="1750645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D49C05-36F5-4209-95E5-AA33CA269332}" type="datetimeFigureOut">
              <a:rPr lang="en-US" smtClean="0"/>
              <a:t>11/20/2017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A94AEA-50B8-4E32-964E-FE83A90CCF1D}" type="slidenum">
              <a:rPr lang="en-US" smtClean="0"/>
              <a:t>‹#›</a:t>
            </a:fld>
            <a:endParaRPr lang="en-US"/>
          </a:p>
        </p:txBody>
      </p:sp>
    </p:spTree>
    <p:extLst>
      <p:ext uri="{BB962C8B-B14F-4D97-AF65-F5344CB8AC3E}">
        <p14:creationId xmlns:p14="http://schemas.microsoft.com/office/powerpoint/2010/main" val="377434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D49C05-36F5-4209-95E5-AA33CA269332}" type="datetimeFigureOut">
              <a:rPr lang="en-US" smtClean="0"/>
              <a:t>11/20/2017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A94AEA-50B8-4E32-964E-FE83A90CCF1D}" type="slidenum">
              <a:rPr lang="en-US" smtClean="0"/>
              <a:t>‹#›</a:t>
            </a:fld>
            <a:endParaRPr lang="en-US"/>
          </a:p>
        </p:txBody>
      </p:sp>
    </p:spTree>
    <p:extLst>
      <p:ext uri="{BB962C8B-B14F-4D97-AF65-F5344CB8AC3E}">
        <p14:creationId xmlns:p14="http://schemas.microsoft.com/office/powerpoint/2010/main" val="1398490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D49C05-36F5-4209-95E5-AA33CA269332}" type="datetimeFigureOut">
              <a:rPr lang="en-US" smtClean="0"/>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94AEA-50B8-4E32-964E-FE83A90CCF1D}" type="slidenum">
              <a:rPr lang="en-US" smtClean="0"/>
              <a:t>‹#›</a:t>
            </a:fld>
            <a:endParaRPr lang="en-US"/>
          </a:p>
        </p:txBody>
      </p:sp>
    </p:spTree>
    <p:extLst>
      <p:ext uri="{BB962C8B-B14F-4D97-AF65-F5344CB8AC3E}">
        <p14:creationId xmlns:p14="http://schemas.microsoft.com/office/powerpoint/2010/main" val="3744024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D49C05-36F5-4209-95E5-AA33CA269332}" type="datetimeFigureOut">
              <a:rPr lang="en-US" smtClean="0"/>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94AEA-50B8-4E32-964E-FE83A90CCF1D}" type="slidenum">
              <a:rPr lang="en-US" smtClean="0"/>
              <a:t>‹#›</a:t>
            </a:fld>
            <a:endParaRPr lang="en-US"/>
          </a:p>
        </p:txBody>
      </p:sp>
    </p:spTree>
    <p:extLst>
      <p:ext uri="{BB962C8B-B14F-4D97-AF65-F5344CB8AC3E}">
        <p14:creationId xmlns:p14="http://schemas.microsoft.com/office/powerpoint/2010/main" val="2593605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49C05-36F5-4209-95E5-AA33CA269332}" type="datetimeFigureOut">
              <a:rPr lang="en-US" smtClean="0"/>
              <a:t>11/20/2017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94AEA-50B8-4E32-964E-FE83A90CCF1D}" type="slidenum">
              <a:rPr lang="en-US" smtClean="0"/>
              <a:t>‹#›</a:t>
            </a:fld>
            <a:endParaRPr lang="en-US"/>
          </a:p>
        </p:txBody>
      </p:sp>
    </p:spTree>
    <p:extLst>
      <p:ext uri="{BB962C8B-B14F-4D97-AF65-F5344CB8AC3E}">
        <p14:creationId xmlns:p14="http://schemas.microsoft.com/office/powerpoint/2010/main" val="1097543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0240" y="1767839"/>
            <a:ext cx="8382000" cy="1742123"/>
          </a:xfrm>
          <a:ln w="44450" cmpd="thickThin">
            <a:solidFill>
              <a:srgbClr val="C00000"/>
            </a:solidFill>
          </a:ln>
        </p:spPr>
        <p:txBody>
          <a:bodyPr/>
          <a:lstStyle/>
          <a:p>
            <a:r>
              <a:rPr lang="en-US" b="1" dirty="0" smtClean="0">
                <a:solidFill>
                  <a:srgbClr val="C00000"/>
                </a:solidFill>
              </a:rPr>
              <a:t>How to Complete a Subaward Requisition</a:t>
            </a:r>
            <a:endParaRPr lang="en-US" b="1" dirty="0">
              <a:solidFill>
                <a:srgbClr val="C00000"/>
              </a:solidFill>
            </a:endParaRPr>
          </a:p>
        </p:txBody>
      </p:sp>
      <p:sp>
        <p:nvSpPr>
          <p:cNvPr id="3" name="Subtitle 2"/>
          <p:cNvSpPr>
            <a:spLocks noGrp="1"/>
          </p:cNvSpPr>
          <p:nvPr>
            <p:ph type="subTitle" idx="1"/>
          </p:nvPr>
        </p:nvSpPr>
        <p:spPr>
          <a:xfrm>
            <a:off x="1524000" y="4747260"/>
            <a:ext cx="9144000" cy="510540"/>
          </a:xfrm>
        </p:spPr>
        <p:txBody>
          <a:bodyPr/>
          <a:lstStyle/>
          <a:p>
            <a:r>
              <a:rPr lang="en-US" dirty="0" smtClean="0"/>
              <a:t>For use after November 26, 2017</a:t>
            </a:r>
            <a:endParaRPr lang="en-US" dirty="0"/>
          </a:p>
        </p:txBody>
      </p:sp>
      <p:sp>
        <p:nvSpPr>
          <p:cNvPr id="4" name="Rectangle 3"/>
          <p:cNvSpPr/>
          <p:nvPr/>
        </p:nvSpPr>
        <p:spPr>
          <a:xfrm>
            <a:off x="304800" y="297180"/>
            <a:ext cx="11590020" cy="6233160"/>
          </a:xfrm>
          <a:prstGeom prst="rect">
            <a:avLst/>
          </a:prstGeom>
          <a:noFill/>
          <a:ln w="117475" cmpd="tri">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043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9015" y="1215370"/>
            <a:ext cx="11892049" cy="5524540"/>
          </a:xfrm>
          <a:prstGeom prst="rect">
            <a:avLst/>
          </a:prstGeom>
        </p:spPr>
      </p:pic>
      <p:pic>
        <p:nvPicPr>
          <p:cNvPr id="4" name="Picture 3"/>
          <p:cNvPicPr>
            <a:picLocks noChangeAspect="1"/>
          </p:cNvPicPr>
          <p:nvPr/>
        </p:nvPicPr>
        <p:blipFill>
          <a:blip r:embed="rId3"/>
          <a:stretch>
            <a:fillRect/>
          </a:stretch>
        </p:blipFill>
        <p:spPr>
          <a:xfrm>
            <a:off x="143162" y="163028"/>
            <a:ext cx="2152075" cy="908383"/>
          </a:xfrm>
          <a:prstGeom prst="rect">
            <a:avLst/>
          </a:prstGeom>
        </p:spPr>
      </p:pic>
      <p:sp>
        <p:nvSpPr>
          <p:cNvPr id="7" name="TextBox 6"/>
          <p:cNvSpPr txBox="1"/>
          <p:nvPr/>
        </p:nvSpPr>
        <p:spPr>
          <a:xfrm>
            <a:off x="2529840" y="163028"/>
            <a:ext cx="9451224" cy="923330"/>
          </a:xfrm>
          <a:prstGeom prst="rect">
            <a:avLst/>
          </a:prstGeom>
          <a:noFill/>
          <a:ln w="12700">
            <a:solidFill>
              <a:srgbClr val="C00000"/>
            </a:solidFill>
          </a:ln>
        </p:spPr>
        <p:txBody>
          <a:bodyPr wrap="square" rtlCol="0">
            <a:spAutoFit/>
          </a:bodyPr>
          <a:lstStyle/>
          <a:p>
            <a:pPr algn="ctr"/>
            <a:r>
              <a:rPr lang="en-US" dirty="0" smtClean="0"/>
              <a:t>Before you submit, check to make sure everything is correct and all your attachments are uploaded. An accurate requisition with all the documents a contract officer needs to draft the agreement will help speed up the contracting process.</a:t>
            </a:r>
            <a:endParaRPr lang="en-US" dirty="0"/>
          </a:p>
        </p:txBody>
      </p:sp>
      <p:sp>
        <p:nvSpPr>
          <p:cNvPr id="8" name="Rectangle 7"/>
          <p:cNvSpPr/>
          <p:nvPr/>
        </p:nvSpPr>
        <p:spPr>
          <a:xfrm>
            <a:off x="10778836" y="1215370"/>
            <a:ext cx="376844" cy="23243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0256520" y="1859280"/>
            <a:ext cx="1592580" cy="944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Once you have verified everything is correct, select “Submit” to route the requisition for approval.</a:t>
            </a:r>
            <a:endParaRPr lang="en-US" sz="1000" dirty="0"/>
          </a:p>
        </p:txBody>
      </p:sp>
      <p:cxnSp>
        <p:nvCxnSpPr>
          <p:cNvPr id="11" name="Straight Arrow Connector 10"/>
          <p:cNvCxnSpPr>
            <a:endCxn id="8" idx="2"/>
          </p:cNvCxnSpPr>
          <p:nvPr/>
        </p:nvCxnSpPr>
        <p:spPr>
          <a:xfrm flipH="1" flipV="1">
            <a:off x="10967258" y="1447800"/>
            <a:ext cx="74122" cy="373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603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64660" y="1824024"/>
            <a:ext cx="5862680" cy="3743352"/>
          </a:xfrm>
          <a:prstGeom prst="rect">
            <a:avLst/>
          </a:prstGeom>
        </p:spPr>
      </p:pic>
      <p:pic>
        <p:nvPicPr>
          <p:cNvPr id="3" name="Picture 2"/>
          <p:cNvPicPr>
            <a:picLocks noChangeAspect="1"/>
          </p:cNvPicPr>
          <p:nvPr/>
        </p:nvPicPr>
        <p:blipFill>
          <a:blip r:embed="rId3"/>
          <a:stretch>
            <a:fillRect/>
          </a:stretch>
        </p:blipFill>
        <p:spPr>
          <a:xfrm>
            <a:off x="170594" y="185888"/>
            <a:ext cx="2158171" cy="908383"/>
          </a:xfrm>
          <a:prstGeom prst="rect">
            <a:avLst/>
          </a:prstGeom>
        </p:spPr>
      </p:pic>
      <p:sp>
        <p:nvSpPr>
          <p:cNvPr id="4" name="TextBox 3"/>
          <p:cNvSpPr txBox="1"/>
          <p:nvPr/>
        </p:nvSpPr>
        <p:spPr>
          <a:xfrm>
            <a:off x="2743200" y="396240"/>
            <a:ext cx="8747760" cy="1200329"/>
          </a:xfrm>
          <a:prstGeom prst="rect">
            <a:avLst/>
          </a:prstGeom>
          <a:noFill/>
          <a:ln w="12700">
            <a:solidFill>
              <a:srgbClr val="C00000"/>
            </a:solidFill>
          </a:ln>
        </p:spPr>
        <p:txBody>
          <a:bodyPr wrap="square" rtlCol="0">
            <a:spAutoFit/>
          </a:bodyPr>
          <a:lstStyle/>
          <a:p>
            <a:pPr algn="ctr"/>
            <a:r>
              <a:rPr lang="en-US" dirty="0" smtClean="0"/>
              <a:t>Once submitted you can track the requisition routing in </a:t>
            </a:r>
            <a:r>
              <a:rPr lang="en-US" dirty="0" err="1" smtClean="0"/>
              <a:t>iProcurement</a:t>
            </a:r>
            <a:r>
              <a:rPr lang="en-US" dirty="0" smtClean="0"/>
              <a:t> until it is approved. Once approved, you will receive a </a:t>
            </a:r>
            <a:r>
              <a:rPr lang="en-US" dirty="0" err="1" smtClean="0"/>
              <a:t>SeRA</a:t>
            </a:r>
            <a:r>
              <a:rPr lang="en-US" dirty="0" smtClean="0"/>
              <a:t> email to track the process of the contract negotiation. Please note that requisition approval is separate from approval of the PO, which will not occur until the agreement has been fully executed and finalized.</a:t>
            </a:r>
            <a:endParaRPr lang="en-US" dirty="0"/>
          </a:p>
        </p:txBody>
      </p:sp>
    </p:spTree>
    <p:extLst>
      <p:ext uri="{BB962C8B-B14F-4D97-AF65-F5344CB8AC3E}">
        <p14:creationId xmlns:p14="http://schemas.microsoft.com/office/powerpoint/2010/main" val="584435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71036" y="1303001"/>
            <a:ext cx="10310888" cy="5257838"/>
          </a:xfrm>
          <a:prstGeom prst="rect">
            <a:avLst/>
          </a:prstGeom>
        </p:spPr>
      </p:pic>
      <p:sp>
        <p:nvSpPr>
          <p:cNvPr id="4" name="Rectangle 3"/>
          <p:cNvSpPr/>
          <p:nvPr/>
        </p:nvSpPr>
        <p:spPr>
          <a:xfrm>
            <a:off x="1184564" y="5171883"/>
            <a:ext cx="1066800" cy="169044"/>
          </a:xfrm>
          <a:prstGeom prst="rect">
            <a:avLst/>
          </a:prstGeom>
          <a:solidFill>
            <a:srgbClr val="C00000">
              <a:alpha val="2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2885240" y="614215"/>
            <a:ext cx="6175634" cy="369332"/>
          </a:xfrm>
          <a:prstGeom prst="rect">
            <a:avLst/>
          </a:prstGeom>
          <a:noFill/>
          <a:ln w="12700">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Select “SU Internet Procurement” to enter the requisition portal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9870741" y="167640"/>
            <a:ext cx="2138379" cy="89916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Subaward Amendment</a:t>
            </a:r>
            <a:endParaRPr lang="en-US" dirty="0"/>
          </a:p>
        </p:txBody>
      </p:sp>
    </p:spTree>
    <p:extLst>
      <p:ext uri="{BB962C8B-B14F-4D97-AF65-F5344CB8AC3E}">
        <p14:creationId xmlns:p14="http://schemas.microsoft.com/office/powerpoint/2010/main" val="3348423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525714" y="1657312"/>
            <a:ext cx="7186665" cy="5200688"/>
          </a:xfrm>
          <a:prstGeom prst="rect">
            <a:avLst/>
          </a:prstGeom>
          <a:ln>
            <a:noFill/>
          </a:ln>
        </p:spPr>
      </p:pic>
      <p:sp>
        <p:nvSpPr>
          <p:cNvPr id="7" name="Rectangle 6"/>
          <p:cNvSpPr/>
          <p:nvPr/>
        </p:nvSpPr>
        <p:spPr>
          <a:xfrm>
            <a:off x="6119046" y="5201690"/>
            <a:ext cx="1973394" cy="1392382"/>
          </a:xfrm>
          <a:prstGeom prst="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TextBox 7"/>
          <p:cNvSpPr txBox="1"/>
          <p:nvPr/>
        </p:nvSpPr>
        <p:spPr>
          <a:xfrm>
            <a:off x="2015836" y="690415"/>
            <a:ext cx="7613073" cy="369332"/>
          </a:xfrm>
          <a:prstGeom prst="rect">
            <a:avLst/>
          </a:prstGeom>
          <a:noFill/>
          <a:ln w="12700">
            <a:solidFill>
              <a:srgbClr val="C00000"/>
            </a:solidFill>
          </a:ln>
        </p:spPr>
        <p:txBody>
          <a:bodyPr wrap="square" rtlCol="0">
            <a:spAutoFit/>
          </a:bodyPr>
          <a:lstStyle/>
          <a:p>
            <a:r>
              <a:rPr lang="en-US" dirty="0" smtClean="0"/>
              <a:t>To initiate a Subaward Change Order Requisition, select “Non Catalog Requests”</a:t>
            </a:r>
            <a:endParaRPr lang="en-US" dirty="0"/>
          </a:p>
        </p:txBody>
      </p:sp>
      <p:sp>
        <p:nvSpPr>
          <p:cNvPr id="5" name="Rectangle 4"/>
          <p:cNvSpPr/>
          <p:nvPr/>
        </p:nvSpPr>
        <p:spPr>
          <a:xfrm>
            <a:off x="9870741" y="167640"/>
            <a:ext cx="2138379" cy="89916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Subaward Amendment</a:t>
            </a:r>
            <a:endParaRPr lang="en-US" dirty="0"/>
          </a:p>
        </p:txBody>
      </p:sp>
    </p:spTree>
    <p:extLst>
      <p:ext uri="{BB962C8B-B14F-4D97-AF65-F5344CB8AC3E}">
        <p14:creationId xmlns:p14="http://schemas.microsoft.com/office/powerpoint/2010/main" val="1331319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2512" y="1798320"/>
            <a:ext cx="6615682" cy="2730826"/>
          </a:xfrm>
          <a:prstGeom prst="rect">
            <a:avLst/>
          </a:prstGeom>
        </p:spPr>
      </p:pic>
      <p:sp>
        <p:nvSpPr>
          <p:cNvPr id="4" name="Rectangle 3"/>
          <p:cNvSpPr/>
          <p:nvPr/>
        </p:nvSpPr>
        <p:spPr>
          <a:xfrm>
            <a:off x="5029200" y="3276600"/>
            <a:ext cx="1455420" cy="144780"/>
          </a:xfrm>
          <a:prstGeom prst="rect">
            <a:avLst/>
          </a:prstGeom>
          <a:solidFill>
            <a:srgbClr val="FF0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0019" y="420469"/>
            <a:ext cx="9441181" cy="369332"/>
          </a:xfrm>
          <a:prstGeom prst="rect">
            <a:avLst/>
          </a:prstGeom>
          <a:noFill/>
          <a:ln w="12700">
            <a:solidFill>
              <a:srgbClr val="C00000"/>
            </a:solidFill>
          </a:ln>
        </p:spPr>
        <p:txBody>
          <a:bodyPr wrap="square" rtlCol="0">
            <a:spAutoFit/>
          </a:bodyPr>
          <a:lstStyle/>
          <a:p>
            <a:r>
              <a:rPr lang="en-US" dirty="0" smtClean="0"/>
              <a:t>From the drop down menu, select “Standard Change Order - Subaward” for </a:t>
            </a:r>
            <a:r>
              <a:rPr lang="en-US" dirty="0" err="1" smtClean="0"/>
              <a:t>subaward</a:t>
            </a:r>
            <a:r>
              <a:rPr lang="en-US" dirty="0" smtClean="0"/>
              <a:t> amendments</a:t>
            </a:r>
            <a:endParaRPr lang="en-US" dirty="0"/>
          </a:p>
        </p:txBody>
      </p:sp>
      <p:sp>
        <p:nvSpPr>
          <p:cNvPr id="6" name="Rectangle 5"/>
          <p:cNvSpPr/>
          <p:nvPr/>
        </p:nvSpPr>
        <p:spPr>
          <a:xfrm>
            <a:off x="9870741" y="167640"/>
            <a:ext cx="2138379" cy="89916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Subaward Amendment</a:t>
            </a:r>
            <a:endParaRPr lang="en-US" dirty="0"/>
          </a:p>
        </p:txBody>
      </p:sp>
    </p:spTree>
    <p:extLst>
      <p:ext uri="{BB962C8B-B14F-4D97-AF65-F5344CB8AC3E}">
        <p14:creationId xmlns:p14="http://schemas.microsoft.com/office/powerpoint/2010/main" val="3291272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7160" y="1626380"/>
            <a:ext cx="11888370" cy="4042900"/>
          </a:xfrm>
          <a:prstGeom prst="rect">
            <a:avLst/>
          </a:prstGeom>
        </p:spPr>
      </p:pic>
      <p:sp>
        <p:nvSpPr>
          <p:cNvPr id="5" name="Rectangle 4"/>
          <p:cNvSpPr/>
          <p:nvPr/>
        </p:nvSpPr>
        <p:spPr>
          <a:xfrm>
            <a:off x="9870741" y="167640"/>
            <a:ext cx="2138379" cy="89916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Subaward Amendment</a:t>
            </a:r>
            <a:endParaRPr lang="en-US" dirty="0"/>
          </a:p>
        </p:txBody>
      </p:sp>
      <p:pic>
        <p:nvPicPr>
          <p:cNvPr id="2" name="Picture 1"/>
          <p:cNvPicPr>
            <a:picLocks noChangeAspect="1"/>
          </p:cNvPicPr>
          <p:nvPr/>
        </p:nvPicPr>
        <p:blipFill>
          <a:blip r:embed="rId3"/>
          <a:stretch>
            <a:fillRect/>
          </a:stretch>
        </p:blipFill>
        <p:spPr>
          <a:xfrm>
            <a:off x="2819051" y="5460855"/>
            <a:ext cx="1621677" cy="1201016"/>
          </a:xfrm>
          <a:prstGeom prst="rect">
            <a:avLst/>
          </a:prstGeom>
        </p:spPr>
      </p:pic>
      <p:cxnSp>
        <p:nvCxnSpPr>
          <p:cNvPr id="6" name="Straight Arrow Connector 5"/>
          <p:cNvCxnSpPr/>
          <p:nvPr/>
        </p:nvCxnSpPr>
        <p:spPr>
          <a:xfrm flipH="1" flipV="1">
            <a:off x="1766455" y="4281055"/>
            <a:ext cx="1066800" cy="1191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2937162" y="3470564"/>
            <a:ext cx="1593273" cy="6927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Input original PO number for the </a:t>
            </a:r>
            <a:r>
              <a:rPr lang="en-US" sz="1000" dirty="0" err="1" smtClean="0"/>
              <a:t>subaward</a:t>
            </a:r>
            <a:r>
              <a:rPr lang="en-US" sz="1000" dirty="0" smtClean="0"/>
              <a:t> you are amending</a:t>
            </a:r>
            <a:endParaRPr lang="en-US" sz="1000" dirty="0"/>
          </a:p>
        </p:txBody>
      </p:sp>
      <p:cxnSp>
        <p:nvCxnSpPr>
          <p:cNvPr id="9" name="Straight Arrow Connector 8"/>
          <p:cNvCxnSpPr/>
          <p:nvPr/>
        </p:nvCxnSpPr>
        <p:spPr>
          <a:xfrm flipH="1">
            <a:off x="2299855" y="3851564"/>
            <a:ext cx="602672" cy="1801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9213273" y="5562599"/>
            <a:ext cx="2361577" cy="8312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Note in the additional description if there have been any changes or anything you want to bring to the attention of the contract officer</a:t>
            </a:r>
            <a:endParaRPr lang="en-US" sz="1000" dirty="0"/>
          </a:p>
        </p:txBody>
      </p:sp>
      <p:cxnSp>
        <p:nvCxnSpPr>
          <p:cNvPr id="12" name="Straight Arrow Connector 11"/>
          <p:cNvCxnSpPr>
            <a:stCxn id="10" idx="1"/>
          </p:cNvCxnSpPr>
          <p:nvPr/>
        </p:nvCxnSpPr>
        <p:spPr>
          <a:xfrm flipH="1" flipV="1">
            <a:off x="7183582" y="5403273"/>
            <a:ext cx="2029691" cy="574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8853054" y="3532908"/>
            <a:ext cx="1780310" cy="630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Use the dropdown to identify what actions you are requesting </a:t>
            </a:r>
            <a:endParaRPr lang="en-US" sz="1000" dirty="0"/>
          </a:p>
        </p:txBody>
      </p:sp>
      <p:cxnSp>
        <p:nvCxnSpPr>
          <p:cNvPr id="15" name="Straight Arrow Connector 14"/>
          <p:cNvCxnSpPr/>
          <p:nvPr/>
        </p:nvCxnSpPr>
        <p:spPr>
          <a:xfrm flipH="1">
            <a:off x="7280564" y="3851564"/>
            <a:ext cx="1558636" cy="1801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638800" y="2057401"/>
            <a:ext cx="1641764" cy="491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Include a basic summary of your change order request</a:t>
            </a:r>
            <a:endParaRPr lang="en-US" sz="1000" dirty="0"/>
          </a:p>
        </p:txBody>
      </p:sp>
      <p:cxnSp>
        <p:nvCxnSpPr>
          <p:cNvPr id="18" name="Straight Arrow Connector 17"/>
          <p:cNvCxnSpPr/>
          <p:nvPr/>
        </p:nvCxnSpPr>
        <p:spPr>
          <a:xfrm flipH="1">
            <a:off x="4530435" y="2313709"/>
            <a:ext cx="1046020" cy="318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5898680" y="2777840"/>
            <a:ext cx="1614054" cy="9836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The amount should include only additional funding. Carryforward </a:t>
            </a:r>
            <a:r>
              <a:rPr lang="en-US" sz="1000" dirty="0" err="1" smtClean="0"/>
              <a:t>amouns</a:t>
            </a:r>
            <a:r>
              <a:rPr lang="en-US" sz="1000" dirty="0" smtClean="0"/>
              <a:t> should be noted in the description, but not added to the amount.</a:t>
            </a:r>
            <a:endParaRPr lang="en-US" sz="1000" dirty="0"/>
          </a:p>
        </p:txBody>
      </p:sp>
      <p:cxnSp>
        <p:nvCxnSpPr>
          <p:cNvPr id="21" name="Straight Arrow Connector 20"/>
          <p:cNvCxnSpPr/>
          <p:nvPr/>
        </p:nvCxnSpPr>
        <p:spPr>
          <a:xfrm flipH="1" flipV="1">
            <a:off x="4149436" y="3022991"/>
            <a:ext cx="1735281" cy="329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529148" y="625065"/>
            <a:ext cx="5769725" cy="369332"/>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Complete all the fields for the and then select “Add to Cart” </a:t>
            </a:r>
            <a:endParaRPr lang="en-US" dirty="0"/>
          </a:p>
        </p:txBody>
      </p:sp>
      <p:sp>
        <p:nvSpPr>
          <p:cNvPr id="24" name="Rectangle 23"/>
          <p:cNvSpPr/>
          <p:nvPr/>
        </p:nvSpPr>
        <p:spPr>
          <a:xfrm>
            <a:off x="11430000" y="1651391"/>
            <a:ext cx="579120" cy="27169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4615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631" y="1597805"/>
            <a:ext cx="12058738" cy="3662389"/>
          </a:xfrm>
          <a:prstGeom prst="rect">
            <a:avLst/>
          </a:prstGeom>
        </p:spPr>
      </p:pic>
      <p:sp>
        <p:nvSpPr>
          <p:cNvPr id="3" name="Rectangle 2"/>
          <p:cNvSpPr/>
          <p:nvPr/>
        </p:nvSpPr>
        <p:spPr>
          <a:xfrm>
            <a:off x="9870741" y="167640"/>
            <a:ext cx="2138379" cy="89916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Subaward Amendment</a:t>
            </a:r>
            <a:endParaRPr lang="en-US" dirty="0"/>
          </a:p>
        </p:txBody>
      </p:sp>
      <p:sp>
        <p:nvSpPr>
          <p:cNvPr id="4" name="Rounded Rectangle 3"/>
          <p:cNvSpPr/>
          <p:nvPr/>
        </p:nvSpPr>
        <p:spPr>
          <a:xfrm>
            <a:off x="9310255" y="3030711"/>
            <a:ext cx="1607820" cy="556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You should see the first line amount in your cart </a:t>
            </a:r>
            <a:endParaRPr lang="en-US" sz="1000" dirty="0"/>
          </a:p>
        </p:txBody>
      </p:sp>
      <p:sp>
        <p:nvSpPr>
          <p:cNvPr id="5" name="TextBox 4"/>
          <p:cNvSpPr txBox="1"/>
          <p:nvPr/>
        </p:nvSpPr>
        <p:spPr>
          <a:xfrm>
            <a:off x="1029046" y="337880"/>
            <a:ext cx="7934845" cy="646331"/>
          </a:xfrm>
          <a:prstGeom prst="rect">
            <a:avLst/>
          </a:prstGeom>
          <a:noFill/>
          <a:ln w="12700">
            <a:solidFill>
              <a:srgbClr val="C00000"/>
            </a:solidFill>
          </a:ln>
        </p:spPr>
        <p:txBody>
          <a:bodyPr wrap="square" rtlCol="0">
            <a:spAutoFit/>
          </a:bodyPr>
          <a:lstStyle/>
          <a:p>
            <a:r>
              <a:rPr lang="en-US" dirty="0" smtClean="0"/>
              <a:t>Confirm the total amount in your shopping cart and select “View Cart and Checkout”</a:t>
            </a:r>
            <a:endParaRPr lang="en-US" dirty="0"/>
          </a:p>
        </p:txBody>
      </p:sp>
      <p:sp>
        <p:nvSpPr>
          <p:cNvPr id="6" name="Rectangle 5"/>
          <p:cNvSpPr/>
          <p:nvPr/>
        </p:nvSpPr>
        <p:spPr>
          <a:xfrm>
            <a:off x="10584873" y="1711036"/>
            <a:ext cx="1538547" cy="1066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028218" y="2438400"/>
            <a:ext cx="1046018" cy="2909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4" idx="0"/>
          </p:cNvCxnSpPr>
          <p:nvPr/>
        </p:nvCxnSpPr>
        <p:spPr>
          <a:xfrm flipV="1">
            <a:off x="10114165" y="2327564"/>
            <a:ext cx="1170362" cy="703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828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170" y="1300142"/>
            <a:ext cx="11834899" cy="5476915"/>
          </a:xfrm>
          <a:prstGeom prst="rect">
            <a:avLst/>
          </a:prstGeom>
        </p:spPr>
      </p:pic>
      <p:sp>
        <p:nvSpPr>
          <p:cNvPr id="3" name="Rectangle 2"/>
          <p:cNvSpPr/>
          <p:nvPr/>
        </p:nvSpPr>
        <p:spPr>
          <a:xfrm>
            <a:off x="9870741" y="167640"/>
            <a:ext cx="2138379" cy="89916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Subaward Amendment</a:t>
            </a:r>
            <a:endParaRPr lang="en-US" dirty="0"/>
          </a:p>
        </p:txBody>
      </p:sp>
      <p:sp>
        <p:nvSpPr>
          <p:cNvPr id="4" name="Rounded Rectangle 3"/>
          <p:cNvSpPr/>
          <p:nvPr/>
        </p:nvSpPr>
        <p:spPr>
          <a:xfrm>
            <a:off x="9410700" y="2446020"/>
            <a:ext cx="2171700" cy="948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Complete the PTAE for the </a:t>
            </a:r>
            <a:r>
              <a:rPr lang="en-US" sz="1000" dirty="0" err="1" smtClean="0"/>
              <a:t>subaward</a:t>
            </a:r>
            <a:r>
              <a:rPr lang="en-US" sz="1000" dirty="0" smtClean="0"/>
              <a:t> and put the expenditure type (54720 if you have hit the first $25k threshold for federal awards) then select “Apply”</a:t>
            </a:r>
            <a:endParaRPr lang="en-US" sz="1000" dirty="0"/>
          </a:p>
        </p:txBody>
      </p:sp>
      <p:sp>
        <p:nvSpPr>
          <p:cNvPr id="5" name="Rounded Rectangle 4"/>
          <p:cNvSpPr/>
          <p:nvPr/>
        </p:nvSpPr>
        <p:spPr>
          <a:xfrm>
            <a:off x="9136380" y="5189220"/>
            <a:ext cx="1804468" cy="96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Select “Manage Approvers to add additional approvers. Do not add OSR approvers, the requisition </a:t>
            </a:r>
            <a:r>
              <a:rPr lang="en-US" sz="1000" dirty="0" err="1" smtClean="0"/>
              <a:t>wil</a:t>
            </a:r>
            <a:r>
              <a:rPr lang="en-US" sz="1000" dirty="0" smtClean="0"/>
              <a:t> automatically route to them</a:t>
            </a:r>
            <a:endParaRPr lang="en-US" sz="1000" dirty="0"/>
          </a:p>
        </p:txBody>
      </p:sp>
      <p:sp>
        <p:nvSpPr>
          <p:cNvPr id="6" name="Rounded Rectangle 5"/>
          <p:cNvSpPr/>
          <p:nvPr/>
        </p:nvSpPr>
        <p:spPr>
          <a:xfrm>
            <a:off x="1950720" y="5126182"/>
            <a:ext cx="2586644" cy="10612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For </a:t>
            </a:r>
            <a:r>
              <a:rPr lang="en-US" sz="1000" dirty="0" err="1" smtClean="0"/>
              <a:t>subaward</a:t>
            </a:r>
            <a:r>
              <a:rPr lang="en-US" sz="1000" dirty="0" smtClean="0"/>
              <a:t> amendments you should attach the Budget that matches the dollar amount on the requisition (if it has changed from the proposal), Sponsor Carryforward Approval (if requesting), and a Revised SOW (if the scope has changed).</a:t>
            </a:r>
            <a:endParaRPr lang="en-US" sz="1000" dirty="0"/>
          </a:p>
        </p:txBody>
      </p:sp>
      <p:sp>
        <p:nvSpPr>
          <p:cNvPr id="7" name="TextBox 6"/>
          <p:cNvSpPr txBox="1"/>
          <p:nvPr/>
        </p:nvSpPr>
        <p:spPr>
          <a:xfrm>
            <a:off x="2447492" y="295026"/>
            <a:ext cx="6452668" cy="830997"/>
          </a:xfrm>
          <a:prstGeom prst="rect">
            <a:avLst/>
          </a:prstGeom>
          <a:noFill/>
          <a:ln w="12700">
            <a:solidFill>
              <a:srgbClr val="C00000"/>
            </a:solidFill>
          </a:ln>
        </p:spPr>
        <p:txBody>
          <a:bodyPr wrap="square" rtlCol="0">
            <a:spAutoFit/>
          </a:bodyPr>
          <a:lstStyle/>
          <a:p>
            <a:pPr marL="342900" indent="-342900">
              <a:buAutoNum type="arabicPeriod"/>
            </a:pPr>
            <a:r>
              <a:rPr lang="en-US" sz="1600" dirty="0" smtClean="0"/>
              <a:t>Complete Delivery and Billing information and select “Apply” </a:t>
            </a:r>
          </a:p>
          <a:p>
            <a:pPr marL="342900" indent="-342900">
              <a:buAutoNum type="arabicPeriod"/>
            </a:pPr>
            <a:r>
              <a:rPr lang="en-US" sz="1600" dirty="0" smtClean="0"/>
              <a:t>Add any additional approvers</a:t>
            </a:r>
          </a:p>
          <a:p>
            <a:pPr marL="342900" indent="-342900">
              <a:buAutoNum type="arabicPeriod"/>
            </a:pPr>
            <a:r>
              <a:rPr lang="en-US" sz="1600" dirty="0"/>
              <a:t>U</a:t>
            </a:r>
            <a:r>
              <a:rPr lang="en-US" sz="1600" dirty="0" smtClean="0"/>
              <a:t>pload attachments.</a:t>
            </a:r>
            <a:endParaRPr lang="en-US" sz="1600" dirty="0"/>
          </a:p>
        </p:txBody>
      </p:sp>
      <p:sp>
        <p:nvSpPr>
          <p:cNvPr id="8" name="Rectangle 7"/>
          <p:cNvSpPr/>
          <p:nvPr/>
        </p:nvSpPr>
        <p:spPr>
          <a:xfrm>
            <a:off x="3193473" y="2750127"/>
            <a:ext cx="2459182" cy="10252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49291" y="2750127"/>
            <a:ext cx="2450869" cy="10252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8900160" y="2930236"/>
            <a:ext cx="510540" cy="31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1"/>
          </p:cNvCxnSpPr>
          <p:nvPr/>
        </p:nvCxnSpPr>
        <p:spPr>
          <a:xfrm flipH="1">
            <a:off x="962892" y="5656811"/>
            <a:ext cx="987828" cy="653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0854431" y="5500255"/>
            <a:ext cx="627956" cy="277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Flowchart: Connector 17"/>
          <p:cNvSpPr/>
          <p:nvPr/>
        </p:nvSpPr>
        <p:spPr>
          <a:xfrm>
            <a:off x="6878089" y="2225040"/>
            <a:ext cx="236220" cy="220980"/>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9" name="Flowchart: Connector 18"/>
          <p:cNvSpPr/>
          <p:nvPr/>
        </p:nvSpPr>
        <p:spPr>
          <a:xfrm>
            <a:off x="1493520" y="6001096"/>
            <a:ext cx="236220" cy="220980"/>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20" name="Flowchart: Connector 19"/>
          <p:cNvSpPr/>
          <p:nvPr/>
        </p:nvSpPr>
        <p:spPr>
          <a:xfrm>
            <a:off x="11482387" y="5669280"/>
            <a:ext cx="236220" cy="220980"/>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1" name="Rectangle 20"/>
          <p:cNvSpPr/>
          <p:nvPr/>
        </p:nvSpPr>
        <p:spPr>
          <a:xfrm>
            <a:off x="221673" y="6187440"/>
            <a:ext cx="741219" cy="30341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1125200" y="5189220"/>
            <a:ext cx="831273" cy="31103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4326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170" y="1300142"/>
            <a:ext cx="11834899" cy="5476915"/>
          </a:xfrm>
          <a:prstGeom prst="rect">
            <a:avLst/>
          </a:prstGeom>
        </p:spPr>
      </p:pic>
      <p:sp>
        <p:nvSpPr>
          <p:cNvPr id="3" name="Rectangle 2"/>
          <p:cNvSpPr/>
          <p:nvPr/>
        </p:nvSpPr>
        <p:spPr>
          <a:xfrm>
            <a:off x="9870741" y="167640"/>
            <a:ext cx="2138379" cy="89916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Subaward Amendment</a:t>
            </a:r>
            <a:endParaRPr lang="en-US" dirty="0"/>
          </a:p>
        </p:txBody>
      </p:sp>
      <p:sp>
        <p:nvSpPr>
          <p:cNvPr id="4" name="TextBox 3"/>
          <p:cNvSpPr txBox="1"/>
          <p:nvPr/>
        </p:nvSpPr>
        <p:spPr>
          <a:xfrm>
            <a:off x="186170" y="267068"/>
            <a:ext cx="9451224" cy="923330"/>
          </a:xfrm>
          <a:prstGeom prst="rect">
            <a:avLst/>
          </a:prstGeom>
          <a:noFill/>
          <a:ln w="12700">
            <a:solidFill>
              <a:srgbClr val="C00000"/>
            </a:solidFill>
          </a:ln>
        </p:spPr>
        <p:txBody>
          <a:bodyPr wrap="square" rtlCol="0">
            <a:spAutoFit/>
          </a:bodyPr>
          <a:lstStyle/>
          <a:p>
            <a:pPr algn="ctr"/>
            <a:r>
              <a:rPr lang="en-US" dirty="0" smtClean="0"/>
              <a:t>Before you submit, check to make sure everything is correct and all your attachments are uploaded. An accurate requisition with all the documents a contract officer needs to draft the amendment will help speed up the contracting process.</a:t>
            </a:r>
            <a:endParaRPr lang="en-US" dirty="0"/>
          </a:p>
        </p:txBody>
      </p:sp>
      <p:sp>
        <p:nvSpPr>
          <p:cNvPr id="5" name="Rounded Rectangle 4"/>
          <p:cNvSpPr/>
          <p:nvPr/>
        </p:nvSpPr>
        <p:spPr>
          <a:xfrm>
            <a:off x="10416540" y="2032462"/>
            <a:ext cx="1592580" cy="944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Once you have verified everything is correct, select “Submit” to route the requisition for approval.</a:t>
            </a:r>
            <a:endParaRPr lang="en-US" sz="1000" dirty="0"/>
          </a:p>
        </p:txBody>
      </p:sp>
      <p:sp>
        <p:nvSpPr>
          <p:cNvPr id="6" name="Rectangle 5"/>
          <p:cNvSpPr/>
          <p:nvPr/>
        </p:nvSpPr>
        <p:spPr>
          <a:xfrm>
            <a:off x="10827327" y="1378527"/>
            <a:ext cx="367146" cy="18011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endCxn id="6" idx="2"/>
          </p:cNvCxnSpPr>
          <p:nvPr/>
        </p:nvCxnSpPr>
        <p:spPr>
          <a:xfrm flipH="1" flipV="1">
            <a:off x="11010900" y="1558638"/>
            <a:ext cx="183573" cy="473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0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06033" y="1723143"/>
            <a:ext cx="5476915" cy="4229131"/>
          </a:xfrm>
          <a:prstGeom prst="rect">
            <a:avLst/>
          </a:prstGeom>
        </p:spPr>
      </p:pic>
      <p:sp>
        <p:nvSpPr>
          <p:cNvPr id="3" name="Rectangle 2"/>
          <p:cNvSpPr/>
          <p:nvPr/>
        </p:nvSpPr>
        <p:spPr>
          <a:xfrm>
            <a:off x="9870741" y="167640"/>
            <a:ext cx="2138379" cy="89916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Subaward Amendment</a:t>
            </a:r>
            <a:endParaRPr lang="en-US" dirty="0"/>
          </a:p>
        </p:txBody>
      </p:sp>
      <p:sp>
        <p:nvSpPr>
          <p:cNvPr id="4" name="TextBox 3"/>
          <p:cNvSpPr txBox="1"/>
          <p:nvPr/>
        </p:nvSpPr>
        <p:spPr>
          <a:xfrm>
            <a:off x="852055" y="114105"/>
            <a:ext cx="8747760" cy="1200329"/>
          </a:xfrm>
          <a:prstGeom prst="rect">
            <a:avLst/>
          </a:prstGeom>
          <a:noFill/>
          <a:ln w="12700">
            <a:solidFill>
              <a:srgbClr val="C00000"/>
            </a:solidFill>
          </a:ln>
        </p:spPr>
        <p:txBody>
          <a:bodyPr wrap="square" rtlCol="0">
            <a:spAutoFit/>
          </a:bodyPr>
          <a:lstStyle/>
          <a:p>
            <a:pPr algn="ctr"/>
            <a:r>
              <a:rPr lang="en-US" dirty="0" smtClean="0"/>
              <a:t>Once submitted you can track the requisition routing in </a:t>
            </a:r>
            <a:r>
              <a:rPr lang="en-US" dirty="0" err="1" smtClean="0"/>
              <a:t>iProcurement</a:t>
            </a:r>
            <a:r>
              <a:rPr lang="en-US" dirty="0" smtClean="0"/>
              <a:t> until it is approved. Once approved, you will receive a </a:t>
            </a:r>
            <a:r>
              <a:rPr lang="en-US" dirty="0" err="1" smtClean="0"/>
              <a:t>SeRA</a:t>
            </a:r>
            <a:r>
              <a:rPr lang="en-US" dirty="0" smtClean="0"/>
              <a:t> email to track the process of the contract negotiation. Please note that requisition approval is separate from approval of the PO, which will not occur until the agreement has been fully executed and finalized.</a:t>
            </a:r>
            <a:endParaRPr lang="en-US" dirty="0"/>
          </a:p>
        </p:txBody>
      </p:sp>
    </p:spTree>
    <p:extLst>
      <p:ext uri="{BB962C8B-B14F-4D97-AF65-F5344CB8AC3E}">
        <p14:creationId xmlns:p14="http://schemas.microsoft.com/office/powerpoint/2010/main" val="1085580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71036" y="1303001"/>
            <a:ext cx="10310888" cy="5257838"/>
          </a:xfrm>
          <a:prstGeom prst="rect">
            <a:avLst/>
          </a:prstGeom>
        </p:spPr>
      </p:pic>
      <p:sp>
        <p:nvSpPr>
          <p:cNvPr id="4" name="Rectangle 3"/>
          <p:cNvSpPr/>
          <p:nvPr/>
        </p:nvSpPr>
        <p:spPr>
          <a:xfrm>
            <a:off x="1184564" y="5171883"/>
            <a:ext cx="1066800" cy="169044"/>
          </a:xfrm>
          <a:prstGeom prst="rect">
            <a:avLst/>
          </a:prstGeom>
          <a:solidFill>
            <a:srgbClr val="C00000">
              <a:alpha val="2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85240" y="614215"/>
            <a:ext cx="6175634" cy="369332"/>
          </a:xfrm>
          <a:prstGeom prst="rect">
            <a:avLst/>
          </a:prstGeom>
          <a:noFill/>
          <a:ln w="12700">
            <a:solidFill>
              <a:srgbClr val="C00000"/>
            </a:solidFill>
          </a:ln>
        </p:spPr>
        <p:txBody>
          <a:bodyPr wrap="square" rtlCol="0">
            <a:spAutoFit/>
          </a:bodyPr>
          <a:lstStyle/>
          <a:p>
            <a:r>
              <a:rPr lang="en-US" dirty="0" smtClean="0"/>
              <a:t>Select “SU Internet Procurement” to enter the requisition portal</a:t>
            </a:r>
            <a:endParaRPr lang="en-US" dirty="0"/>
          </a:p>
        </p:txBody>
      </p:sp>
      <p:sp>
        <p:nvSpPr>
          <p:cNvPr id="6" name="Rectangle 5"/>
          <p:cNvSpPr/>
          <p:nvPr/>
        </p:nvSpPr>
        <p:spPr>
          <a:xfrm>
            <a:off x="155241" y="137160"/>
            <a:ext cx="2138379" cy="89916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 Subaward</a:t>
            </a:r>
            <a:endParaRPr lang="en-US" dirty="0"/>
          </a:p>
        </p:txBody>
      </p:sp>
    </p:spTree>
    <p:extLst>
      <p:ext uri="{BB962C8B-B14F-4D97-AF65-F5344CB8AC3E}">
        <p14:creationId xmlns:p14="http://schemas.microsoft.com/office/powerpoint/2010/main" val="37568642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2021" y="129540"/>
            <a:ext cx="2138379" cy="89916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Additional Tips</a:t>
            </a:r>
            <a:endParaRPr lang="en-US" dirty="0"/>
          </a:p>
        </p:txBody>
      </p:sp>
      <p:pic>
        <p:nvPicPr>
          <p:cNvPr id="3" name="Picture 2"/>
          <p:cNvPicPr>
            <a:picLocks noChangeAspect="1"/>
          </p:cNvPicPr>
          <p:nvPr/>
        </p:nvPicPr>
        <p:blipFill>
          <a:blip r:embed="rId2"/>
          <a:stretch>
            <a:fillRect/>
          </a:stretch>
        </p:blipFill>
        <p:spPr>
          <a:xfrm>
            <a:off x="971036" y="1303001"/>
            <a:ext cx="10310888" cy="5257838"/>
          </a:xfrm>
          <a:prstGeom prst="rect">
            <a:avLst/>
          </a:prstGeom>
        </p:spPr>
      </p:pic>
      <p:sp>
        <p:nvSpPr>
          <p:cNvPr id="4" name="Rectangle 3"/>
          <p:cNvSpPr/>
          <p:nvPr/>
        </p:nvSpPr>
        <p:spPr>
          <a:xfrm>
            <a:off x="1184564" y="3858491"/>
            <a:ext cx="1149927" cy="145473"/>
          </a:xfrm>
          <a:prstGeom prst="rect">
            <a:avLst/>
          </a:prstGeom>
          <a:solidFill>
            <a:srgbClr val="C00000">
              <a:alpha val="2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81545" y="4294909"/>
            <a:ext cx="1440873" cy="13854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81545" y="4724400"/>
            <a:ext cx="1108364" cy="17318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81545" y="4149435"/>
            <a:ext cx="720436" cy="14547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184361" y="6150334"/>
            <a:ext cx="3579038" cy="5957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Supplier Query and Request will allow you to look up suppliers and sites, determine if they’re active, request reactivation of suppliers and sites, and add a new supplier or site.</a:t>
            </a:r>
            <a:endParaRPr lang="en-US" sz="1000" dirty="0"/>
          </a:p>
        </p:txBody>
      </p:sp>
      <p:sp>
        <p:nvSpPr>
          <p:cNvPr id="10" name="Rounded Rectangle 9"/>
          <p:cNvSpPr/>
          <p:nvPr/>
        </p:nvSpPr>
        <p:spPr>
          <a:xfrm>
            <a:off x="3184361" y="5486399"/>
            <a:ext cx="3809579" cy="5842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Requisition and Purchase order query will allow you to see the status of your requisition and PO, upload invoices, check PO commitments, remaining funding, PTA’s, invoice status, and invoice payments</a:t>
            </a:r>
            <a:endParaRPr lang="en-US" sz="1000" dirty="0"/>
          </a:p>
        </p:txBody>
      </p:sp>
      <p:sp>
        <p:nvSpPr>
          <p:cNvPr id="12" name="Rounded Rectangle 11"/>
          <p:cNvSpPr/>
          <p:nvPr/>
        </p:nvSpPr>
        <p:spPr>
          <a:xfrm>
            <a:off x="3184361" y="4810991"/>
            <a:ext cx="2493185" cy="5957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Fund title query will let you look up your award and all the tasks under that award, as well as start and end dates</a:t>
            </a:r>
            <a:endParaRPr lang="en-US" sz="1000" dirty="0"/>
          </a:p>
        </p:txBody>
      </p:sp>
      <p:sp>
        <p:nvSpPr>
          <p:cNvPr id="13" name="Rectangle 12"/>
          <p:cNvSpPr/>
          <p:nvPr/>
        </p:nvSpPr>
        <p:spPr>
          <a:xfrm>
            <a:off x="10834255" y="1149927"/>
            <a:ext cx="387927"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2" idx="1"/>
          </p:cNvCxnSpPr>
          <p:nvPr/>
        </p:nvCxnSpPr>
        <p:spPr>
          <a:xfrm flipH="1" flipV="1">
            <a:off x="2001981" y="4222171"/>
            <a:ext cx="1182380" cy="886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1"/>
            <a:endCxn id="5" idx="3"/>
          </p:cNvCxnSpPr>
          <p:nvPr/>
        </p:nvCxnSpPr>
        <p:spPr>
          <a:xfrm flipH="1" flipV="1">
            <a:off x="2722418" y="4364182"/>
            <a:ext cx="461943" cy="1414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1"/>
          </p:cNvCxnSpPr>
          <p:nvPr/>
        </p:nvCxnSpPr>
        <p:spPr>
          <a:xfrm flipH="1" flipV="1">
            <a:off x="2389909" y="4810991"/>
            <a:ext cx="794452" cy="1637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10831652" y="2140527"/>
            <a:ext cx="1191491" cy="9005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You can access your worklist from this page, or by selecting this icon</a:t>
            </a:r>
            <a:endParaRPr lang="en-US" sz="1000" dirty="0"/>
          </a:p>
        </p:txBody>
      </p:sp>
      <p:cxnSp>
        <p:nvCxnSpPr>
          <p:cNvPr id="22" name="Straight Arrow Connector 21"/>
          <p:cNvCxnSpPr>
            <a:stCxn id="20" idx="0"/>
            <a:endCxn id="13" idx="2"/>
          </p:cNvCxnSpPr>
          <p:nvPr/>
        </p:nvCxnSpPr>
        <p:spPr>
          <a:xfrm flipH="1" flipV="1">
            <a:off x="11028219" y="1683327"/>
            <a:ext cx="399179"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038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525714" y="1657312"/>
            <a:ext cx="7186665" cy="5200688"/>
          </a:xfrm>
          <a:prstGeom prst="rect">
            <a:avLst/>
          </a:prstGeom>
          <a:ln>
            <a:noFill/>
          </a:ln>
        </p:spPr>
      </p:pic>
      <p:sp>
        <p:nvSpPr>
          <p:cNvPr id="7" name="Rectangle 6"/>
          <p:cNvSpPr/>
          <p:nvPr/>
        </p:nvSpPr>
        <p:spPr>
          <a:xfrm>
            <a:off x="6119046" y="5201690"/>
            <a:ext cx="1973394" cy="1392382"/>
          </a:xfrm>
          <a:prstGeom prst="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TextBox 7"/>
          <p:cNvSpPr txBox="1"/>
          <p:nvPr/>
        </p:nvSpPr>
        <p:spPr>
          <a:xfrm>
            <a:off x="2975294" y="690415"/>
            <a:ext cx="6737085" cy="369332"/>
          </a:xfrm>
          <a:prstGeom prst="rect">
            <a:avLst/>
          </a:prstGeom>
          <a:noFill/>
          <a:ln w="12700">
            <a:solidFill>
              <a:srgbClr val="C00000"/>
            </a:solidFill>
          </a:ln>
        </p:spPr>
        <p:txBody>
          <a:bodyPr wrap="square" rtlCol="0">
            <a:spAutoFit/>
          </a:bodyPr>
          <a:lstStyle/>
          <a:p>
            <a:r>
              <a:rPr lang="en-US" dirty="0" smtClean="0"/>
              <a:t>To initiate a new Subaward Requisition, select “Non Catalog Requests”</a:t>
            </a:r>
            <a:endParaRPr lang="en-US" dirty="0"/>
          </a:p>
        </p:txBody>
      </p:sp>
      <p:sp>
        <p:nvSpPr>
          <p:cNvPr id="9" name="Rectangle 8"/>
          <p:cNvSpPr/>
          <p:nvPr/>
        </p:nvSpPr>
        <p:spPr>
          <a:xfrm>
            <a:off x="155241" y="137160"/>
            <a:ext cx="2138379" cy="89916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 Subaward</a:t>
            </a:r>
            <a:endParaRPr lang="en-US" dirty="0"/>
          </a:p>
        </p:txBody>
      </p:sp>
    </p:spTree>
    <p:extLst>
      <p:ext uri="{BB962C8B-B14F-4D97-AF65-F5344CB8AC3E}">
        <p14:creationId xmlns:p14="http://schemas.microsoft.com/office/powerpoint/2010/main" val="1048960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2512" y="1798320"/>
            <a:ext cx="6615682" cy="2730826"/>
          </a:xfrm>
          <a:prstGeom prst="rect">
            <a:avLst/>
          </a:prstGeom>
        </p:spPr>
      </p:pic>
      <p:sp>
        <p:nvSpPr>
          <p:cNvPr id="4" name="Rectangle 3"/>
          <p:cNvSpPr/>
          <p:nvPr/>
        </p:nvSpPr>
        <p:spPr>
          <a:xfrm>
            <a:off x="5029200" y="3939540"/>
            <a:ext cx="822960" cy="144780"/>
          </a:xfrm>
          <a:prstGeom prst="rect">
            <a:avLst/>
          </a:prstGeom>
          <a:solidFill>
            <a:srgbClr val="FF0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67574" y="476071"/>
            <a:ext cx="7225462" cy="369332"/>
          </a:xfrm>
          <a:prstGeom prst="rect">
            <a:avLst/>
          </a:prstGeom>
          <a:noFill/>
          <a:ln w="12700">
            <a:solidFill>
              <a:srgbClr val="C00000"/>
            </a:solidFill>
          </a:ln>
        </p:spPr>
        <p:txBody>
          <a:bodyPr wrap="square" rtlCol="0">
            <a:spAutoFit/>
          </a:bodyPr>
          <a:lstStyle/>
          <a:p>
            <a:r>
              <a:rPr lang="en-US" dirty="0" smtClean="0"/>
              <a:t>From the drop down menu, select “Standard Subaward” for new subawards</a:t>
            </a:r>
            <a:endParaRPr lang="en-US" dirty="0"/>
          </a:p>
        </p:txBody>
      </p:sp>
      <p:sp>
        <p:nvSpPr>
          <p:cNvPr id="6" name="Rectangle 5"/>
          <p:cNvSpPr/>
          <p:nvPr/>
        </p:nvSpPr>
        <p:spPr>
          <a:xfrm>
            <a:off x="155241" y="137160"/>
            <a:ext cx="2138379" cy="89916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 Subaward</a:t>
            </a:r>
            <a:endParaRPr lang="en-US" dirty="0"/>
          </a:p>
        </p:txBody>
      </p:sp>
    </p:spTree>
    <p:extLst>
      <p:ext uri="{BB962C8B-B14F-4D97-AF65-F5344CB8AC3E}">
        <p14:creationId xmlns:p14="http://schemas.microsoft.com/office/powerpoint/2010/main" val="3716442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5241" y="1635905"/>
            <a:ext cx="11964992" cy="4025755"/>
          </a:xfrm>
          <a:prstGeom prst="rect">
            <a:avLst/>
          </a:prstGeom>
        </p:spPr>
      </p:pic>
      <p:sp>
        <p:nvSpPr>
          <p:cNvPr id="3" name="TextBox 2"/>
          <p:cNvSpPr txBox="1"/>
          <p:nvPr/>
        </p:nvSpPr>
        <p:spPr>
          <a:xfrm>
            <a:off x="2979420" y="303231"/>
            <a:ext cx="6829598" cy="369332"/>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Complete all the fields for the </a:t>
            </a:r>
            <a:r>
              <a:rPr lang="en-US" u="sng" dirty="0" smtClean="0"/>
              <a:t>first line </a:t>
            </a:r>
            <a:r>
              <a:rPr lang="en-US" dirty="0" smtClean="0"/>
              <a:t>and then select “Add to Cart” </a:t>
            </a:r>
            <a:endParaRPr lang="en-US" dirty="0"/>
          </a:p>
        </p:txBody>
      </p:sp>
      <p:sp>
        <p:nvSpPr>
          <p:cNvPr id="4" name="Rounded Rectangle 3"/>
          <p:cNvSpPr/>
          <p:nvPr/>
        </p:nvSpPr>
        <p:spPr>
          <a:xfrm>
            <a:off x="5090160" y="1463040"/>
            <a:ext cx="224028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If there will be multiple lines for expenditure types, make sure the item description is not the same for both. We recommend putting “Line 1” and “Line 2” at the front of the descriptions</a:t>
            </a:r>
            <a:endParaRPr lang="en-US" sz="1000" dirty="0"/>
          </a:p>
        </p:txBody>
      </p:sp>
      <p:sp>
        <p:nvSpPr>
          <p:cNvPr id="5" name="Rounded Rectangle 4"/>
          <p:cNvSpPr/>
          <p:nvPr/>
        </p:nvSpPr>
        <p:spPr>
          <a:xfrm>
            <a:off x="5295900" y="2628900"/>
            <a:ext cx="1882140" cy="8534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 The amount field should be the amount subject to IDC (54710) first, then the amount not subject to IDC (54720) second</a:t>
            </a:r>
            <a:endParaRPr lang="en-US" sz="1000" dirty="0"/>
          </a:p>
        </p:txBody>
      </p:sp>
      <p:sp>
        <p:nvSpPr>
          <p:cNvPr id="6" name="Rounded Rectangle 5"/>
          <p:cNvSpPr/>
          <p:nvPr/>
        </p:nvSpPr>
        <p:spPr>
          <a:xfrm>
            <a:off x="10393680" y="2145247"/>
            <a:ext cx="1653540" cy="15035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Only “Request New Supplier” if you cannot find the supplier at all. If you need a site added to  an existing supplier, then you will need to request it in the “Supplier Query  and Request”, not in the requisition</a:t>
            </a:r>
            <a:endParaRPr lang="en-US" sz="1000" dirty="0"/>
          </a:p>
        </p:txBody>
      </p:sp>
      <p:sp>
        <p:nvSpPr>
          <p:cNvPr id="7" name="Rounded Rectangle 6"/>
          <p:cNvSpPr/>
          <p:nvPr/>
        </p:nvSpPr>
        <p:spPr>
          <a:xfrm>
            <a:off x="3017520" y="3648782"/>
            <a:ext cx="1607820" cy="1158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Subaward start and end dates should be within Stanford’s period of performance from the sponsor and should not exceed one year at a time</a:t>
            </a:r>
            <a:endParaRPr lang="en-US" sz="1000" dirty="0"/>
          </a:p>
        </p:txBody>
      </p:sp>
      <p:sp>
        <p:nvSpPr>
          <p:cNvPr id="8" name="Rounded Rectangle 7"/>
          <p:cNvSpPr/>
          <p:nvPr/>
        </p:nvSpPr>
        <p:spPr>
          <a:xfrm>
            <a:off x="10180320" y="5417820"/>
            <a:ext cx="1577340" cy="1341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Prior approvals should be specific to the </a:t>
            </a:r>
            <a:r>
              <a:rPr lang="en-US" sz="1000" dirty="0" err="1" smtClean="0"/>
              <a:t>subrecipient</a:t>
            </a:r>
            <a:r>
              <a:rPr lang="en-US" sz="1000" dirty="0" smtClean="0"/>
              <a:t> and can be more restrictive than the prime if closer monitoring or more reporting is needed</a:t>
            </a:r>
            <a:endParaRPr lang="en-US" sz="1000" dirty="0"/>
          </a:p>
        </p:txBody>
      </p:sp>
      <p:cxnSp>
        <p:nvCxnSpPr>
          <p:cNvPr id="10" name="Straight Arrow Connector 9"/>
          <p:cNvCxnSpPr/>
          <p:nvPr/>
        </p:nvCxnSpPr>
        <p:spPr>
          <a:xfrm flipH="1">
            <a:off x="4358640" y="2453640"/>
            <a:ext cx="731520" cy="175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878580" y="3046802"/>
            <a:ext cx="14173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9890760" y="2897014"/>
            <a:ext cx="502920" cy="2500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455420" y="3821647"/>
            <a:ext cx="1562100" cy="1864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1"/>
          </p:cNvCxnSpPr>
          <p:nvPr/>
        </p:nvCxnSpPr>
        <p:spPr>
          <a:xfrm flipH="1" flipV="1">
            <a:off x="8785860" y="5120041"/>
            <a:ext cx="1394460" cy="968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7487618" y="3909060"/>
            <a:ext cx="2105789" cy="3651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Payment type should be based on the budget. </a:t>
            </a:r>
            <a:endParaRPr lang="en-US" sz="1000" dirty="0"/>
          </a:p>
        </p:txBody>
      </p:sp>
      <p:cxnSp>
        <p:nvCxnSpPr>
          <p:cNvPr id="24" name="Straight Arrow Connector 23"/>
          <p:cNvCxnSpPr/>
          <p:nvPr/>
        </p:nvCxnSpPr>
        <p:spPr>
          <a:xfrm flipH="1">
            <a:off x="6957060" y="3914883"/>
            <a:ext cx="530559" cy="1078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55241" y="137160"/>
            <a:ext cx="2138379" cy="89916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 Subaward</a:t>
            </a:r>
            <a:endParaRPr lang="en-US" dirty="0"/>
          </a:p>
        </p:txBody>
      </p:sp>
      <p:sp>
        <p:nvSpPr>
          <p:cNvPr id="26" name="Rectangle 25"/>
          <p:cNvSpPr/>
          <p:nvPr/>
        </p:nvSpPr>
        <p:spPr>
          <a:xfrm>
            <a:off x="11460480" y="1635905"/>
            <a:ext cx="533400" cy="30719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234545" y="5728855"/>
            <a:ext cx="1662545" cy="10300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Use the additional description to notify the contract officer of any additional requirements they should include in the contract</a:t>
            </a:r>
            <a:endParaRPr lang="en-US" sz="1000" dirty="0"/>
          </a:p>
        </p:txBody>
      </p:sp>
      <p:cxnSp>
        <p:nvCxnSpPr>
          <p:cNvPr id="13" name="Straight Arrow Connector 12"/>
          <p:cNvCxnSpPr>
            <a:stCxn id="9" idx="1"/>
          </p:cNvCxnSpPr>
          <p:nvPr/>
        </p:nvCxnSpPr>
        <p:spPr>
          <a:xfrm flipH="1" flipV="1">
            <a:off x="5569529" y="5514110"/>
            <a:ext cx="665016" cy="729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252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724" y="1600186"/>
            <a:ext cx="12082551" cy="3657627"/>
          </a:xfrm>
          <a:prstGeom prst="rect">
            <a:avLst/>
          </a:prstGeom>
        </p:spPr>
      </p:pic>
      <p:sp>
        <p:nvSpPr>
          <p:cNvPr id="4" name="Rectangle 3"/>
          <p:cNvSpPr/>
          <p:nvPr/>
        </p:nvSpPr>
        <p:spPr>
          <a:xfrm>
            <a:off x="2621280" y="2430780"/>
            <a:ext cx="1226820" cy="31242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21280" y="2842260"/>
            <a:ext cx="891540" cy="1752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98480" y="1790700"/>
            <a:ext cx="1424940" cy="952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564380" y="1874520"/>
            <a:ext cx="1760220" cy="784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Update “Item Description”  so it isn’t the same as the prior line</a:t>
            </a:r>
            <a:endParaRPr lang="en-US" sz="1000" dirty="0"/>
          </a:p>
        </p:txBody>
      </p:sp>
      <p:sp>
        <p:nvSpPr>
          <p:cNvPr id="8" name="Rounded Rectangle 7"/>
          <p:cNvSpPr/>
          <p:nvPr/>
        </p:nvSpPr>
        <p:spPr>
          <a:xfrm>
            <a:off x="4579620" y="2842260"/>
            <a:ext cx="1737360" cy="396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Update the amount to the non-IDC amount</a:t>
            </a:r>
            <a:endParaRPr lang="en-US" sz="1000" dirty="0"/>
          </a:p>
        </p:txBody>
      </p:sp>
      <p:sp>
        <p:nvSpPr>
          <p:cNvPr id="9" name="Rounded Rectangle 8"/>
          <p:cNvSpPr/>
          <p:nvPr/>
        </p:nvSpPr>
        <p:spPr>
          <a:xfrm>
            <a:off x="10515600" y="3150869"/>
            <a:ext cx="1607820" cy="556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You should see the first line amount in your cart </a:t>
            </a:r>
            <a:endParaRPr lang="en-US" sz="1000" dirty="0"/>
          </a:p>
        </p:txBody>
      </p:sp>
      <p:cxnSp>
        <p:nvCxnSpPr>
          <p:cNvPr id="11" name="Straight Arrow Connector 10"/>
          <p:cNvCxnSpPr>
            <a:endCxn id="4" idx="3"/>
          </p:cNvCxnSpPr>
          <p:nvPr/>
        </p:nvCxnSpPr>
        <p:spPr>
          <a:xfrm flipH="1">
            <a:off x="3848100" y="2266950"/>
            <a:ext cx="716280" cy="32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5" idx="3"/>
          </p:cNvCxnSpPr>
          <p:nvPr/>
        </p:nvCxnSpPr>
        <p:spPr>
          <a:xfrm flipH="1" flipV="1">
            <a:off x="3512820" y="2929890"/>
            <a:ext cx="1051560" cy="110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1319510" y="2760338"/>
            <a:ext cx="0" cy="390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a:stretch>
            <a:fillRect/>
          </a:stretch>
        </p:blipFill>
        <p:spPr>
          <a:xfrm>
            <a:off x="211742" y="200319"/>
            <a:ext cx="2152075" cy="908383"/>
          </a:xfrm>
          <a:prstGeom prst="rect">
            <a:avLst/>
          </a:prstGeom>
        </p:spPr>
      </p:pic>
      <p:sp>
        <p:nvSpPr>
          <p:cNvPr id="17" name="TextBox 16"/>
          <p:cNvSpPr txBox="1"/>
          <p:nvPr/>
        </p:nvSpPr>
        <p:spPr>
          <a:xfrm>
            <a:off x="2442210" y="227044"/>
            <a:ext cx="9060180" cy="369332"/>
          </a:xfrm>
          <a:prstGeom prst="rect">
            <a:avLst/>
          </a:prstGeom>
          <a:noFill/>
          <a:ln w="12700">
            <a:solidFill>
              <a:srgbClr val="C00000"/>
            </a:solidFill>
          </a:ln>
        </p:spPr>
        <p:txBody>
          <a:bodyPr wrap="square" rtlCol="0">
            <a:spAutoFit/>
          </a:bodyPr>
          <a:lstStyle/>
          <a:p>
            <a:r>
              <a:rPr lang="en-US" dirty="0" smtClean="0"/>
              <a:t>Update the Item Description and Amount for the </a:t>
            </a:r>
            <a:r>
              <a:rPr lang="en-US" u="sng" dirty="0" smtClean="0"/>
              <a:t>second line </a:t>
            </a:r>
            <a:r>
              <a:rPr lang="en-US" dirty="0" smtClean="0"/>
              <a:t>and select “Add to Cart” again.</a:t>
            </a:r>
            <a:endParaRPr lang="en-US" dirty="0"/>
          </a:p>
        </p:txBody>
      </p:sp>
      <p:sp>
        <p:nvSpPr>
          <p:cNvPr id="18" name="Rectangle 17"/>
          <p:cNvSpPr/>
          <p:nvPr/>
        </p:nvSpPr>
        <p:spPr>
          <a:xfrm>
            <a:off x="10180320" y="1684020"/>
            <a:ext cx="457200" cy="2971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3103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062" y="1645430"/>
            <a:ext cx="12015875" cy="3567139"/>
          </a:xfrm>
          <a:prstGeom prst="rect">
            <a:avLst/>
          </a:prstGeom>
        </p:spPr>
      </p:pic>
      <p:sp>
        <p:nvSpPr>
          <p:cNvPr id="3" name="Rectangle 2"/>
          <p:cNvSpPr/>
          <p:nvPr/>
        </p:nvSpPr>
        <p:spPr>
          <a:xfrm>
            <a:off x="10645140" y="1668780"/>
            <a:ext cx="1463040" cy="14325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606040" y="463033"/>
            <a:ext cx="8186651" cy="369332"/>
          </a:xfrm>
          <a:prstGeom prst="rect">
            <a:avLst/>
          </a:prstGeom>
          <a:noFill/>
          <a:ln w="12700">
            <a:solidFill>
              <a:srgbClr val="C00000"/>
            </a:solidFill>
          </a:ln>
        </p:spPr>
        <p:txBody>
          <a:bodyPr wrap="square" rtlCol="0">
            <a:spAutoFit/>
          </a:bodyPr>
          <a:lstStyle/>
          <a:p>
            <a:r>
              <a:rPr lang="en-US" dirty="0" smtClean="0"/>
              <a:t>Check that the Shopping Cart shows both lines, then select “View Cart and Checkout”  </a:t>
            </a:r>
            <a:endParaRPr lang="en-US" dirty="0"/>
          </a:p>
        </p:txBody>
      </p:sp>
      <p:sp>
        <p:nvSpPr>
          <p:cNvPr id="5" name="Rectangle 4"/>
          <p:cNvSpPr/>
          <p:nvPr/>
        </p:nvSpPr>
        <p:spPr>
          <a:xfrm>
            <a:off x="11033760" y="2682240"/>
            <a:ext cx="967740" cy="190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158402" y="193508"/>
            <a:ext cx="2152075" cy="908383"/>
          </a:xfrm>
          <a:prstGeom prst="rect">
            <a:avLst/>
          </a:prstGeom>
        </p:spPr>
      </p:pic>
    </p:spTree>
    <p:extLst>
      <p:ext uri="{BB962C8B-B14F-4D97-AF65-F5344CB8AC3E}">
        <p14:creationId xmlns:p14="http://schemas.microsoft.com/office/powerpoint/2010/main" val="517641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207" y="1187518"/>
            <a:ext cx="11920625" cy="5491203"/>
          </a:xfrm>
          <a:prstGeom prst="rect">
            <a:avLst/>
          </a:prstGeom>
        </p:spPr>
      </p:pic>
      <p:pic>
        <p:nvPicPr>
          <p:cNvPr id="3" name="Picture 2"/>
          <p:cNvPicPr>
            <a:picLocks noChangeAspect="1"/>
          </p:cNvPicPr>
          <p:nvPr/>
        </p:nvPicPr>
        <p:blipFill>
          <a:blip r:embed="rId3"/>
          <a:stretch>
            <a:fillRect/>
          </a:stretch>
        </p:blipFill>
        <p:spPr>
          <a:xfrm>
            <a:off x="105207" y="147788"/>
            <a:ext cx="2152075" cy="908383"/>
          </a:xfrm>
          <a:prstGeom prst="rect">
            <a:avLst/>
          </a:prstGeom>
        </p:spPr>
      </p:pic>
      <p:sp>
        <p:nvSpPr>
          <p:cNvPr id="4" name="TextBox 3"/>
          <p:cNvSpPr txBox="1"/>
          <p:nvPr/>
        </p:nvSpPr>
        <p:spPr>
          <a:xfrm>
            <a:off x="2447492" y="53162"/>
            <a:ext cx="6452668" cy="1323439"/>
          </a:xfrm>
          <a:prstGeom prst="rect">
            <a:avLst/>
          </a:prstGeom>
          <a:noFill/>
          <a:ln>
            <a:solidFill>
              <a:srgbClr val="C00000"/>
            </a:solidFill>
          </a:ln>
        </p:spPr>
        <p:txBody>
          <a:bodyPr wrap="square" rtlCol="0">
            <a:spAutoFit/>
          </a:bodyPr>
          <a:lstStyle/>
          <a:p>
            <a:pPr marL="342900" indent="-342900">
              <a:buAutoNum type="arabicPeriod"/>
            </a:pPr>
            <a:r>
              <a:rPr lang="en-US" sz="1600" dirty="0" smtClean="0"/>
              <a:t>Complete Delivery and Billing information and select “Apply” </a:t>
            </a:r>
          </a:p>
          <a:p>
            <a:pPr marL="342900" indent="-342900">
              <a:buAutoNum type="arabicPeriod"/>
            </a:pPr>
            <a:r>
              <a:rPr lang="en-US" sz="1600" dirty="0" smtClean="0"/>
              <a:t>Update the expenditure type for line 2 (See next page for more details)</a:t>
            </a:r>
          </a:p>
          <a:p>
            <a:pPr marL="342900" indent="-342900">
              <a:buAutoNum type="arabicPeriod"/>
            </a:pPr>
            <a:r>
              <a:rPr lang="en-US" sz="1600" dirty="0" smtClean="0"/>
              <a:t>Check that IDC and non-IDC amounts are correct</a:t>
            </a:r>
          </a:p>
          <a:p>
            <a:pPr marL="342900" indent="-342900">
              <a:buAutoNum type="arabicPeriod"/>
            </a:pPr>
            <a:r>
              <a:rPr lang="en-US" sz="1600" dirty="0" smtClean="0"/>
              <a:t>Add any additional approvers</a:t>
            </a:r>
          </a:p>
          <a:p>
            <a:pPr marL="342900" indent="-342900">
              <a:buAutoNum type="arabicPeriod"/>
            </a:pPr>
            <a:r>
              <a:rPr lang="en-US" sz="1600" dirty="0"/>
              <a:t>U</a:t>
            </a:r>
            <a:r>
              <a:rPr lang="en-US" sz="1600" dirty="0" smtClean="0"/>
              <a:t>pload attachments.</a:t>
            </a:r>
            <a:endParaRPr lang="en-US" sz="1600" dirty="0"/>
          </a:p>
        </p:txBody>
      </p:sp>
      <p:sp>
        <p:nvSpPr>
          <p:cNvPr id="6" name="Rectangle 5"/>
          <p:cNvSpPr/>
          <p:nvPr/>
        </p:nvSpPr>
        <p:spPr>
          <a:xfrm>
            <a:off x="6568440" y="2567940"/>
            <a:ext cx="2331720" cy="103632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0500" y="6202680"/>
            <a:ext cx="762000" cy="2209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056620" y="5181600"/>
            <a:ext cx="853440" cy="2895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0080" y="3834060"/>
            <a:ext cx="411480" cy="19812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9410700" y="2446020"/>
            <a:ext cx="1931670" cy="6686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Complete the PTAE for the </a:t>
            </a:r>
            <a:r>
              <a:rPr lang="en-US" sz="1000" dirty="0" err="1" smtClean="0"/>
              <a:t>subaward</a:t>
            </a:r>
            <a:r>
              <a:rPr lang="en-US" sz="1000" dirty="0" smtClean="0"/>
              <a:t> and put the first expenditure type (54710) then select “Apply”</a:t>
            </a:r>
            <a:endParaRPr lang="en-US" sz="1000" dirty="0"/>
          </a:p>
        </p:txBody>
      </p:sp>
      <p:sp>
        <p:nvSpPr>
          <p:cNvPr id="14" name="Rounded Rectangle 13"/>
          <p:cNvSpPr/>
          <p:nvPr/>
        </p:nvSpPr>
        <p:spPr>
          <a:xfrm>
            <a:off x="9136380" y="5189220"/>
            <a:ext cx="1804468" cy="96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Select “Manage Approvers to add additional approvers. Do not add OSR approvers, the requisition </a:t>
            </a:r>
            <a:r>
              <a:rPr lang="en-US" sz="1000" dirty="0" err="1" smtClean="0"/>
              <a:t>wil</a:t>
            </a:r>
            <a:r>
              <a:rPr lang="en-US" sz="1000" dirty="0" smtClean="0"/>
              <a:t> automatically route to them</a:t>
            </a:r>
            <a:endParaRPr lang="en-US" sz="1000" dirty="0"/>
          </a:p>
        </p:txBody>
      </p:sp>
      <p:sp>
        <p:nvSpPr>
          <p:cNvPr id="15" name="Rounded Rectangle 14"/>
          <p:cNvSpPr/>
          <p:nvPr/>
        </p:nvSpPr>
        <p:spPr>
          <a:xfrm>
            <a:off x="1950720" y="5303520"/>
            <a:ext cx="2087880" cy="8839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For new subawards you should attach the SOW, Budget (that matches the dollar amount on the requisition), Budget Justification, and Form #33</a:t>
            </a:r>
            <a:endParaRPr lang="en-US" sz="1000" dirty="0"/>
          </a:p>
        </p:txBody>
      </p:sp>
      <p:sp>
        <p:nvSpPr>
          <p:cNvPr id="16" name="Rounded Rectangle 15"/>
          <p:cNvSpPr/>
          <p:nvPr/>
        </p:nvSpPr>
        <p:spPr>
          <a:xfrm>
            <a:off x="571500" y="2796540"/>
            <a:ext cx="2423160" cy="807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Select the second line and then select “Update” to update the Expenditure Type for line 2. If you do not update, both lines will be the ET selected in Billing. </a:t>
            </a:r>
            <a:r>
              <a:rPr lang="en-US" sz="1000" u="sng" dirty="0" smtClean="0"/>
              <a:t>See next page for more details.</a:t>
            </a:r>
            <a:endParaRPr lang="en-US" sz="1000" u="sng" dirty="0"/>
          </a:p>
        </p:txBody>
      </p:sp>
      <p:cxnSp>
        <p:nvCxnSpPr>
          <p:cNvPr id="20" name="Straight Arrow Connector 19"/>
          <p:cNvCxnSpPr>
            <a:stCxn id="16" idx="2"/>
          </p:cNvCxnSpPr>
          <p:nvPr/>
        </p:nvCxnSpPr>
        <p:spPr>
          <a:xfrm flipH="1">
            <a:off x="1051560" y="3604260"/>
            <a:ext cx="731520" cy="160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5" idx="1"/>
            <a:endCxn id="7" idx="3"/>
          </p:cNvCxnSpPr>
          <p:nvPr/>
        </p:nvCxnSpPr>
        <p:spPr>
          <a:xfrm flipH="1">
            <a:off x="952500" y="5745480"/>
            <a:ext cx="998220" cy="567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2" idx="1"/>
            <a:endCxn id="6" idx="3"/>
          </p:cNvCxnSpPr>
          <p:nvPr/>
        </p:nvCxnSpPr>
        <p:spPr>
          <a:xfrm flipH="1">
            <a:off x="8900160" y="2780348"/>
            <a:ext cx="510540" cy="305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4" idx="3"/>
          </p:cNvCxnSpPr>
          <p:nvPr/>
        </p:nvCxnSpPr>
        <p:spPr>
          <a:xfrm flipH="1">
            <a:off x="10940848" y="5402580"/>
            <a:ext cx="519632" cy="266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Flowchart: Connector 32"/>
          <p:cNvSpPr/>
          <p:nvPr/>
        </p:nvSpPr>
        <p:spPr>
          <a:xfrm>
            <a:off x="5631180" y="2720340"/>
            <a:ext cx="236220" cy="220980"/>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35" name="Flowchart: Connector 34"/>
          <p:cNvSpPr/>
          <p:nvPr/>
        </p:nvSpPr>
        <p:spPr>
          <a:xfrm>
            <a:off x="190500" y="3544101"/>
            <a:ext cx="236220" cy="220980"/>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6" name="Flowchart: Connector 35"/>
          <p:cNvSpPr/>
          <p:nvPr/>
        </p:nvSpPr>
        <p:spPr>
          <a:xfrm>
            <a:off x="2701290" y="4730627"/>
            <a:ext cx="236220" cy="220980"/>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7" name="Flowchart: Connector 36"/>
          <p:cNvSpPr/>
          <p:nvPr/>
        </p:nvSpPr>
        <p:spPr>
          <a:xfrm>
            <a:off x="11342370" y="4855845"/>
            <a:ext cx="236220" cy="220980"/>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0" name="Rounded Rectangle 39"/>
          <p:cNvSpPr/>
          <p:nvPr/>
        </p:nvSpPr>
        <p:spPr>
          <a:xfrm>
            <a:off x="3589020" y="4581525"/>
            <a:ext cx="2910840" cy="495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Confirm the first line is correct for the amount to be applied to IDC and the  remainder is correct for non-IDC</a:t>
            </a:r>
            <a:endParaRPr lang="en-US" sz="1000" dirty="0"/>
          </a:p>
        </p:txBody>
      </p:sp>
      <p:sp>
        <p:nvSpPr>
          <p:cNvPr id="41" name="Rectangle 40"/>
          <p:cNvSpPr/>
          <p:nvPr/>
        </p:nvSpPr>
        <p:spPr>
          <a:xfrm>
            <a:off x="2514600" y="4103874"/>
            <a:ext cx="769620" cy="45651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p:cNvCxnSpPr>
            <a:endCxn id="41" idx="2"/>
          </p:cNvCxnSpPr>
          <p:nvPr/>
        </p:nvCxnSpPr>
        <p:spPr>
          <a:xfrm flipH="1" flipV="1">
            <a:off x="2899410" y="4560386"/>
            <a:ext cx="689610" cy="351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Flowchart: Connector 43"/>
          <p:cNvSpPr/>
          <p:nvPr/>
        </p:nvSpPr>
        <p:spPr>
          <a:xfrm>
            <a:off x="105207" y="5726639"/>
            <a:ext cx="236220" cy="220980"/>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5" name="Rectangle 4"/>
          <p:cNvSpPr/>
          <p:nvPr/>
        </p:nvSpPr>
        <p:spPr>
          <a:xfrm>
            <a:off x="3200400" y="2567940"/>
            <a:ext cx="2320636" cy="103632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1354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91821"/>
            <a:ext cx="11887287" cy="1038233"/>
          </a:xfrm>
          <a:prstGeom prst="rect">
            <a:avLst/>
          </a:prstGeom>
        </p:spPr>
      </p:pic>
      <p:pic>
        <p:nvPicPr>
          <p:cNvPr id="3" name="Picture 2"/>
          <p:cNvPicPr>
            <a:picLocks noChangeAspect="1"/>
          </p:cNvPicPr>
          <p:nvPr/>
        </p:nvPicPr>
        <p:blipFill>
          <a:blip r:embed="rId3"/>
          <a:stretch>
            <a:fillRect/>
          </a:stretch>
        </p:blipFill>
        <p:spPr>
          <a:xfrm>
            <a:off x="259080" y="2735085"/>
            <a:ext cx="8229660" cy="3848128"/>
          </a:xfrm>
          <a:prstGeom prst="rect">
            <a:avLst/>
          </a:prstGeom>
        </p:spPr>
      </p:pic>
      <p:pic>
        <p:nvPicPr>
          <p:cNvPr id="4" name="Picture 3"/>
          <p:cNvPicPr>
            <a:picLocks noChangeAspect="1"/>
          </p:cNvPicPr>
          <p:nvPr/>
        </p:nvPicPr>
        <p:blipFill>
          <a:blip r:embed="rId4"/>
          <a:stretch>
            <a:fillRect/>
          </a:stretch>
        </p:blipFill>
        <p:spPr>
          <a:xfrm>
            <a:off x="9439344" y="4307676"/>
            <a:ext cx="2447943" cy="1366847"/>
          </a:xfrm>
          <a:prstGeom prst="rect">
            <a:avLst/>
          </a:prstGeom>
        </p:spPr>
      </p:pic>
      <p:pic>
        <p:nvPicPr>
          <p:cNvPr id="5" name="Picture 4"/>
          <p:cNvPicPr>
            <a:picLocks noChangeAspect="1"/>
          </p:cNvPicPr>
          <p:nvPr/>
        </p:nvPicPr>
        <p:blipFill>
          <a:blip r:embed="rId5"/>
          <a:stretch>
            <a:fillRect/>
          </a:stretch>
        </p:blipFill>
        <p:spPr>
          <a:xfrm>
            <a:off x="127922" y="142220"/>
            <a:ext cx="2152075" cy="908383"/>
          </a:xfrm>
          <a:prstGeom prst="rect">
            <a:avLst/>
          </a:prstGeom>
        </p:spPr>
      </p:pic>
      <p:sp>
        <p:nvSpPr>
          <p:cNvPr id="8" name="TextBox 7"/>
          <p:cNvSpPr txBox="1"/>
          <p:nvPr/>
        </p:nvSpPr>
        <p:spPr>
          <a:xfrm>
            <a:off x="2880360" y="415175"/>
            <a:ext cx="3049385" cy="369332"/>
          </a:xfrm>
          <a:prstGeom prst="rect">
            <a:avLst/>
          </a:prstGeom>
          <a:noFill/>
          <a:ln w="12700">
            <a:solidFill>
              <a:srgbClr val="C00000"/>
            </a:solidFill>
          </a:ln>
        </p:spPr>
        <p:txBody>
          <a:bodyPr wrap="square" rtlCol="0">
            <a:spAutoFit/>
          </a:bodyPr>
          <a:lstStyle/>
          <a:p>
            <a:r>
              <a:rPr lang="en-US" dirty="0" smtClean="0"/>
              <a:t>Updating the expenditure type </a:t>
            </a:r>
            <a:endParaRPr lang="en-US" dirty="0"/>
          </a:p>
        </p:txBody>
      </p:sp>
      <p:sp>
        <p:nvSpPr>
          <p:cNvPr id="9" name="Rectangle 8"/>
          <p:cNvSpPr/>
          <p:nvPr/>
        </p:nvSpPr>
        <p:spPr>
          <a:xfrm>
            <a:off x="525780" y="1547675"/>
            <a:ext cx="396240" cy="2438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200" y="2031065"/>
            <a:ext cx="190500" cy="2514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18510" y="4692958"/>
            <a:ext cx="1066800" cy="42672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970020" y="5725715"/>
            <a:ext cx="571500" cy="47006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616440" y="5204460"/>
            <a:ext cx="1226820" cy="2133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160020" y="2378190"/>
            <a:ext cx="236220" cy="220980"/>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5" name="Flowchart: Connector 14"/>
          <p:cNvSpPr/>
          <p:nvPr/>
        </p:nvSpPr>
        <p:spPr>
          <a:xfrm>
            <a:off x="171450" y="1293695"/>
            <a:ext cx="236220" cy="220980"/>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6" name="Flowchart: Connector 15"/>
          <p:cNvSpPr/>
          <p:nvPr/>
        </p:nvSpPr>
        <p:spPr>
          <a:xfrm>
            <a:off x="3318510" y="4404021"/>
            <a:ext cx="236220" cy="220980"/>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7" name="Flowchart: Connector 16"/>
          <p:cNvSpPr/>
          <p:nvPr/>
        </p:nvSpPr>
        <p:spPr>
          <a:xfrm>
            <a:off x="3733800" y="5504735"/>
            <a:ext cx="236220" cy="220980"/>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8" name="Flowchart: Connector 17"/>
          <p:cNvSpPr/>
          <p:nvPr/>
        </p:nvSpPr>
        <p:spPr>
          <a:xfrm>
            <a:off x="9439344" y="4947757"/>
            <a:ext cx="236220" cy="220980"/>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9" name="Rounded Rectangle 18"/>
          <p:cNvSpPr/>
          <p:nvPr/>
        </p:nvSpPr>
        <p:spPr>
          <a:xfrm>
            <a:off x="723900" y="2375872"/>
            <a:ext cx="2030730" cy="308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Select the line you want to update the expenditure type for</a:t>
            </a:r>
            <a:endParaRPr lang="en-US" sz="1000" dirty="0"/>
          </a:p>
        </p:txBody>
      </p:sp>
      <p:cxnSp>
        <p:nvCxnSpPr>
          <p:cNvPr id="21" name="Straight Arrow Connector 20"/>
          <p:cNvCxnSpPr/>
          <p:nvPr/>
        </p:nvCxnSpPr>
        <p:spPr>
          <a:xfrm flipH="1" flipV="1">
            <a:off x="278130" y="2240525"/>
            <a:ext cx="445770" cy="236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1120139" y="1196899"/>
            <a:ext cx="1102555" cy="2440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S</a:t>
            </a:r>
            <a:r>
              <a:rPr lang="en-US" sz="1000" dirty="0" smtClean="0"/>
              <a:t>elect “Update”</a:t>
            </a:r>
            <a:endParaRPr lang="en-US" sz="1000" dirty="0"/>
          </a:p>
        </p:txBody>
      </p:sp>
      <p:cxnSp>
        <p:nvCxnSpPr>
          <p:cNvPr id="27" name="Straight Arrow Connector 26"/>
          <p:cNvCxnSpPr>
            <a:stCxn id="25" idx="1"/>
          </p:cNvCxnSpPr>
          <p:nvPr/>
        </p:nvCxnSpPr>
        <p:spPr>
          <a:xfrm flipH="1">
            <a:off x="838201" y="1318935"/>
            <a:ext cx="281938" cy="2287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4107180" y="3878579"/>
            <a:ext cx="1539240" cy="6093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Enter the expenditure type: 54710 for IDC and 54720 for non-IDC</a:t>
            </a:r>
            <a:endParaRPr lang="en-US" sz="1000" dirty="0"/>
          </a:p>
        </p:txBody>
      </p:sp>
      <p:cxnSp>
        <p:nvCxnSpPr>
          <p:cNvPr id="31" name="Straight Arrow Connector 30"/>
          <p:cNvCxnSpPr>
            <a:endCxn id="11" idx="0"/>
          </p:cNvCxnSpPr>
          <p:nvPr/>
        </p:nvCxnSpPr>
        <p:spPr>
          <a:xfrm flipH="1">
            <a:off x="3851910" y="4198620"/>
            <a:ext cx="255270" cy="494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5090160" y="5791200"/>
            <a:ext cx="899160" cy="266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select “Apply”</a:t>
            </a:r>
            <a:endParaRPr lang="en-US" sz="1000" dirty="0"/>
          </a:p>
        </p:txBody>
      </p:sp>
      <p:cxnSp>
        <p:nvCxnSpPr>
          <p:cNvPr id="35" name="Straight Arrow Connector 34"/>
          <p:cNvCxnSpPr>
            <a:stCxn id="33" idx="1"/>
            <a:endCxn id="12" idx="3"/>
          </p:cNvCxnSpPr>
          <p:nvPr/>
        </p:nvCxnSpPr>
        <p:spPr>
          <a:xfrm flipH="1">
            <a:off x="4541520" y="5924550"/>
            <a:ext cx="548640" cy="361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9235440" y="3099255"/>
            <a:ext cx="2118447" cy="12084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Once applied, the Expenditure Type field on the main page will show “Multiple”. This will only apply if you have multiple lines with more than one expenditure type.</a:t>
            </a:r>
            <a:endParaRPr lang="en-US" sz="1000" dirty="0"/>
          </a:p>
        </p:txBody>
      </p:sp>
      <p:cxnSp>
        <p:nvCxnSpPr>
          <p:cNvPr id="39" name="Straight Arrow Connector 38"/>
          <p:cNvCxnSpPr/>
          <p:nvPr/>
        </p:nvCxnSpPr>
        <p:spPr>
          <a:xfrm flipH="1">
            <a:off x="10020300" y="4325685"/>
            <a:ext cx="297180" cy="878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883967" y="5872612"/>
            <a:ext cx="2867025" cy="923330"/>
          </a:xfrm>
          <a:prstGeom prst="rect">
            <a:avLst/>
          </a:prstGeom>
          <a:noFill/>
          <a:ln>
            <a:solidFill>
              <a:srgbClr val="C00000"/>
            </a:solidFill>
          </a:ln>
        </p:spPr>
        <p:txBody>
          <a:bodyPr wrap="square" rtlCol="0">
            <a:spAutoFit/>
          </a:bodyPr>
          <a:lstStyle/>
          <a:p>
            <a:pPr algn="ctr"/>
            <a:r>
              <a:rPr lang="en-US" dirty="0" smtClean="0"/>
              <a:t>Once completed, return to prior page to complete the remaining steps</a:t>
            </a:r>
            <a:endParaRPr lang="en-US" dirty="0"/>
          </a:p>
        </p:txBody>
      </p:sp>
    </p:spTree>
    <p:extLst>
      <p:ext uri="{BB962C8B-B14F-4D97-AF65-F5344CB8AC3E}">
        <p14:creationId xmlns:p14="http://schemas.microsoft.com/office/powerpoint/2010/main" val="3479392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TotalTime>
  <Words>1233</Words>
  <Application>Microsoft Office PowerPoint</Application>
  <PresentationFormat>Widescreen</PresentationFormat>
  <Paragraphs>88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How to Complete a Subaward Requisition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Register</dc:creator>
  <cp:lastModifiedBy>Laura Register</cp:lastModifiedBy>
  <cp:revision>38</cp:revision>
  <dcterms:created xsi:type="dcterms:W3CDTF">2017-09-20T18:47:27Z</dcterms:created>
  <dcterms:modified xsi:type="dcterms:W3CDTF">2017-11-20T22:36:41Z</dcterms:modified>
</cp:coreProperties>
</file>