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Nunito Sans" panose="020B0604020202020204" charset="0"/>
      <p:regular r:id="rId19"/>
      <p:bold r:id="rId20"/>
      <p:italic r:id="rId21"/>
      <p:boldItalic r:id="rId22"/>
    </p:embeddedFont>
    <p:embeddedFont>
      <p:font typeface="Nunito Sans SemiBold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48c3846795_0_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48c3846795_0_3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cc947d5fec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cc947d5fec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cc947d5fec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cc947d5fec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pandas as pd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Only get stations in contintental US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us_df = df[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(df.latitude &gt;= 24.396308)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(df.latitude &lt;= 49.384358)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&gt;= -124.848974)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&lt;= -66.885444)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1980-2010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us_df[(us_df.year &gt; 1980) &amp; (us_df.year &lt; 2010)].drop(columns=['year'])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df_1980_2010_average.groupby(['id']).mean()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df_1980_2010_average.rename(columns={"annual_precip": "_1980_2010_avg"},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1990-2020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us_df[(us_df.year &gt; 1990) &amp; (us_df.year &lt; 2020)].drop(columns=['year'])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df_1990_2020_average.groupby(['id']).mean()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df_1990_2020_average.rename(columns={"annual_precip": "_1990_2020_avg"},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df_1980_2010_average.join(df_1990_2020_average["_1990_2020_avg"])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diff_df['deviation'] = (diff_df._1990_2020_avg - diff_df._1980_2010_avg) / diff_df._1980_2010_avg * 100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diff_df[(diff_df.deviation &lt; 25) &amp; (diff_df.deviation &gt; -25)]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diff_df.dropna()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======================================================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plotly.figure_factory as ff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numpy as np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matplotlib.pyplot as plt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plotly.express as px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px.set_mapbox_access_token("pk.eyJ1IjoiaW1hdGhld3MiLCJhIjoiY2thdnl2cGVsMGtldTJ6cGl3c2tvM2NweSJ9.TXtG4gARAf4bUbnPVxk6uA")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 = ff.create_hexbin_mapbox(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data_frame=diff_df, lat="latitude", lon="longitude",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color="deviation",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agg_func=np.mean,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title="% Change precipitation, 1981-2010 vs 1991-2020",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range_color=[-15,15],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nx_hexagon=50, opacity=0.4, labels={"color": "Percent change"}, color_continuous_scale="Icefire_r",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fig.update_layout(margin=dict(b=0, t=0, l=0, r=0))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fig.show("nteract")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cc947d5fec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cc947d5fec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pandas as pd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Only get stations in contintental US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us_df = df[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(df.latitude &gt;= 24.396308)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(df.latitude &lt;= 49.384358)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&gt;= -124.848974)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&lt;= -66.885444)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1980-2010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us_df[(us_df.year &gt; 1980) &amp; (us_df.year &lt; 2010)].drop(columns=['year'])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df_1980_2010_average.groupby(['id']).mean()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df_1980_2010_average.rename(columns={"annual_precip": "_1980_2010_avg"},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1990-2020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us_df[(us_df.year &gt; 1990) &amp; (us_df.year &lt; 2020)].drop(columns=['year'])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df_1990_2020_average.groupby(['id']).mean()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df_1990_2020_average.rename(columns={"annual_precip": "_1990_2020_avg"},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df_1980_2010_average.join(df_1990_2020_average["_1990_2020_avg"])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diff_df['deviation'] = (diff_df._1990_2020_avg - diff_df._1980_2010_avg) / diff_df._1980_2010_avg * 100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diff_df[(diff_df.deviation &lt; 25) &amp; (diff_df.deviation &gt; -25)]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diff_df.dropna()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======================================================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plotly.figure_factory as ff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numpy as np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matplotlib.pyplot as plt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plotly.express as px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px.set_mapbox_access_token("pk.eyJ1IjoiaW1hdGhld3MiLCJhIjoiY2thdnl2cGVsMGtldTJ6cGl3c2tvM2NweSJ9.TXtG4gARAf4bUbnPVxk6uA")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 = ff.create_hexbin_mapbox(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data_frame=diff_df, lat="latitude", lon="longitude",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color="deviation",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agg_func=np.mean,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title="% Change precipitation, 1981-2010 vs 1991-2020",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range_color=[-15,15],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nx_hexagon=50, opacity=0.4, labels={"color": "Percent change"}, color_continuous_scale="Icefire_r",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fig.update_layout(margin=dict(b=0, t=0, l=0, r=0))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fig.show("nteract")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48c3846795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48c3846795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e492d41d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e492d41d2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48c3846795_0_6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48c3846795_0_6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48c3846795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48c3846795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c947d5fe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c947d5fe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8c3846795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48c3846795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c947d5fe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c947d5fe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81b40098f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81b40098f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c947d5fe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c947d5fe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pandas as pd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Only get stations in contintental US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us_df = df[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(df.latitude &gt;= 24.396308)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(df.latitude &lt;= 49.384358)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&gt;= -124.848974)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&lt;= -66.885444)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1980-2010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us_df[(us_df.year &gt; 1980) &amp; (us_df.year &lt; 2010)].drop(columns=['year'])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df_1980_2010_average.groupby(['id']).mean()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df_1980_2010_average.rename(columns={"annual_precip": "_1980_2010_avg"},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1990-2020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us_df[(us_df.year &gt; 1990) &amp; (us_df.year &lt; 2020)].drop(columns=['year'])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df_1990_2020_average.groupby(['id']).mean()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df_1990_2020_average.rename(columns={"annual_precip": "_1990_2020_avg"},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df_1980_2010_average.join(df_1990_2020_average["_1990_2020_avg"])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diff_df['deviation'] = (diff_df._1990_2020_avg - diff_df._1980_2010_avg) / diff_df._1980_2010_avg * 100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diff_df[(diff_df.deviation &lt; 25) &amp; (diff_df.deviation &gt; -25)]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diff_df.dropna()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======================================================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plotly.figure_factory as ff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numpy as np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matplotlib.pyplot as plt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plotly.express as px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px.set_mapbox_access_token("pk.eyJ1IjoiaW1hdGhld3MiLCJhIjoiY2thdnl2cGVsMGtldTJ6cGl3c2tvM2NweSJ9.TXtG4gARAf4bUbnPVxk6uA")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 = ff.create_hexbin_mapbox(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data_frame=diff_df, lat="latitude", lon="longitude",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color="deviation",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agg_func=np.mean,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title="% Change precipitation, 1981-2010 vs 1991-2020",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range_color=[-15,15],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nx_hexagon=50, opacity=0.4, labels={"color": "Percent change"}, color_continuous_scale="Icefire_r",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fig.update_layout(margin=dict(b=0, t=0, l=0, r=0))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fig.show("nteract")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c947d5fec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c947d5fec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c947d5fec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c947d5fec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pandas as pd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Only get stations in contintental US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us_df = df[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(df.latitude &gt;= 24.396308)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(df.latitude &lt;= 49.384358)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&gt;= -124.848974)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&lt;= -66.885444)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1980-2010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us_df[(us_df.year &gt; 1980) &amp; (us_df.year &lt; 2010)].drop(columns=['year'])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df_1980_2010_average.groupby(['id']).mean()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df_1980_2010_average.rename(columns={"annual_precip": "_1980_2010_avg"},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1990-2020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us_df[(us_df.year &gt; 1990) &amp; (us_df.year &lt; 2020)].drop(columns=['year'])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df_1990_2020_average.groupby(['id']).mean()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df_1990_2020_average.rename(columns={"annual_precip": "_1990_2020_avg"},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df_1980_2010_average.join(df_1990_2020_average["_1990_2020_avg"])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diff_df['deviation'] = (diff_df._1990_2020_avg - diff_df._1980_2010_avg) / diff_df._1980_2010_avg * 100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diff_df[(diff_df.deviation &lt; 25) &amp; (diff_df.deviation &gt; -25)]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diff_df.dropna()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======================================================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plotly.figure_factory as ff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numpy as np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matplotlib.pyplot as plt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plotly.express as px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px.set_mapbox_access_token("pk.eyJ1IjoiaW1hdGhld3MiLCJhIjoiY2thdnl2cGVsMGtldTJ6cGl3c2tvM2NweSJ9.TXtG4gARAf4bUbnPVxk6uA")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 = ff.create_hexbin_mapbox(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data_frame=diff_df, lat="latitude", lon="longitude",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color="deviation",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agg_func=np.mean,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title="% Change precipitation, 1981-2010 vs 1991-2020",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range_color=[-15,15],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nx_hexagon=50, opacity=0.4, labels={"color": "Percent change"}, color_continuous_scale="Icefire_r",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fig.update_layout(margin=dict(b=0, t=0, l=0, r=0))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fig.show("nteract")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c947d5fe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c947d5fec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pandas as pd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Only get stations in contintental US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us_df = df[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(df.latitude &gt;= 24.396308)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(df.latitude &lt;= 49.384358)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&gt;= -124.848974)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&amp; (df.longitude &lt;= -66.885444)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1980-2010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us_df[(us_df.year &gt; 1980) &amp; (us_df.year &lt; 2010)].drop(columns=['year'])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 = df_1980_2010_average.groupby(['id']).mean()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df_1980_2010_average.rename(columns={"annual_precip": "_1980_2010_avg"},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# Compute avg precip for each station between 1990-2020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us_df[(us_df.year &gt; 1990) &amp; (us_df.year &lt; 2020)].drop(columns=['year'])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 = df_1990_2020_average.groupby(['id']).mean()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df_1990_2020_average.rename(columns={"annual_precip": "_1990_2020_avg"}, inplace=True)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df_1980_2010_average.join(df_1990_2020_average["_1990_2020_avg"])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diff_df['deviation'] = (diff_df._1990_2020_avg - diff_df._1980_2010_avg) / diff_df._1980_2010_avg * 100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diff_df[(diff_df.deviation &lt; 25) &amp; (diff_df.deviation &gt; -25)]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 = diff_df.dropna()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diff_df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======================================================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plotly.figure_factory as ff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numpy as np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matplotlib.pyplot as plt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 plotly.express as px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px.set_mapbox_access_token("pk.eyJ1IjoiaW1hdGhld3MiLCJhIjoiY2thdnl2cGVsMGtldTJ6cGl3c2tvM2NweSJ9.TXtG4gARAf4bUbnPVxk6uA")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 = ff.create_hexbin_mapbox(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data_frame=diff_df, lat="latitude", lon="longitude",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color="deviation",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agg_func=np.mean,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title="% Change precipitation, 1981-2010 vs 1991-2020",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range_color=[-15,15],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nx_hexagon=50, opacity=0.4, labels={"color": "Percent change"}, color_continuous_scale="Icefire_r",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fig.update_layout(margin=dict(b=0, t=0, l=0, r=0))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fig.show("nteract")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divis 1">
  <p:cSld name="TITLE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ubTitle" idx="1"/>
          </p:nvPr>
        </p:nvSpPr>
        <p:spPr>
          <a:xfrm>
            <a:off x="311700" y="29865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03148" y="1428175"/>
            <a:ext cx="5537699" cy="113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vis.com/projects/nd6q-fscwwt4ne/tables/414476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vis.com/for-organization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redivis.com/for-researcher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apidocs.redivis.com" TargetMode="External"/><Relationship Id="rId3" Type="http://schemas.openxmlformats.org/officeDocument/2006/relationships/hyperlink" Target="http://docs.redivis.com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hyperlink" Target="https://redivis.com/security" TargetMode="External"/><Relationship Id="rId4" Type="http://schemas.openxmlformats.org/officeDocument/2006/relationships/hyperlink" Target="https://apidocs.redivis.com/" TargetMode="External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vis.com/Stanfor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divis.com/projects/nd6q-fscwwt4n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ggingface.co/docs/transformers/quicktou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huggingface.co/mode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3B97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530225" y="1646013"/>
            <a:ext cx="5489400" cy="13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Data analysis and machine learning workflows on Redivis</a:t>
            </a:r>
            <a:endParaRPr sz="3600">
              <a:solidFill>
                <a:schemeClr val="lt1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00">
              <a:solidFill>
                <a:schemeClr val="lt1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800">
              <a:solidFill>
                <a:schemeClr val="lt1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pic>
        <p:nvPicPr>
          <p:cNvPr id="59" name="Google Shape;5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850" y="691150"/>
            <a:ext cx="439725" cy="4397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/>
          <p:nvPr/>
        </p:nvSpPr>
        <p:spPr>
          <a:xfrm>
            <a:off x="1028575" y="651933"/>
            <a:ext cx="1231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D9D2E9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REDIVIS</a:t>
            </a:r>
            <a:endParaRPr sz="2100">
              <a:solidFill>
                <a:srgbClr val="D9D2E9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61" name="Google Shape;61;p15"/>
          <p:cNvSpPr/>
          <p:nvPr/>
        </p:nvSpPr>
        <p:spPr>
          <a:xfrm flipH="1">
            <a:off x="6165000" y="0"/>
            <a:ext cx="2979000" cy="5143500"/>
          </a:xfrm>
          <a:prstGeom prst="rtTriangle">
            <a:avLst/>
          </a:prstGeom>
          <a:solidFill>
            <a:srgbClr val="9844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 flipH="1">
            <a:off x="7077600" y="1130875"/>
            <a:ext cx="2066400" cy="4012800"/>
          </a:xfrm>
          <a:prstGeom prst="rtTriangle">
            <a:avLst/>
          </a:prstGeom>
          <a:solidFill>
            <a:srgbClr val="C154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588859" y="3725225"/>
            <a:ext cx="45321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rgbClr val="B4A7D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Ian Mathews · ian@redivis.com</a:t>
            </a:r>
            <a:endParaRPr>
              <a:solidFill>
                <a:srgbClr val="B4A7D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pic>
        <p:nvPicPr>
          <p:cNvPr id="64" name="Google Shape;6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1225" y="1394925"/>
            <a:ext cx="2353650" cy="235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1886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Machine learning walkthrough</a:t>
            </a:r>
            <a:endParaRPr sz="3400" b="1"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Analysis on Redivis: summary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311700" y="1389250"/>
            <a:ext cx="8208300" cy="33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44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On large datasets, always do as much preprocessing as possible via transforms.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Make sure your code takes advantage of your hardware! Always check that CPU, memory, GPU are being full utilized.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Customizable VMs allow for you to load, apply, and fine-tune machine-learning models.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Leverage common languages and libraries to allow for code portability across systems.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Where does Redivis excel?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311700" y="1389250"/>
            <a:ext cx="8208300" cy="33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44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Large datasets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High-risk datasets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Collaborative workflows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Reproducibility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Low barrier to entry, can do a lot for free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3B97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540300" y="2473800"/>
            <a:ext cx="8250000" cy="13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solidFill>
                  <a:schemeClr val="lt1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Q&amp;A</a:t>
            </a:r>
            <a:endParaRPr sz="5800">
              <a:solidFill>
                <a:schemeClr val="lt1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540300" y="2000850"/>
            <a:ext cx="45321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rgbClr val="B4A7D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05</a:t>
            </a:r>
            <a:endParaRPr>
              <a:solidFill>
                <a:srgbClr val="B4A7D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pic>
        <p:nvPicPr>
          <p:cNvPr id="139" name="Google Shape;13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850" y="691150"/>
            <a:ext cx="439725" cy="43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3B97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540300" y="2473800"/>
            <a:ext cx="8250000" cy="13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800">
                <a:solidFill>
                  <a:schemeClr val="lt1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Additional resources</a:t>
            </a:r>
            <a:endParaRPr sz="5800">
              <a:solidFill>
                <a:schemeClr val="lt1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540300" y="2000850"/>
            <a:ext cx="45321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rgbClr val="B4A7D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06</a:t>
            </a:r>
            <a:endParaRPr>
              <a:solidFill>
                <a:srgbClr val="B4A7D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pic>
        <p:nvPicPr>
          <p:cNvPr id="146" name="Google Shape;14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850" y="691150"/>
            <a:ext cx="439725" cy="43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>
            <a:hlinkClick r:id="rId3"/>
          </p:cNvPr>
          <p:cNvSpPr/>
          <p:nvPr/>
        </p:nvSpPr>
        <p:spPr>
          <a:xfrm>
            <a:off x="4647000" y="1592325"/>
            <a:ext cx="3963000" cy="2698500"/>
          </a:xfrm>
          <a:prstGeom prst="roundRect">
            <a:avLst>
              <a:gd name="adj" fmla="val 16667"/>
            </a:avLst>
          </a:prstGeom>
          <a:solidFill>
            <a:srgbClr val="F5F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9">
            <a:hlinkClick r:id="rId4"/>
          </p:cNvPr>
          <p:cNvSpPr/>
          <p:nvPr/>
        </p:nvSpPr>
        <p:spPr>
          <a:xfrm>
            <a:off x="486276" y="1592325"/>
            <a:ext cx="3831000" cy="2698500"/>
          </a:xfrm>
          <a:prstGeom prst="roundRect">
            <a:avLst>
              <a:gd name="adj" fmla="val 16667"/>
            </a:avLst>
          </a:prstGeom>
          <a:solidFill>
            <a:srgbClr val="F5F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Learn more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1"/>
          </p:nvPr>
        </p:nvSpPr>
        <p:spPr>
          <a:xfrm>
            <a:off x="1093775" y="3298925"/>
            <a:ext cx="2616000" cy="4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Redivis for researchers</a:t>
            </a:r>
            <a:endParaRPr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4965000" y="3298925"/>
            <a:ext cx="3327000" cy="4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Redivis for organizations</a:t>
            </a:r>
            <a:endParaRPr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156" name="Google Shape;156;p29">
            <a:hlinkClick r:id="rId3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2350" y="2084325"/>
            <a:ext cx="992325" cy="99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9">
            <a:hlinkClick r:id="rId4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5625" y="2075600"/>
            <a:ext cx="992325" cy="99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9"/>
          <p:cNvSpPr txBox="1">
            <a:spLocks noGrp="1"/>
          </p:cNvSpPr>
          <p:nvPr>
            <p:ph type="title"/>
          </p:nvPr>
        </p:nvSpPr>
        <p:spPr>
          <a:xfrm>
            <a:off x="329049" y="253207"/>
            <a:ext cx="8520600" cy="3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B7B7B7"/>
                </a:solidFill>
                <a:latin typeface="Nunito Sans"/>
                <a:ea typeface="Nunito Sans"/>
                <a:cs typeface="Nunito Sans"/>
                <a:sym typeface="Nunito Sans"/>
              </a:rPr>
              <a:t>Additional resources</a:t>
            </a:r>
            <a:endParaRPr sz="1200" b="1">
              <a:solidFill>
                <a:srgbClr val="B7B7B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/>
          <p:nvPr/>
        </p:nvSpPr>
        <p:spPr>
          <a:xfrm>
            <a:off x="6126025" y="1592325"/>
            <a:ext cx="2612700" cy="2565000"/>
          </a:xfrm>
          <a:prstGeom prst="roundRect">
            <a:avLst>
              <a:gd name="adj" fmla="val 16667"/>
            </a:avLst>
          </a:prstGeom>
          <a:solidFill>
            <a:srgbClr val="F5F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30"/>
          <p:cNvSpPr/>
          <p:nvPr/>
        </p:nvSpPr>
        <p:spPr>
          <a:xfrm>
            <a:off x="3265625" y="1592325"/>
            <a:ext cx="2612700" cy="2565000"/>
          </a:xfrm>
          <a:prstGeom prst="roundRect">
            <a:avLst>
              <a:gd name="adj" fmla="val 16667"/>
            </a:avLst>
          </a:prstGeom>
          <a:solidFill>
            <a:srgbClr val="F5F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0"/>
          <p:cNvSpPr/>
          <p:nvPr/>
        </p:nvSpPr>
        <p:spPr>
          <a:xfrm>
            <a:off x="410075" y="1592325"/>
            <a:ext cx="2612700" cy="2565000"/>
          </a:xfrm>
          <a:prstGeom prst="roundRect">
            <a:avLst>
              <a:gd name="adj" fmla="val 16667"/>
            </a:avLst>
          </a:prstGeom>
          <a:solidFill>
            <a:srgbClr val="F5F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Support materials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811325" y="3298925"/>
            <a:ext cx="1810200" cy="4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Documentation</a:t>
            </a:r>
            <a:endParaRPr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68" name="Google Shape;168;p30"/>
          <p:cNvSpPr txBox="1">
            <a:spLocks noGrp="1"/>
          </p:cNvSpPr>
          <p:nvPr>
            <p:ph type="body" idx="1"/>
          </p:nvPr>
        </p:nvSpPr>
        <p:spPr>
          <a:xfrm>
            <a:off x="3242538" y="3298925"/>
            <a:ext cx="2658900" cy="4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API documentation</a:t>
            </a:r>
            <a:endParaRPr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69" name="Google Shape;169;p30"/>
          <p:cNvSpPr txBox="1">
            <a:spLocks noGrp="1"/>
          </p:cNvSpPr>
          <p:nvPr>
            <p:ph type="body" idx="1"/>
          </p:nvPr>
        </p:nvSpPr>
        <p:spPr>
          <a:xfrm>
            <a:off x="6102900" y="3298925"/>
            <a:ext cx="2658900" cy="4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Security overview</a:t>
            </a:r>
            <a:endParaRPr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170" name="Google Shape;170;p30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36188" y="2075600"/>
            <a:ext cx="992325" cy="99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0">
            <a:hlinkClick r:id="rId3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20250" y="2075588"/>
            <a:ext cx="992325" cy="99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0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75820" y="2075600"/>
            <a:ext cx="992325" cy="99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0"/>
          <p:cNvSpPr txBox="1">
            <a:spLocks noGrp="1"/>
          </p:cNvSpPr>
          <p:nvPr>
            <p:ph type="title"/>
          </p:nvPr>
        </p:nvSpPr>
        <p:spPr>
          <a:xfrm>
            <a:off x="329049" y="253207"/>
            <a:ext cx="8520600" cy="3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B7B7B7"/>
                </a:solidFill>
                <a:latin typeface="Nunito Sans"/>
                <a:ea typeface="Nunito Sans"/>
                <a:cs typeface="Nunito Sans"/>
                <a:sym typeface="Nunito Sans"/>
              </a:rPr>
              <a:t>Additional resources</a:t>
            </a:r>
            <a:endParaRPr sz="1200" b="1">
              <a:solidFill>
                <a:srgbClr val="B7B7B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Today’s agenda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311700" y="1524225"/>
            <a:ext cx="8194500" cy="27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00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Brief introduction of Redivis at Stanford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Redivis core concepts and analysis walkthrough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Let’s do some Machine Learning!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Q&amp;A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Our mission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1700" y="2107400"/>
            <a:ext cx="5522100" cy="24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Redivis enables research centers to distribute rich datasets, and provides scientists with the means to understand them.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2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We strive to reduce barriers in working with data, and to create intuitive tools that make data science accessible and reproducible.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4275" y="812628"/>
            <a:ext cx="1971050" cy="218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Redivis, a.k.a “The Stanford Data Farm”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524225"/>
            <a:ext cx="5043600" cy="27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4487" algn="l" rtl="0"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The deployment of Redivis at Stanford: </a:t>
            </a:r>
            <a:r>
              <a:rPr lang="en" sz="1825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https://redivis.com/Stanford</a:t>
            </a:r>
            <a:endParaRPr sz="1825"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Home to 12 organizations, 363 datasets, 194 TB of data.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Groups from medicine, sustainability, business, education, and more.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84" name="Google Shape;8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33600" y="2571748"/>
            <a:ext cx="2768300" cy="865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8" descr="Institutional Member Spotlight: Stanford Center for Population Health  Sciences – IAPHS – Interdisciplinary Association for Population Health  Science"/>
          <p:cNvPicPr preferRelativeResize="0"/>
          <p:nvPr/>
        </p:nvPicPr>
        <p:blipFill rotWithShape="1">
          <a:blip r:embed="rId5">
            <a:alphaModFix/>
          </a:blip>
          <a:srcRect t="25490" b="30415"/>
          <a:stretch/>
        </p:blipFill>
        <p:spPr>
          <a:xfrm>
            <a:off x="5416450" y="1471788"/>
            <a:ext cx="3463775" cy="96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 descr="Stanford Libraries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55296" y="3731325"/>
            <a:ext cx="3524928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Redivis is a comprehensive data platform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75" y="1606525"/>
            <a:ext cx="8839200" cy="2939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Analyzing data on Redivis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389250"/>
            <a:ext cx="7869300" cy="29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00"/>
              <a:buFont typeface="Nunito Sans"/>
              <a:buChar char="●"/>
            </a:pPr>
            <a:r>
              <a:rPr lang="en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High-performance compute:</a:t>
            </a:r>
            <a:r>
              <a:rPr lang="en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 Use SQL, R, Python, Stata, SAS, or a no-code interface.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00"/>
              <a:buFont typeface="Nunito Sans"/>
              <a:buChar char="●"/>
            </a:pPr>
            <a:r>
              <a:rPr lang="en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Interdisciplinary:</a:t>
            </a:r>
            <a:r>
              <a:rPr lang="en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 Combine any dataset you have access to – even from other institutions.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00"/>
              <a:buFont typeface="Nunito Sans"/>
              <a:buChar char="●"/>
            </a:pPr>
            <a:r>
              <a:rPr lang="en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Collaborative:</a:t>
            </a:r>
            <a:r>
              <a:rPr lang="en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 Work with your peers in real time, and build off of others’ work, all within a secure environment.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00"/>
              <a:buFont typeface="Nunito Sans"/>
              <a:buChar char="●"/>
            </a:pPr>
            <a:r>
              <a:rPr lang="en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Reproducible:</a:t>
            </a:r>
            <a:r>
              <a:rPr lang="en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 Full code history and ability to revert to previous state. Aligned with data + code sharing funder guidelines.</a:t>
            </a:r>
            <a:endParaRPr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1886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analysis walkthrough</a:t>
            </a:r>
            <a:endParaRPr sz="3400" b="1"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Let’s talk machine learning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389250"/>
            <a:ext cx="8208300" cy="33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44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What do I actually do?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Inference with a pre-trained model -&gt; “classify these patient notes”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Fine-tuning a pre-trained model with labeled data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Creating a novel model from scratch (hardest / most $$)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Where do I start?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Hugging Face 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1371600" lvl="2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■"/>
            </a:pPr>
            <a:r>
              <a:rPr lang="en" sz="1825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Tutorials</a:t>
            </a:r>
            <a:endParaRPr sz="1825"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1371600" lvl="2" indent="-344487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25"/>
              <a:buFont typeface="Nunito Sans"/>
              <a:buChar char="■"/>
            </a:pPr>
            <a:r>
              <a:rPr lang="en" sz="1825" u="sng">
                <a:solidFill>
                  <a:srgbClr val="7F3B97"/>
                </a:solidFill>
                <a:latin typeface="Nunito Sans"/>
                <a:ea typeface="Nunito Sans"/>
                <a:cs typeface="Nunito Sans"/>
                <a:sym typeface="Nunito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Pre-trained models</a:t>
            </a:r>
            <a:endParaRPr b="1">
              <a:solidFill>
                <a:srgbClr val="7F3B97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Machine learning on Redivis</a:t>
            </a:r>
            <a:endParaRPr sz="3400" b="1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389250"/>
            <a:ext cx="8208300" cy="33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44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Computational notebooks in </a:t>
            </a:r>
            <a:r>
              <a:rPr lang="en" sz="1825" b="1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Python</a:t>
            </a: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, R, Stata, and SAS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Easily port between systems (e.g., import from Colab)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The default, free notebook has 2 CPUs, 32GB RAM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Can provision any other VM on Google Cloud, at-cost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Up to 16xA100 GPUs, 96 vCPUs, 1360GB RAM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457200" lvl="0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●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Do I need a GPU?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Just testing things out? Not necessarily! Try the free notebook.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  <a:p>
            <a:pPr marL="914400" lvl="1" indent="-344487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4D4C54"/>
              </a:buClr>
              <a:buSzPts val="1825"/>
              <a:buFont typeface="Nunito Sans"/>
              <a:buChar char="○"/>
            </a:pPr>
            <a:r>
              <a:rPr lang="en" sz="1825">
                <a:solidFill>
                  <a:srgbClr val="4D4C54"/>
                </a:solidFill>
                <a:latin typeface="Nunito Sans"/>
                <a:ea typeface="Nunito Sans"/>
                <a:cs typeface="Nunito Sans"/>
                <a:sym typeface="Nunito Sans"/>
              </a:rPr>
              <a:t>Doing real work, at scale? Probably, it’s just so much faster.</a:t>
            </a:r>
            <a:endParaRPr sz="1825">
              <a:solidFill>
                <a:srgbClr val="4D4C54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2895</Words>
  <Application>Microsoft Office PowerPoint</Application>
  <PresentationFormat>On-screen Show (16:9)</PresentationFormat>
  <Paragraphs>325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Nunito Sans</vt:lpstr>
      <vt:lpstr>Nunito Sans SemiBold</vt:lpstr>
      <vt:lpstr>Simple Light</vt:lpstr>
      <vt:lpstr>Data analysis and machine learning workflows on Redivis  </vt:lpstr>
      <vt:lpstr>Today’s agenda</vt:lpstr>
      <vt:lpstr>Our mission</vt:lpstr>
      <vt:lpstr>Redivis, a.k.a “The Stanford Data Farm”  </vt:lpstr>
      <vt:lpstr>Redivis is a comprehensive data platform</vt:lpstr>
      <vt:lpstr>Analyzing data on Redivis</vt:lpstr>
      <vt:lpstr>Data analysis walkthrough</vt:lpstr>
      <vt:lpstr>Let’s talk machine learning</vt:lpstr>
      <vt:lpstr>Machine learning on Redivis</vt:lpstr>
      <vt:lpstr>Machine learning walkthrough</vt:lpstr>
      <vt:lpstr>Analysis on Redivis: summary</vt:lpstr>
      <vt:lpstr>Where does Redivis excel?</vt:lpstr>
      <vt:lpstr>Q&amp;A</vt:lpstr>
      <vt:lpstr>Additional resources</vt:lpstr>
      <vt:lpstr>Learn more</vt:lpstr>
      <vt:lpstr>Support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and machine learning workflows on Redivis  </dc:title>
  <dc:creator>Kara Bowlin</dc:creator>
  <cp:lastModifiedBy>Kara Bowlin</cp:lastModifiedBy>
  <cp:revision>1</cp:revision>
  <dcterms:modified xsi:type="dcterms:W3CDTF">2024-04-26T19:27:08Z</dcterms:modified>
</cp:coreProperties>
</file>