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drawings/drawing4.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27.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28.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charts/chart10.xml" ContentType="application/vnd.openxmlformats-officedocument.drawingml.chart+xml"/>
  <Override PartName="/ppt/drawings/drawing9.xml" ContentType="application/vnd.openxmlformats-officedocument.drawingml.chartshapes+xml"/>
  <Override PartName="/ppt/notesSlides/notesSlide2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51"/>
  </p:notesMasterIdLst>
  <p:handoutMasterIdLst>
    <p:handoutMasterId r:id="rId52"/>
  </p:handoutMasterIdLst>
  <p:sldIdLst>
    <p:sldId id="398" r:id="rId5"/>
    <p:sldId id="259" r:id="rId6"/>
    <p:sldId id="345" r:id="rId7"/>
    <p:sldId id="261" r:id="rId8"/>
    <p:sldId id="369" r:id="rId9"/>
    <p:sldId id="371" r:id="rId10"/>
    <p:sldId id="375" r:id="rId11"/>
    <p:sldId id="376" r:id="rId12"/>
    <p:sldId id="387" r:id="rId13"/>
    <p:sldId id="316" r:id="rId14"/>
    <p:sldId id="317" r:id="rId15"/>
    <p:sldId id="344" r:id="rId16"/>
    <p:sldId id="386" r:id="rId17"/>
    <p:sldId id="378" r:id="rId18"/>
    <p:sldId id="377" r:id="rId19"/>
    <p:sldId id="400" r:id="rId20"/>
    <p:sldId id="379" r:id="rId21"/>
    <p:sldId id="333" r:id="rId22"/>
    <p:sldId id="359" r:id="rId23"/>
    <p:sldId id="388" r:id="rId24"/>
    <p:sldId id="380" r:id="rId25"/>
    <p:sldId id="401" r:id="rId26"/>
    <p:sldId id="381" r:id="rId27"/>
    <p:sldId id="390" r:id="rId28"/>
    <p:sldId id="334" r:id="rId29"/>
    <p:sldId id="391" r:id="rId30"/>
    <p:sldId id="392" r:id="rId31"/>
    <p:sldId id="389" r:id="rId32"/>
    <p:sldId id="360" r:id="rId33"/>
    <p:sldId id="393" r:id="rId34"/>
    <p:sldId id="353" r:id="rId35"/>
    <p:sldId id="361" r:id="rId36"/>
    <p:sldId id="394" r:id="rId37"/>
    <p:sldId id="382" r:id="rId38"/>
    <p:sldId id="383" r:id="rId39"/>
    <p:sldId id="384" r:id="rId40"/>
    <p:sldId id="385" r:id="rId41"/>
    <p:sldId id="357" r:id="rId42"/>
    <p:sldId id="358" r:id="rId43"/>
    <p:sldId id="354" r:id="rId44"/>
    <p:sldId id="355" r:id="rId45"/>
    <p:sldId id="395" r:id="rId46"/>
    <p:sldId id="311" r:id="rId47"/>
    <p:sldId id="399" r:id="rId48"/>
    <p:sldId id="296" r:id="rId49"/>
    <p:sldId id="297"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515"/>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92" autoAdjust="0"/>
    <p:restoredTop sz="88424" autoAdjust="0"/>
  </p:normalViewPr>
  <p:slideViewPr>
    <p:cSldViewPr>
      <p:cViewPr>
        <p:scale>
          <a:sx n="71" d="100"/>
          <a:sy n="71" d="100"/>
        </p:scale>
        <p:origin x="-1122" y="144"/>
      </p:cViewPr>
      <p:guideLst>
        <p:guide orient="horz" pos="2160"/>
        <p:guide pos="2880"/>
      </p:guideLst>
    </p:cSldViewPr>
  </p:slideViewPr>
  <p:notesTextViewPr>
    <p:cViewPr>
      <p:scale>
        <a:sx n="1" d="1"/>
        <a:sy n="1" d="1"/>
      </p:scale>
      <p:origin x="0" y="0"/>
    </p:cViewPr>
  </p:notesTextViewPr>
  <p:sorterViewPr>
    <p:cViewPr>
      <p:scale>
        <a:sx n="170" d="100"/>
        <a:sy n="170" d="100"/>
      </p:scale>
      <p:origin x="0" y="-14298"/>
    </p:cViewPr>
  </p:sorterViewPr>
  <p:notesViewPr>
    <p:cSldViewPr>
      <p:cViewPr varScale="1">
        <p:scale>
          <a:sx n="65" d="100"/>
          <a:sy n="65" d="100"/>
        </p:scale>
        <p:origin x="1555"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0177247\Desktop\Survey%202015%20Graphs_02.02.2015.xls"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Users\S0177247\Desktop\NAP%20-%20Slides%20from%20Survey%202015\Survey%202015%20Graphs.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0177247\Desktop\NAP%20-%20Slides%20from%20Survey%202015\Survey%202015%20Graphs.xls"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0177247\Desktop\NAP%20-%20Slides%20from%20Survey%202015\Survey%202015%20Graphs.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S0177247\Desktop\NAP%20-%20Slides%20from%20Survey%202015\Survey%202015%20Graphs.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S0177247\Desktop\NAP%20-%20Slides%20from%20Survey%202015\Survey%202015%20Graphs.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Users\S0177247\Desktop\NAP%20-%20Slides%20from%20Survey%202015\Survey%202015%20Graphs.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S0177247\Desktop\NAP%20-%20Slides%20from%20Survey%202015\Survey%202015%20Graphs.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Users\S0177247\Desktop\NAP%20-%20Slides%20from%20Survey%202015\Survey%202015%20Graphs.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S0177247\Desktop\NAP%20-%20Slides%20from%20Survey%202015\Survey%202015%20Graph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4">
                <a:lumMod val="75000"/>
              </a:schemeClr>
            </a:solidFill>
            <a:ln>
              <a:solidFill>
                <a:sysClr val="windowText" lastClr="000000"/>
              </a:solidFill>
            </a:ln>
          </c:spPr>
          <c:invertIfNegative val="0"/>
          <c:dLbls>
            <c:spPr>
              <a:solidFill>
                <a:schemeClr val="bg1"/>
              </a:solidFill>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'PD-Q2-ver2'!$A$81:$A$98</c:f>
              <c:strCache>
                <c:ptCount val="18"/>
                <c:pt idx="0">
                  <c:v>Anesthesiology  </c:v>
                </c:pt>
                <c:pt idx="1">
                  <c:v>Cardiovascular disease  </c:v>
                </c:pt>
                <c:pt idx="2">
                  <c:v>Emergency medicine </c:v>
                </c:pt>
                <c:pt idx="3">
                  <c:v>Internal medicine  </c:v>
                </c:pt>
                <c:pt idx="4">
                  <c:v>Neonatal-perinatal medicine  </c:v>
                </c:pt>
                <c:pt idx="5">
                  <c:v>Nephrology  </c:v>
                </c:pt>
                <c:pt idx="6">
                  <c:v>Obstetrics and gynecology  </c:v>
                </c:pt>
                <c:pt idx="7">
                  <c:v>Orthopaedic surgery  </c:v>
                </c:pt>
                <c:pt idx="8">
                  <c:v>Otolaryngology  </c:v>
                </c:pt>
                <c:pt idx="9">
                  <c:v>Pathology-anatomic and clinical</c:v>
                </c:pt>
                <c:pt idx="10">
                  <c:v>Pediatric cardiology  </c:v>
                </c:pt>
                <c:pt idx="11">
                  <c:v>Pediatric infectious diseases  </c:v>
                </c:pt>
                <c:pt idx="12">
                  <c:v>Pediatric nephrology  </c:v>
                </c:pt>
                <c:pt idx="13">
                  <c:v>Pediatrics  </c:v>
                </c:pt>
                <c:pt idx="14">
                  <c:v>Physical medicine and rehabilitation  </c:v>
                </c:pt>
                <c:pt idx="15">
                  <c:v>Urology  </c:v>
                </c:pt>
                <c:pt idx="16">
                  <c:v>Other (1 response)</c:v>
                </c:pt>
                <c:pt idx="17">
                  <c:v>Other (2 responses)</c:v>
                </c:pt>
              </c:strCache>
            </c:strRef>
          </c:cat>
          <c:val>
            <c:numRef>
              <c:f>'PD-Q2-ver2'!$B$81:$B$98</c:f>
              <c:numCache>
                <c:formatCode>0.00%</c:formatCode>
                <c:ptCount val="18"/>
                <c:pt idx="0">
                  <c:v>3.3099999999999997E-2</c:v>
                </c:pt>
                <c:pt idx="1">
                  <c:v>3.3099999999999997E-2</c:v>
                </c:pt>
                <c:pt idx="2">
                  <c:v>3.3099999999999997E-2</c:v>
                </c:pt>
                <c:pt idx="3">
                  <c:v>4.9599999999999998E-2</c:v>
                </c:pt>
                <c:pt idx="4">
                  <c:v>2.4799999999999999E-2</c:v>
                </c:pt>
                <c:pt idx="5">
                  <c:v>3.3099999999999997E-2</c:v>
                </c:pt>
                <c:pt idx="6">
                  <c:v>3.3099999999999997E-2</c:v>
                </c:pt>
                <c:pt idx="7">
                  <c:v>3.3099999999999997E-2</c:v>
                </c:pt>
                <c:pt idx="8">
                  <c:v>2.4799999999999999E-2</c:v>
                </c:pt>
                <c:pt idx="9">
                  <c:v>2.4799999999999999E-2</c:v>
                </c:pt>
                <c:pt idx="10">
                  <c:v>3.3099999999999997E-2</c:v>
                </c:pt>
                <c:pt idx="11">
                  <c:v>3.3099999999999997E-2</c:v>
                </c:pt>
                <c:pt idx="12">
                  <c:v>2.4799999999999999E-2</c:v>
                </c:pt>
                <c:pt idx="13">
                  <c:v>3.3099999999999997E-2</c:v>
                </c:pt>
                <c:pt idx="14">
                  <c:v>2.4799999999999999E-2</c:v>
                </c:pt>
                <c:pt idx="15">
                  <c:v>2.4799999999999999E-2</c:v>
                </c:pt>
                <c:pt idx="16">
                  <c:v>0.20750000000000002</c:v>
                </c:pt>
                <c:pt idx="17">
                  <c:v>0.29700000000000015</c:v>
                </c:pt>
              </c:numCache>
            </c:numRef>
          </c:val>
        </c:ser>
        <c:dLbls>
          <c:showLegendKey val="0"/>
          <c:showVal val="0"/>
          <c:showCatName val="0"/>
          <c:showSerName val="0"/>
          <c:showPercent val="0"/>
          <c:showBubbleSize val="0"/>
        </c:dLbls>
        <c:gapWidth val="40"/>
        <c:axId val="93823744"/>
        <c:axId val="93825280"/>
      </c:barChart>
      <c:catAx>
        <c:axId val="93823744"/>
        <c:scaling>
          <c:orientation val="maxMin"/>
        </c:scaling>
        <c:delete val="0"/>
        <c:axPos val="l"/>
        <c:numFmt formatCode="General" sourceLinked="0"/>
        <c:majorTickMark val="out"/>
        <c:minorTickMark val="none"/>
        <c:tickLblPos val="nextTo"/>
        <c:spPr>
          <a:ln>
            <a:solidFill>
              <a:sysClr val="windowText" lastClr="000000"/>
            </a:solidFill>
          </a:ln>
        </c:spPr>
        <c:crossAx val="93825280"/>
        <c:crosses val="autoZero"/>
        <c:auto val="1"/>
        <c:lblAlgn val="ctr"/>
        <c:lblOffset val="100"/>
        <c:noMultiLvlLbl val="0"/>
      </c:catAx>
      <c:valAx>
        <c:axId val="93825280"/>
        <c:scaling>
          <c:orientation val="minMax"/>
          <c:max val="0.4"/>
          <c:min val="0"/>
        </c:scaling>
        <c:delete val="0"/>
        <c:axPos val="b"/>
        <c:majorGridlines>
          <c:spPr>
            <a:ln>
              <a:solidFill>
                <a:schemeClr val="tx1"/>
              </a:solidFill>
            </a:ln>
          </c:spPr>
        </c:majorGridlines>
        <c:numFmt formatCode="0.00%" sourceLinked="1"/>
        <c:majorTickMark val="out"/>
        <c:minorTickMark val="none"/>
        <c:tickLblPos val="nextTo"/>
        <c:spPr>
          <a:ln>
            <a:solidFill>
              <a:sysClr val="windowText" lastClr="000000"/>
            </a:solidFill>
          </a:ln>
        </c:spPr>
        <c:crossAx val="93823744"/>
        <c:crosses val="max"/>
        <c:crossBetween val="between"/>
        <c:majorUnit val="0.1"/>
        <c:minorUnit val="1.0000000000000002E-2"/>
      </c:valAx>
      <c:spPr>
        <a:solidFill>
          <a:schemeClr val="bg1">
            <a:lumMod val="85000"/>
          </a:schemeClr>
        </a:solidFill>
        <a:ln>
          <a:solidFill>
            <a:sysClr val="windowText" lastClr="000000"/>
          </a:solidFill>
        </a:ln>
      </c:spPr>
    </c:plotArea>
    <c:plotVisOnly val="1"/>
    <c:dispBlanksAs val="gap"/>
    <c:showDLblsOverMax val="0"/>
  </c:chart>
  <c:spPr>
    <a:ln>
      <a:noFill/>
    </a:ln>
  </c:spPr>
  <c:txPr>
    <a:bodyPr/>
    <a:lstStyle/>
    <a:p>
      <a:pPr>
        <a:defRPr b="1"/>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73558648111332"/>
          <c:y val="4.9180327868852458E-2"/>
          <c:w val="0.71769383697813116"/>
          <c:h val="0.80327868852459017"/>
        </c:manualLayout>
      </c:layout>
      <c:barChart>
        <c:barDir val="bar"/>
        <c:grouping val="clustered"/>
        <c:varyColors val="0"/>
        <c:ser>
          <c:idx val="0"/>
          <c:order val="0"/>
          <c:spPr>
            <a:solidFill>
              <a:srgbClr val="4F81BD"/>
            </a:solidFill>
            <a:ln w="3175">
              <a:solidFill>
                <a:srgbClr val="000000"/>
              </a:solidFill>
              <a:prstDash val="solid"/>
            </a:ln>
          </c:spPr>
          <c:invertIfNegative val="0"/>
          <c:dPt>
            <c:idx val="0"/>
            <c:invertIfNegative val="0"/>
            <c:bubble3D val="0"/>
            <c:spPr>
              <a:solidFill>
                <a:srgbClr val="7030A0"/>
              </a:solidFill>
              <a:ln w="3175">
                <a:solidFill>
                  <a:srgbClr val="000000"/>
                </a:solidFill>
                <a:prstDash val="solid"/>
              </a:ln>
            </c:spPr>
          </c:dPt>
          <c:dPt>
            <c:idx val="1"/>
            <c:invertIfNegative val="0"/>
            <c:bubble3D val="0"/>
            <c:spPr>
              <a:solidFill>
                <a:srgbClr val="00B050"/>
              </a:solidFill>
              <a:ln w="3175">
                <a:solidFill>
                  <a:srgbClr val="000000"/>
                </a:solidFill>
                <a:prstDash val="solid"/>
              </a:ln>
            </c:spPr>
          </c:dPt>
          <c:dPt>
            <c:idx val="2"/>
            <c:invertIfNegative val="0"/>
            <c:bubble3D val="0"/>
            <c:spPr>
              <a:solidFill>
                <a:srgbClr val="0070C0"/>
              </a:solidFill>
              <a:ln w="3175">
                <a:solidFill>
                  <a:srgbClr val="000000"/>
                </a:solidFill>
                <a:prstDash val="solid"/>
              </a:ln>
            </c:spPr>
          </c:dPt>
          <c:dPt>
            <c:idx val="3"/>
            <c:invertIfNegative val="0"/>
            <c:bubble3D val="0"/>
            <c:spPr>
              <a:solidFill>
                <a:srgbClr val="FFFF00"/>
              </a:solidFill>
              <a:ln w="3175">
                <a:solidFill>
                  <a:srgbClr val="000000"/>
                </a:solidFill>
                <a:prstDash val="solid"/>
              </a:ln>
            </c:spPr>
          </c:dPt>
          <c:dPt>
            <c:idx val="4"/>
            <c:invertIfNegative val="0"/>
            <c:bubble3D val="0"/>
            <c:spPr>
              <a:solidFill>
                <a:schemeClr val="accent6">
                  <a:lumMod val="75000"/>
                </a:schemeClr>
              </a:solidFill>
              <a:ln w="3175">
                <a:solidFill>
                  <a:srgbClr val="000000"/>
                </a:solidFill>
                <a:prstDash val="solid"/>
              </a:ln>
            </c:spPr>
          </c:dPt>
          <c:dPt>
            <c:idx val="5"/>
            <c:invertIfNegative val="0"/>
            <c:bubble3D val="0"/>
            <c:spPr>
              <a:solidFill>
                <a:srgbClr val="C00000"/>
              </a:solidFill>
              <a:ln w="3175">
                <a:solidFill>
                  <a:srgbClr val="000000"/>
                </a:solidFill>
                <a:prstDash val="solid"/>
              </a:ln>
            </c:spPr>
          </c:dPt>
          <c:dLbls>
            <c:dLbl>
              <c:idx val="0"/>
              <c:layout>
                <c:manualLayout>
                  <c:x val="-4.450406316032926E-2"/>
                  <c:y val="6.0511168092461063E-7"/>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1748998664886515"/>
                  <c:y val="3.842459173871277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794837561192701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441922563417890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7383177570093427E-2"/>
                  <c:y val="9.07667521386916E-7"/>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1624388072986201E-2"/>
                  <c:y val="6.0511168092461063E-7"/>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'PD Survey 2015'!$B$145:$B$150</c:f>
              <c:strCache>
                <c:ptCount val="6"/>
                <c:pt idx="0">
                  <c:v>Very Strongly Agree</c:v>
                </c:pt>
                <c:pt idx="1">
                  <c:v>Strong Agree</c:v>
                </c:pt>
                <c:pt idx="2">
                  <c:v>Agree</c:v>
                </c:pt>
                <c:pt idx="3">
                  <c:v>Disagree</c:v>
                </c:pt>
                <c:pt idx="4">
                  <c:v>Strongly Disagree</c:v>
                </c:pt>
                <c:pt idx="5">
                  <c:v>Very Strongly Disagree</c:v>
                </c:pt>
              </c:strCache>
            </c:strRef>
          </c:cat>
          <c:val>
            <c:numRef>
              <c:f>'PD Survey 2015'!$C$145:$C$150</c:f>
              <c:numCache>
                <c:formatCode>0.00%</c:formatCode>
                <c:ptCount val="6"/>
                <c:pt idx="0">
                  <c:v>6.9199999999999998E-2</c:v>
                </c:pt>
                <c:pt idx="1">
                  <c:v>0.16920000000000002</c:v>
                </c:pt>
                <c:pt idx="2">
                  <c:v>0.4</c:v>
                </c:pt>
                <c:pt idx="3">
                  <c:v>0.21539999999999998</c:v>
                </c:pt>
                <c:pt idx="4">
                  <c:v>6.1500000000000006E-2</c:v>
                </c:pt>
                <c:pt idx="5">
                  <c:v>8.4600000000000009E-2</c:v>
                </c:pt>
              </c:numCache>
            </c:numRef>
          </c:val>
        </c:ser>
        <c:dLbls>
          <c:showLegendKey val="0"/>
          <c:showVal val="0"/>
          <c:showCatName val="0"/>
          <c:showSerName val="0"/>
          <c:showPercent val="0"/>
          <c:showBubbleSize val="0"/>
        </c:dLbls>
        <c:gapWidth val="50"/>
        <c:axId val="104230912"/>
        <c:axId val="104232448"/>
      </c:barChart>
      <c:catAx>
        <c:axId val="104230912"/>
        <c:scaling>
          <c:orientation val="maxMin"/>
        </c:scaling>
        <c:delete val="0"/>
        <c:axPos val="l"/>
        <c:numFmt formatCode="General" sourceLinked="1"/>
        <c:majorTickMark val="out"/>
        <c:minorTickMark val="none"/>
        <c:tickLblPos val="nextTo"/>
        <c:spPr>
          <a:ln w="12700">
            <a:solidFill>
              <a:srgbClr val="000000"/>
            </a:solidFill>
            <a:prstDash val="solid"/>
          </a:ln>
        </c:spPr>
        <c:txPr>
          <a:bodyPr rot="0" vert="horz"/>
          <a:lstStyle/>
          <a:p>
            <a:pPr>
              <a:defRPr/>
            </a:pPr>
            <a:endParaRPr lang="en-US"/>
          </a:p>
        </c:txPr>
        <c:crossAx val="104232448"/>
        <c:crossesAt val="0"/>
        <c:auto val="1"/>
        <c:lblAlgn val="ctr"/>
        <c:lblOffset val="100"/>
        <c:tickLblSkip val="1"/>
        <c:tickMarkSkip val="1"/>
        <c:noMultiLvlLbl val="0"/>
      </c:catAx>
      <c:valAx>
        <c:axId val="104232448"/>
        <c:scaling>
          <c:orientation val="minMax"/>
          <c:max val="1"/>
          <c:min val="0"/>
        </c:scaling>
        <c:delete val="0"/>
        <c:axPos val="b"/>
        <c:majorGridlines>
          <c:spPr>
            <a:ln w="12700">
              <a:solidFill>
                <a:srgbClr val="000000"/>
              </a:solidFill>
              <a:prstDash val="solid"/>
            </a:ln>
          </c:spPr>
        </c:majorGridlines>
        <c:numFmt formatCode="0%" sourceLinked="0"/>
        <c:majorTickMark val="out"/>
        <c:minorTickMark val="none"/>
        <c:tickLblPos val="nextTo"/>
        <c:spPr>
          <a:ln w="12700">
            <a:solidFill>
              <a:srgbClr val="000000"/>
            </a:solidFill>
            <a:prstDash val="solid"/>
          </a:ln>
        </c:spPr>
        <c:txPr>
          <a:bodyPr rot="0" vert="horz"/>
          <a:lstStyle/>
          <a:p>
            <a:pPr>
              <a:defRPr/>
            </a:pPr>
            <a:endParaRPr lang="en-US"/>
          </a:p>
        </c:txPr>
        <c:crossAx val="104230912"/>
        <c:crosses val="max"/>
        <c:crossBetween val="between"/>
        <c:majorUnit val="0.1"/>
        <c:minorUnit val="0.02"/>
      </c:valAx>
      <c:spPr>
        <a:solidFill>
          <a:schemeClr val="bg1">
            <a:lumMod val="75000"/>
          </a:schemeClr>
        </a:solidFill>
        <a:ln w="3175">
          <a:solidFill>
            <a:srgbClr val="000000"/>
          </a:solidFill>
          <a:prstDash val="solid"/>
        </a:ln>
      </c:spPr>
    </c:plotArea>
    <c:plotVisOnly val="1"/>
    <c:dispBlanksAs val="gap"/>
    <c:showDLblsOverMax val="0"/>
  </c:chart>
  <c:spPr>
    <a:solidFill>
      <a:srgbClr val="FFFFFF"/>
    </a:solidFill>
    <a:ln w="9525">
      <a:noFill/>
    </a:ln>
  </c:spPr>
  <c:txPr>
    <a:bodyPr/>
    <a:lstStyle/>
    <a:p>
      <a:pPr>
        <a:defRPr sz="1500"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02055865409625"/>
          <c:y val="9.0592334494773524E-2"/>
          <c:w val="0.82040898079657687"/>
          <c:h val="0.7526132404181185"/>
        </c:manualLayout>
      </c:layout>
      <c:barChart>
        <c:barDir val="col"/>
        <c:grouping val="clustered"/>
        <c:varyColors val="0"/>
        <c:ser>
          <c:idx val="0"/>
          <c:order val="0"/>
          <c:tx>
            <c:strRef>
              <c:f>'PD Survey 2015'!$C$6</c:f>
              <c:strCache>
                <c:ptCount val="1"/>
                <c:pt idx="0">
                  <c:v>Percent</c:v>
                </c:pt>
              </c:strCache>
            </c:strRef>
          </c:tx>
          <c:spPr>
            <a:solidFill>
              <a:srgbClr val="00B050"/>
            </a:solidFill>
            <a:ln w="3175">
              <a:solidFill>
                <a:srgbClr val="000000"/>
              </a:solidFill>
              <a:prstDash val="solid"/>
            </a:ln>
          </c:spPr>
          <c:invertIfNegative val="0"/>
          <c:dPt>
            <c:idx val="1"/>
            <c:invertIfNegative val="0"/>
            <c:bubble3D val="0"/>
            <c:spPr>
              <a:solidFill>
                <a:srgbClr val="FF0000"/>
              </a:solidFill>
              <a:ln w="3175">
                <a:solidFill>
                  <a:srgbClr val="000000"/>
                </a:solidFill>
                <a:prstDash val="solid"/>
              </a:ln>
            </c:spPr>
          </c:dPt>
          <c:dLbls>
            <c:dLbl>
              <c:idx val="0"/>
              <c:layout>
                <c:manualLayout>
                  <c:x val="-5.4421768707482989E-3"/>
                  <c:y val="0.62717770034843201"/>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1149825783972125"/>
                </c:manualLayout>
              </c:layou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'PD Survey 2015'!$B$7:$B$8</c:f>
              <c:strCache>
                <c:ptCount val="2"/>
                <c:pt idx="0">
                  <c:v>Yes</c:v>
                </c:pt>
                <c:pt idx="1">
                  <c:v>No</c:v>
                </c:pt>
              </c:strCache>
            </c:strRef>
          </c:cat>
          <c:val>
            <c:numRef>
              <c:f>'PD Survey 2015'!$C$7:$C$8</c:f>
              <c:numCache>
                <c:formatCode>0.00%</c:formatCode>
                <c:ptCount val="2"/>
                <c:pt idx="0">
                  <c:v>0.8397</c:v>
                </c:pt>
                <c:pt idx="1">
                  <c:v>0.1603</c:v>
                </c:pt>
              </c:numCache>
            </c:numRef>
          </c:val>
        </c:ser>
        <c:dLbls>
          <c:showLegendKey val="0"/>
          <c:showVal val="0"/>
          <c:showCatName val="0"/>
          <c:showSerName val="0"/>
          <c:showPercent val="0"/>
          <c:showBubbleSize val="0"/>
        </c:dLbls>
        <c:gapWidth val="150"/>
        <c:axId val="94065792"/>
        <c:axId val="94067328"/>
      </c:barChart>
      <c:catAx>
        <c:axId val="94065792"/>
        <c:scaling>
          <c:orientation val="minMax"/>
        </c:scaling>
        <c:delete val="0"/>
        <c:axPos val="b"/>
        <c:numFmt formatCode="General" sourceLinked="1"/>
        <c:majorTickMark val="out"/>
        <c:minorTickMark val="none"/>
        <c:tickLblPos val="nextTo"/>
        <c:spPr>
          <a:ln w="12700">
            <a:solidFill>
              <a:srgbClr val="000000"/>
            </a:solidFill>
            <a:prstDash val="solid"/>
          </a:ln>
        </c:spPr>
        <c:txPr>
          <a:bodyPr rot="0" vert="horz"/>
          <a:lstStyle/>
          <a:p>
            <a:pPr>
              <a:defRPr/>
            </a:pPr>
            <a:endParaRPr lang="en-US"/>
          </a:p>
        </c:txPr>
        <c:crossAx val="94067328"/>
        <c:crossesAt val="0"/>
        <c:auto val="1"/>
        <c:lblAlgn val="ctr"/>
        <c:lblOffset val="100"/>
        <c:tickLblSkip val="1"/>
        <c:tickMarkSkip val="1"/>
        <c:noMultiLvlLbl val="0"/>
      </c:catAx>
      <c:valAx>
        <c:axId val="94067328"/>
        <c:scaling>
          <c:orientation val="minMax"/>
          <c:max val="1"/>
          <c:min val="0"/>
        </c:scaling>
        <c:delete val="0"/>
        <c:axPos val="l"/>
        <c:majorGridlines>
          <c:spPr>
            <a:ln w="12700">
              <a:solidFill>
                <a:srgbClr val="000000"/>
              </a:solidFill>
              <a:prstDash val="solid"/>
            </a:ln>
          </c:spPr>
        </c:majorGridlines>
        <c:numFmt formatCode="0%" sourceLinked="0"/>
        <c:majorTickMark val="out"/>
        <c:minorTickMark val="none"/>
        <c:tickLblPos val="nextTo"/>
        <c:spPr>
          <a:ln w="12700">
            <a:solidFill>
              <a:srgbClr val="000000"/>
            </a:solidFill>
            <a:prstDash val="solid"/>
          </a:ln>
        </c:spPr>
        <c:txPr>
          <a:bodyPr rot="0" vert="horz"/>
          <a:lstStyle/>
          <a:p>
            <a:pPr>
              <a:defRPr/>
            </a:pPr>
            <a:endParaRPr lang="en-US"/>
          </a:p>
        </c:txPr>
        <c:crossAx val="94065792"/>
        <c:crossesAt val="1"/>
        <c:crossBetween val="between"/>
        <c:majorUnit val="0.25"/>
        <c:minorUnit val="2.0833333333333332E-2"/>
      </c:valAx>
      <c:spPr>
        <a:solidFill>
          <a:schemeClr val="bg1">
            <a:lumMod val="65000"/>
          </a:schemeClr>
        </a:solidFill>
        <a:ln w="3175">
          <a:solidFill>
            <a:srgbClr val="000000"/>
          </a:solidFill>
          <a:prstDash val="solid"/>
        </a:ln>
      </c:spPr>
    </c:plotArea>
    <c:plotVisOnly val="1"/>
    <c:dispBlanksAs val="gap"/>
    <c:showDLblsOverMax val="0"/>
  </c:chart>
  <c:spPr>
    <a:solidFill>
      <a:srgbClr val="FFFFFF"/>
    </a:solidFill>
    <a:ln w="9525">
      <a:noFill/>
    </a:ln>
  </c:spPr>
  <c:txPr>
    <a:bodyPr/>
    <a:lstStyle/>
    <a:p>
      <a:pPr>
        <a:defRPr sz="2000"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73558648111301"/>
          <c:y val="4.91803278688525E-2"/>
          <c:w val="0.71769383697813105"/>
          <c:h val="0.80327868852458995"/>
        </c:manualLayout>
      </c:layout>
      <c:barChart>
        <c:barDir val="bar"/>
        <c:grouping val="clustered"/>
        <c:varyColors val="0"/>
        <c:ser>
          <c:idx val="0"/>
          <c:order val="0"/>
          <c:spPr>
            <a:solidFill>
              <a:srgbClr val="C00000"/>
            </a:solidFill>
            <a:ln>
              <a:solidFill>
                <a:sysClr val="windowText" lastClr="000000"/>
              </a:solidFill>
            </a:ln>
          </c:spPr>
          <c:invertIfNegative val="0"/>
          <c:dPt>
            <c:idx val="1"/>
            <c:invertIfNegative val="0"/>
            <c:bubble3D val="0"/>
            <c:spPr>
              <a:solidFill>
                <a:schemeClr val="accent6">
                  <a:lumMod val="75000"/>
                </a:schemeClr>
              </a:solidFill>
              <a:ln>
                <a:solidFill>
                  <a:sysClr val="windowText" lastClr="000000"/>
                </a:solidFill>
              </a:ln>
            </c:spPr>
          </c:dPt>
          <c:dPt>
            <c:idx val="2"/>
            <c:invertIfNegative val="0"/>
            <c:bubble3D val="0"/>
            <c:spPr>
              <a:solidFill>
                <a:srgbClr val="FFFF00"/>
              </a:solidFill>
              <a:ln>
                <a:solidFill>
                  <a:sysClr val="windowText" lastClr="000000"/>
                </a:solidFill>
              </a:ln>
            </c:spPr>
          </c:dPt>
          <c:dPt>
            <c:idx val="3"/>
            <c:invertIfNegative val="0"/>
            <c:bubble3D val="0"/>
            <c:spPr>
              <a:solidFill>
                <a:srgbClr val="00B050"/>
              </a:solidFill>
              <a:ln>
                <a:solidFill>
                  <a:sysClr val="windowText" lastClr="000000"/>
                </a:solidFill>
              </a:ln>
            </c:spPr>
          </c:dPt>
          <c:dPt>
            <c:idx val="4"/>
            <c:invertIfNegative val="0"/>
            <c:bubble3D val="0"/>
            <c:spPr>
              <a:solidFill>
                <a:srgbClr val="0070C0"/>
              </a:solidFill>
              <a:ln>
                <a:solidFill>
                  <a:sysClr val="windowText" lastClr="000000"/>
                </a:solidFill>
              </a:ln>
            </c:spPr>
          </c:dPt>
          <c:dPt>
            <c:idx val="5"/>
            <c:invertIfNegative val="0"/>
            <c:bubble3D val="0"/>
            <c:spPr>
              <a:solidFill>
                <a:srgbClr val="7030A0"/>
              </a:solidFill>
              <a:ln>
                <a:solidFill>
                  <a:sysClr val="windowText" lastClr="000000"/>
                </a:solidFill>
              </a:ln>
            </c:spPr>
          </c:dPt>
          <c:dPt>
            <c:idx val="6"/>
            <c:invertIfNegative val="0"/>
            <c:bubble3D val="0"/>
            <c:spPr>
              <a:solidFill>
                <a:schemeClr val="bg2">
                  <a:lumMod val="50000"/>
                </a:schemeClr>
              </a:solidFill>
              <a:ln>
                <a:solidFill>
                  <a:sysClr val="windowText" lastClr="000000"/>
                </a:solidFill>
              </a:ln>
            </c:spPr>
          </c:dPt>
          <c:dPt>
            <c:idx val="7"/>
            <c:invertIfNegative val="0"/>
            <c:bubble3D val="0"/>
            <c:spPr>
              <a:solidFill>
                <a:schemeClr val="accent2">
                  <a:lumMod val="60000"/>
                  <a:lumOff val="40000"/>
                </a:schemeClr>
              </a:solidFill>
              <a:ln>
                <a:solidFill>
                  <a:sysClr val="windowText" lastClr="000000"/>
                </a:solidFill>
              </a:ln>
            </c:spPr>
          </c:dPt>
          <c:dPt>
            <c:idx val="8"/>
            <c:invertIfNegative val="0"/>
            <c:bubble3D val="0"/>
            <c:spPr>
              <a:solidFill>
                <a:schemeClr val="accent5">
                  <a:lumMod val="60000"/>
                  <a:lumOff val="40000"/>
                </a:schemeClr>
              </a:solidFill>
              <a:ln>
                <a:solidFill>
                  <a:sysClr val="windowText" lastClr="000000"/>
                </a:solidFill>
              </a:ln>
            </c:spPr>
          </c:dPt>
          <c:dLbls>
            <c:dLbl>
              <c:idx val="0"/>
              <c:layout>
                <c:manualLayout>
                  <c:x val="-0.63885192217296904"/>
                  <c:y val="-8.8055338845095203E-1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50220859437486098"/>
                  <c:y val="-1.7611067769019001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spPr>
                <a:solidFill>
                  <a:schemeClr val="bg1"/>
                </a:solidFill>
              </c:spPr>
              <c:txPr>
                <a:bodyPr/>
                <a:lstStyle/>
                <a:p>
                  <a:pPr>
                    <a:defRPr/>
                  </a:pPr>
                  <a:endParaRPr lang="en-US"/>
                </a:p>
              </c:txPr>
              <c:showLegendKey val="0"/>
              <c:showVal val="1"/>
              <c:showCatName val="0"/>
              <c:showSerName val="0"/>
              <c:showPercent val="0"/>
              <c:showBubbleSize val="0"/>
            </c:dLbl>
            <c:dLbl>
              <c:idx val="3"/>
              <c:layout>
                <c:manualLayout>
                  <c:x val="-0.18633181063378201"/>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64240109951837399"/>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spPr>
                <a:solidFill>
                  <a:schemeClr val="bg1"/>
                </a:solidFill>
              </c:spPr>
              <c:txPr>
                <a:bodyPr/>
                <a:lstStyle/>
                <a:p>
                  <a:pPr>
                    <a:defRPr/>
                  </a:pPr>
                  <a:endParaRPr lang="en-US"/>
                </a:p>
              </c:txPr>
              <c:showLegendKey val="0"/>
              <c:showVal val="1"/>
              <c:showCatName val="0"/>
              <c:showSerName val="0"/>
              <c:showPercent val="0"/>
              <c:showBubbleSize val="0"/>
            </c:dLbl>
            <c:dLbl>
              <c:idx val="6"/>
              <c:layout>
                <c:manualLayout>
                  <c:x val="-0.14906544850702599"/>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spPr>
                <a:solidFill>
                  <a:schemeClr val="bg1"/>
                </a:solidFill>
              </c:spPr>
              <c:txPr>
                <a:bodyPr/>
                <a:lstStyle/>
                <a:p>
                  <a:pPr>
                    <a:defRPr/>
                  </a:pPr>
                  <a:endParaRPr lang="en-US"/>
                </a:p>
              </c:txPr>
              <c:showLegendKey val="0"/>
              <c:showVal val="1"/>
              <c:showCatName val="0"/>
              <c:showSerName val="0"/>
              <c:showPercent val="0"/>
              <c:showBubbleSize val="0"/>
            </c:dLbl>
            <c:dLbl>
              <c:idx val="8"/>
              <c:spPr>
                <a:solidFill>
                  <a:schemeClr val="bg1"/>
                </a:solidFill>
              </c:spPr>
              <c:txPr>
                <a:bodyPr/>
                <a:lstStyle/>
                <a:p>
                  <a:pPr>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'PC Survey 2015'!$B$205:$B$213</c:f>
              <c:strCache>
                <c:ptCount val="9"/>
                <c:pt idx="0">
                  <c:v>Program Director</c:v>
                </c:pt>
                <c:pt idx="1">
                  <c:v>Associate Program Director</c:v>
                </c:pt>
                <c:pt idx="2">
                  <c:v>Chief Resident(s)</c:v>
                </c:pt>
                <c:pt idx="3">
                  <c:v>Rotation Director</c:v>
                </c:pt>
                <c:pt idx="4">
                  <c:v>Program Faculty Member</c:v>
                </c:pt>
                <c:pt idx="5">
                  <c:v>Program Director from other program</c:v>
                </c:pt>
                <c:pt idx="6">
                  <c:v>Attending who does sign out</c:v>
                </c:pt>
                <c:pt idx="7">
                  <c:v>Nurse</c:v>
                </c:pt>
                <c:pt idx="8">
                  <c:v>Case Manager</c:v>
                </c:pt>
              </c:strCache>
            </c:strRef>
          </c:cat>
          <c:val>
            <c:numRef>
              <c:f>'PC Survey 2015'!$C$205:$C$213</c:f>
              <c:numCache>
                <c:formatCode>0.00%</c:formatCode>
                <c:ptCount val="9"/>
                <c:pt idx="0">
                  <c:v>0.88929999999999998</c:v>
                </c:pt>
                <c:pt idx="1">
                  <c:v>0.69740000000000002</c:v>
                </c:pt>
                <c:pt idx="2">
                  <c:v>7.0099999999999996E-2</c:v>
                </c:pt>
                <c:pt idx="3">
                  <c:v>0.25829999999999997</c:v>
                </c:pt>
                <c:pt idx="4">
                  <c:v>0.89300000000000002</c:v>
                </c:pt>
                <c:pt idx="5">
                  <c:v>7.3800000000000004E-2</c:v>
                </c:pt>
                <c:pt idx="6">
                  <c:v>0.21029999999999999</c:v>
                </c:pt>
                <c:pt idx="7">
                  <c:v>8.8599999999999998E-2</c:v>
                </c:pt>
                <c:pt idx="8">
                  <c:v>2.2100000000000002E-2</c:v>
                </c:pt>
              </c:numCache>
            </c:numRef>
          </c:val>
        </c:ser>
        <c:dLbls>
          <c:showLegendKey val="0"/>
          <c:showVal val="0"/>
          <c:showCatName val="0"/>
          <c:showSerName val="0"/>
          <c:showPercent val="0"/>
          <c:showBubbleSize val="0"/>
        </c:dLbls>
        <c:gapWidth val="50"/>
        <c:axId val="94209536"/>
        <c:axId val="94211072"/>
      </c:barChart>
      <c:catAx>
        <c:axId val="94209536"/>
        <c:scaling>
          <c:orientation val="maxMin"/>
        </c:scaling>
        <c:delete val="0"/>
        <c:axPos val="l"/>
        <c:numFmt formatCode="General" sourceLinked="1"/>
        <c:majorTickMark val="out"/>
        <c:minorTickMark val="none"/>
        <c:tickLblPos val="nextTo"/>
        <c:spPr>
          <a:ln w="12700">
            <a:solidFill>
              <a:srgbClr val="000000"/>
            </a:solidFill>
            <a:prstDash val="solid"/>
          </a:ln>
        </c:spPr>
        <c:txPr>
          <a:bodyPr rot="0" vert="horz"/>
          <a:lstStyle/>
          <a:p>
            <a:pPr>
              <a:defRPr/>
            </a:pPr>
            <a:endParaRPr lang="en-US"/>
          </a:p>
        </c:txPr>
        <c:crossAx val="94211072"/>
        <c:crossesAt val="0"/>
        <c:auto val="1"/>
        <c:lblAlgn val="ctr"/>
        <c:lblOffset val="100"/>
        <c:tickLblSkip val="1"/>
        <c:tickMarkSkip val="1"/>
        <c:noMultiLvlLbl val="0"/>
      </c:catAx>
      <c:valAx>
        <c:axId val="94211072"/>
        <c:scaling>
          <c:orientation val="minMax"/>
          <c:max val="1"/>
          <c:min val="0"/>
        </c:scaling>
        <c:delete val="0"/>
        <c:axPos val="b"/>
        <c:majorGridlines>
          <c:spPr>
            <a:ln w="12700">
              <a:solidFill>
                <a:srgbClr val="000000"/>
              </a:solidFill>
              <a:prstDash val="solid"/>
            </a:ln>
          </c:spPr>
        </c:majorGridlines>
        <c:numFmt formatCode="0%" sourceLinked="0"/>
        <c:majorTickMark val="out"/>
        <c:minorTickMark val="none"/>
        <c:tickLblPos val="nextTo"/>
        <c:spPr>
          <a:ln w="12700">
            <a:solidFill>
              <a:srgbClr val="000000"/>
            </a:solidFill>
            <a:prstDash val="solid"/>
          </a:ln>
        </c:spPr>
        <c:txPr>
          <a:bodyPr rot="0" vert="horz"/>
          <a:lstStyle/>
          <a:p>
            <a:pPr>
              <a:defRPr/>
            </a:pPr>
            <a:endParaRPr lang="en-US"/>
          </a:p>
        </c:txPr>
        <c:crossAx val="94209536"/>
        <c:crosses val="max"/>
        <c:crossBetween val="between"/>
        <c:majorUnit val="0.1"/>
        <c:minorUnit val="0.02"/>
      </c:valAx>
      <c:spPr>
        <a:solidFill>
          <a:schemeClr val="bg1">
            <a:lumMod val="75000"/>
          </a:schemeClr>
        </a:solidFill>
        <a:ln w="3175">
          <a:solidFill>
            <a:srgbClr val="000000"/>
          </a:solidFill>
          <a:prstDash val="solid"/>
        </a:ln>
      </c:spPr>
    </c:plotArea>
    <c:plotVisOnly val="1"/>
    <c:dispBlanksAs val="gap"/>
    <c:showDLblsOverMax val="0"/>
  </c:chart>
  <c:spPr>
    <a:solidFill>
      <a:srgbClr val="FFFFFF"/>
    </a:solidFill>
    <a:ln w="9525">
      <a:noFill/>
    </a:ln>
  </c:spPr>
  <c:txPr>
    <a:bodyPr/>
    <a:lstStyle/>
    <a:p>
      <a:pPr>
        <a:defRPr sz="1200"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73558648111332"/>
          <c:y val="4.9180327868852458E-2"/>
          <c:w val="0.71769383697813116"/>
          <c:h val="0.80327868852459017"/>
        </c:manualLayout>
      </c:layout>
      <c:barChart>
        <c:barDir val="bar"/>
        <c:grouping val="clustered"/>
        <c:varyColors val="0"/>
        <c:ser>
          <c:idx val="0"/>
          <c:order val="0"/>
          <c:spPr>
            <a:solidFill>
              <a:srgbClr val="4F81BD"/>
            </a:solidFill>
            <a:ln w="3175">
              <a:solidFill>
                <a:srgbClr val="000000"/>
              </a:solidFill>
              <a:prstDash val="solid"/>
            </a:ln>
          </c:spPr>
          <c:invertIfNegative val="0"/>
          <c:dPt>
            <c:idx val="0"/>
            <c:invertIfNegative val="0"/>
            <c:bubble3D val="0"/>
            <c:spPr>
              <a:solidFill>
                <a:srgbClr val="C00000"/>
              </a:solidFill>
              <a:ln w="3175">
                <a:solidFill>
                  <a:srgbClr val="000000"/>
                </a:solidFill>
                <a:prstDash val="solid"/>
              </a:ln>
            </c:spPr>
          </c:dPt>
          <c:dPt>
            <c:idx val="1"/>
            <c:invertIfNegative val="0"/>
            <c:bubble3D val="0"/>
            <c:spPr>
              <a:solidFill>
                <a:schemeClr val="accent6">
                  <a:lumMod val="75000"/>
                </a:schemeClr>
              </a:solidFill>
              <a:ln w="3175">
                <a:solidFill>
                  <a:srgbClr val="000000"/>
                </a:solidFill>
                <a:prstDash val="solid"/>
              </a:ln>
            </c:spPr>
          </c:dPt>
          <c:dPt>
            <c:idx val="2"/>
            <c:invertIfNegative val="0"/>
            <c:bubble3D val="0"/>
            <c:spPr>
              <a:solidFill>
                <a:srgbClr val="FFFF00"/>
              </a:solidFill>
              <a:ln w="3175">
                <a:solidFill>
                  <a:srgbClr val="000000"/>
                </a:solidFill>
                <a:prstDash val="solid"/>
              </a:ln>
            </c:spPr>
          </c:dPt>
          <c:dPt>
            <c:idx val="3"/>
            <c:invertIfNegative val="0"/>
            <c:bubble3D val="0"/>
            <c:spPr>
              <a:solidFill>
                <a:srgbClr val="00B050"/>
              </a:solidFill>
              <a:ln w="3175">
                <a:solidFill>
                  <a:srgbClr val="000000"/>
                </a:solidFill>
                <a:prstDash val="solid"/>
              </a:ln>
            </c:spPr>
          </c:dPt>
          <c:dPt>
            <c:idx val="4"/>
            <c:invertIfNegative val="0"/>
            <c:bubble3D val="0"/>
            <c:spPr>
              <a:solidFill>
                <a:srgbClr val="0070C0"/>
              </a:solidFill>
              <a:ln w="3175">
                <a:solidFill>
                  <a:srgbClr val="000000"/>
                </a:solidFill>
                <a:prstDash val="solid"/>
              </a:ln>
            </c:spPr>
          </c:dPt>
          <c:dPt>
            <c:idx val="5"/>
            <c:invertIfNegative val="0"/>
            <c:bubble3D val="0"/>
            <c:spPr>
              <a:solidFill>
                <a:srgbClr val="7030A0"/>
              </a:solidFill>
              <a:ln w="3175">
                <a:solidFill>
                  <a:srgbClr val="000000"/>
                </a:solidFill>
                <a:prstDash val="solid"/>
              </a:ln>
            </c:spPr>
          </c:dPt>
          <c:dLbls>
            <c:dLbl>
              <c:idx val="0"/>
              <c:layout>
                <c:manualLayout>
                  <c:x val="-0.31013916500994038"/>
                  <c:y val="-8.74282517963943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57256461232604372"/>
                  <c:y val="3.4421926767350801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5447316103379719"/>
                  <c:y val="-4.0072396825243255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1133200795228629"/>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7713717693836977E-2"/>
                  <c:y val="-4.3712404801859589E-3"/>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spPr>
                <a:solidFill>
                  <a:schemeClr val="bg1"/>
                </a:solidFill>
              </c:spPr>
              <c:txPr>
                <a:bodyPr/>
                <a:lstStyle/>
                <a:p>
                  <a:pPr>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'PD Survey 2015'!$B$25:$B$30</c:f>
              <c:strCache>
                <c:ptCount val="6"/>
                <c:pt idx="0">
                  <c:v>1-10 minutes</c:v>
                </c:pt>
                <c:pt idx="1">
                  <c:v>11-20 minutes</c:v>
                </c:pt>
                <c:pt idx="2">
                  <c:v>21-30 minutes</c:v>
                </c:pt>
                <c:pt idx="3">
                  <c:v>31-40 minutes</c:v>
                </c:pt>
                <c:pt idx="4">
                  <c:v>41-60 minutes</c:v>
                </c:pt>
                <c:pt idx="5">
                  <c:v>&gt;60 minutes</c:v>
                </c:pt>
              </c:strCache>
            </c:strRef>
          </c:cat>
          <c:val>
            <c:numRef>
              <c:f>'PD Survey 2015'!$C$25:$C$30</c:f>
              <c:numCache>
                <c:formatCode>0.00%</c:formatCode>
                <c:ptCount val="6"/>
                <c:pt idx="0">
                  <c:v>0.23080000000000001</c:v>
                </c:pt>
                <c:pt idx="1">
                  <c:v>0.41540000000000005</c:v>
                </c:pt>
                <c:pt idx="2">
                  <c:v>0.18460000000000001</c:v>
                </c:pt>
                <c:pt idx="3">
                  <c:v>9.2299999999999993E-2</c:v>
                </c:pt>
                <c:pt idx="4">
                  <c:v>5.3800000000000001E-2</c:v>
                </c:pt>
                <c:pt idx="5">
                  <c:v>2.3100000000000002E-2</c:v>
                </c:pt>
              </c:numCache>
            </c:numRef>
          </c:val>
        </c:ser>
        <c:dLbls>
          <c:showLegendKey val="0"/>
          <c:showVal val="0"/>
          <c:showCatName val="0"/>
          <c:showSerName val="0"/>
          <c:showPercent val="0"/>
          <c:showBubbleSize val="0"/>
        </c:dLbls>
        <c:gapWidth val="50"/>
        <c:axId val="94581504"/>
        <c:axId val="94583040"/>
      </c:barChart>
      <c:catAx>
        <c:axId val="94581504"/>
        <c:scaling>
          <c:orientation val="maxMin"/>
        </c:scaling>
        <c:delete val="0"/>
        <c:axPos val="l"/>
        <c:numFmt formatCode="General" sourceLinked="1"/>
        <c:majorTickMark val="out"/>
        <c:minorTickMark val="none"/>
        <c:tickLblPos val="nextTo"/>
        <c:spPr>
          <a:ln w="12700">
            <a:solidFill>
              <a:srgbClr val="000000"/>
            </a:solidFill>
            <a:prstDash val="solid"/>
          </a:ln>
        </c:spPr>
        <c:txPr>
          <a:bodyPr rot="0" vert="horz"/>
          <a:lstStyle/>
          <a:p>
            <a:pPr>
              <a:defRPr sz="1400"/>
            </a:pPr>
            <a:endParaRPr lang="en-US"/>
          </a:p>
        </c:txPr>
        <c:crossAx val="94583040"/>
        <c:crossesAt val="0"/>
        <c:auto val="1"/>
        <c:lblAlgn val="ctr"/>
        <c:lblOffset val="100"/>
        <c:tickLblSkip val="1"/>
        <c:tickMarkSkip val="1"/>
        <c:noMultiLvlLbl val="0"/>
      </c:catAx>
      <c:valAx>
        <c:axId val="94583040"/>
        <c:scaling>
          <c:orientation val="minMax"/>
          <c:max val="0.5"/>
          <c:min val="0"/>
        </c:scaling>
        <c:delete val="0"/>
        <c:axPos val="b"/>
        <c:majorGridlines>
          <c:spPr>
            <a:ln w="12700">
              <a:solidFill>
                <a:srgbClr val="000000"/>
              </a:solidFill>
              <a:prstDash val="solid"/>
            </a:ln>
          </c:spPr>
        </c:majorGridlines>
        <c:numFmt formatCode="0.00%" sourceLinked="1"/>
        <c:majorTickMark val="out"/>
        <c:minorTickMark val="none"/>
        <c:tickLblPos val="nextTo"/>
        <c:spPr>
          <a:ln w="12700">
            <a:solidFill>
              <a:srgbClr val="000000"/>
            </a:solidFill>
            <a:prstDash val="solid"/>
          </a:ln>
        </c:spPr>
        <c:txPr>
          <a:bodyPr rot="0" vert="horz"/>
          <a:lstStyle/>
          <a:p>
            <a:pPr>
              <a:defRPr sz="1500"/>
            </a:pPr>
            <a:endParaRPr lang="en-US"/>
          </a:p>
        </c:txPr>
        <c:crossAx val="94581504"/>
        <c:crosses val="max"/>
        <c:crossBetween val="between"/>
        <c:majorUnit val="0.1"/>
        <c:minorUnit val="0.02"/>
      </c:valAx>
      <c:spPr>
        <a:solidFill>
          <a:schemeClr val="bg1">
            <a:lumMod val="75000"/>
          </a:schemeClr>
        </a:solidFill>
        <a:ln w="3175">
          <a:solidFill>
            <a:srgbClr val="000000"/>
          </a:solidFill>
          <a:prstDash val="solid"/>
        </a:ln>
      </c:spPr>
    </c:plotArea>
    <c:plotVisOnly val="1"/>
    <c:dispBlanksAs val="gap"/>
    <c:showDLblsOverMax val="0"/>
  </c:chart>
  <c:spPr>
    <a:solidFill>
      <a:srgbClr val="FFFFFF"/>
    </a:solidFill>
    <a:ln w="9525">
      <a:noFill/>
    </a:ln>
  </c:spPr>
  <c:txPr>
    <a:bodyPr/>
    <a:lstStyle/>
    <a:p>
      <a:pPr>
        <a:defRPr sz="2000"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73558648111332"/>
          <c:y val="4.9180327868852458E-2"/>
          <c:w val="0.71769383697813116"/>
          <c:h val="0.80327868852459017"/>
        </c:manualLayout>
      </c:layout>
      <c:barChart>
        <c:barDir val="bar"/>
        <c:grouping val="clustered"/>
        <c:varyColors val="0"/>
        <c:ser>
          <c:idx val="0"/>
          <c:order val="0"/>
          <c:spPr>
            <a:solidFill>
              <a:srgbClr val="4F81BD"/>
            </a:solidFill>
            <a:ln w="3175">
              <a:solidFill>
                <a:srgbClr val="000000"/>
              </a:solidFill>
              <a:prstDash val="solid"/>
            </a:ln>
          </c:spPr>
          <c:invertIfNegative val="0"/>
          <c:dPt>
            <c:idx val="0"/>
            <c:invertIfNegative val="0"/>
            <c:bubble3D val="0"/>
            <c:spPr>
              <a:solidFill>
                <a:srgbClr val="C00000"/>
              </a:solidFill>
              <a:ln w="3175">
                <a:solidFill>
                  <a:srgbClr val="000000"/>
                </a:solidFill>
                <a:prstDash val="solid"/>
              </a:ln>
            </c:spPr>
          </c:dPt>
          <c:dPt>
            <c:idx val="1"/>
            <c:invertIfNegative val="0"/>
            <c:bubble3D val="0"/>
            <c:spPr>
              <a:solidFill>
                <a:schemeClr val="accent6">
                  <a:lumMod val="75000"/>
                </a:schemeClr>
              </a:solidFill>
              <a:ln w="3175">
                <a:solidFill>
                  <a:srgbClr val="000000"/>
                </a:solidFill>
                <a:prstDash val="solid"/>
              </a:ln>
            </c:spPr>
          </c:dPt>
          <c:dPt>
            <c:idx val="2"/>
            <c:invertIfNegative val="0"/>
            <c:bubble3D val="0"/>
            <c:spPr>
              <a:solidFill>
                <a:srgbClr val="FFFF00"/>
              </a:solidFill>
              <a:ln w="3175">
                <a:solidFill>
                  <a:srgbClr val="000000"/>
                </a:solidFill>
                <a:prstDash val="solid"/>
              </a:ln>
            </c:spPr>
          </c:dPt>
          <c:dPt>
            <c:idx val="3"/>
            <c:invertIfNegative val="0"/>
            <c:bubble3D val="0"/>
            <c:spPr>
              <a:solidFill>
                <a:srgbClr val="00B050"/>
              </a:solidFill>
              <a:ln w="3175">
                <a:solidFill>
                  <a:srgbClr val="000000"/>
                </a:solidFill>
                <a:prstDash val="solid"/>
              </a:ln>
            </c:spPr>
          </c:dPt>
          <c:dPt>
            <c:idx val="4"/>
            <c:invertIfNegative val="0"/>
            <c:bubble3D val="0"/>
            <c:spPr>
              <a:solidFill>
                <a:srgbClr val="0070C0"/>
              </a:solidFill>
              <a:ln w="3175">
                <a:solidFill>
                  <a:srgbClr val="000000"/>
                </a:solidFill>
                <a:prstDash val="solid"/>
              </a:ln>
            </c:spPr>
          </c:dPt>
          <c:dPt>
            <c:idx val="5"/>
            <c:invertIfNegative val="0"/>
            <c:bubble3D val="0"/>
            <c:spPr>
              <a:solidFill>
                <a:srgbClr val="7030A0"/>
              </a:solidFill>
              <a:ln w="3175">
                <a:solidFill>
                  <a:srgbClr val="000000"/>
                </a:solidFill>
                <a:prstDash val="solid"/>
              </a:ln>
            </c:spPr>
          </c:dPt>
          <c:dLbls>
            <c:dLbl>
              <c:idx val="0"/>
              <c:layout>
                <c:manualLayout>
                  <c:x val="-0.45927903871829107"/>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66221628838451263"/>
                  <c:y val="3.842459173871277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5376056964842012"/>
                  <c:y val="-3.842459173871277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30974632843791727"/>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4432576769025367"/>
                  <c:y val="6.0511168092461063E-7"/>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2581219403649310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'PD Survey 2015'!$B$44:$B$49</c:f>
              <c:strCache>
                <c:ptCount val="6"/>
                <c:pt idx="0">
                  <c:v>Aggregate Direct Milestone Evaluations</c:v>
                </c:pt>
                <c:pt idx="1">
                  <c:v>Aggregate Rotation Evaluations</c:v>
                </c:pt>
                <c:pt idx="2">
                  <c:v>Staff or patient (360) Evaluations</c:v>
                </c:pt>
                <c:pt idx="3">
                  <c:v>Technical Skills Assessments/Mini-CEX's</c:v>
                </c:pt>
                <c:pt idx="4">
                  <c:v>Scholarly Activities</c:v>
                </c:pt>
                <c:pt idx="5">
                  <c:v>Case Volumes</c:v>
                </c:pt>
              </c:strCache>
            </c:strRef>
          </c:cat>
          <c:val>
            <c:numRef>
              <c:f>'PD Survey 2015'!$C$44:$C$49</c:f>
              <c:numCache>
                <c:formatCode>0.00%</c:formatCode>
                <c:ptCount val="6"/>
                <c:pt idx="0">
                  <c:v>0.65379999999999994</c:v>
                </c:pt>
                <c:pt idx="1">
                  <c:v>0.93849999999999989</c:v>
                </c:pt>
                <c:pt idx="2">
                  <c:v>0.76919999999999999</c:v>
                </c:pt>
                <c:pt idx="3">
                  <c:v>0.44619999999999999</c:v>
                </c:pt>
                <c:pt idx="4">
                  <c:v>0.63080000000000003</c:v>
                </c:pt>
                <c:pt idx="5">
                  <c:v>0.36920000000000003</c:v>
                </c:pt>
              </c:numCache>
            </c:numRef>
          </c:val>
        </c:ser>
        <c:dLbls>
          <c:showLegendKey val="0"/>
          <c:showVal val="0"/>
          <c:showCatName val="0"/>
          <c:showSerName val="0"/>
          <c:showPercent val="0"/>
          <c:showBubbleSize val="0"/>
        </c:dLbls>
        <c:gapWidth val="50"/>
        <c:axId val="94645632"/>
        <c:axId val="94663808"/>
      </c:barChart>
      <c:catAx>
        <c:axId val="94645632"/>
        <c:scaling>
          <c:orientation val="maxMin"/>
        </c:scaling>
        <c:delete val="0"/>
        <c:axPos val="l"/>
        <c:numFmt formatCode="General" sourceLinked="1"/>
        <c:majorTickMark val="out"/>
        <c:minorTickMark val="none"/>
        <c:tickLblPos val="nextTo"/>
        <c:spPr>
          <a:ln w="12700">
            <a:solidFill>
              <a:srgbClr val="000000"/>
            </a:solidFill>
            <a:prstDash val="solid"/>
          </a:ln>
        </c:spPr>
        <c:txPr>
          <a:bodyPr rot="0" vert="horz"/>
          <a:lstStyle/>
          <a:p>
            <a:pPr>
              <a:defRPr sz="1400"/>
            </a:pPr>
            <a:endParaRPr lang="en-US"/>
          </a:p>
        </c:txPr>
        <c:crossAx val="94663808"/>
        <c:crossesAt val="0"/>
        <c:auto val="1"/>
        <c:lblAlgn val="ctr"/>
        <c:lblOffset val="100"/>
        <c:tickLblSkip val="1"/>
        <c:tickMarkSkip val="1"/>
        <c:noMultiLvlLbl val="0"/>
      </c:catAx>
      <c:valAx>
        <c:axId val="94663808"/>
        <c:scaling>
          <c:orientation val="minMax"/>
          <c:max val="1"/>
          <c:min val="0"/>
        </c:scaling>
        <c:delete val="0"/>
        <c:axPos val="b"/>
        <c:majorGridlines>
          <c:spPr>
            <a:ln w="12700">
              <a:solidFill>
                <a:srgbClr val="000000"/>
              </a:solidFill>
              <a:prstDash val="solid"/>
            </a:ln>
          </c:spPr>
        </c:majorGridlines>
        <c:numFmt formatCode="0%" sourceLinked="0"/>
        <c:majorTickMark val="out"/>
        <c:minorTickMark val="none"/>
        <c:tickLblPos val="nextTo"/>
        <c:spPr>
          <a:ln w="12700">
            <a:solidFill>
              <a:srgbClr val="000000"/>
            </a:solidFill>
            <a:prstDash val="solid"/>
          </a:ln>
        </c:spPr>
        <c:txPr>
          <a:bodyPr rot="0" vert="horz"/>
          <a:lstStyle/>
          <a:p>
            <a:pPr>
              <a:defRPr sz="1500"/>
            </a:pPr>
            <a:endParaRPr lang="en-US"/>
          </a:p>
        </c:txPr>
        <c:crossAx val="94645632"/>
        <c:crosses val="max"/>
        <c:crossBetween val="between"/>
        <c:majorUnit val="0.1"/>
        <c:minorUnit val="0.02"/>
      </c:valAx>
      <c:spPr>
        <a:solidFill>
          <a:schemeClr val="bg1">
            <a:lumMod val="75000"/>
          </a:schemeClr>
        </a:solidFill>
        <a:ln w="3175">
          <a:solidFill>
            <a:srgbClr val="000000"/>
          </a:solidFill>
          <a:prstDash val="solid"/>
        </a:ln>
      </c:spPr>
    </c:plotArea>
    <c:plotVisOnly val="1"/>
    <c:dispBlanksAs val="gap"/>
    <c:showDLblsOverMax val="0"/>
  </c:chart>
  <c:spPr>
    <a:solidFill>
      <a:srgbClr val="FFFFFF"/>
    </a:solidFill>
    <a:ln w="9525">
      <a:noFill/>
    </a:ln>
  </c:spPr>
  <c:txPr>
    <a:bodyPr/>
    <a:lstStyle/>
    <a:p>
      <a:pPr>
        <a:defRPr sz="2000"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73558648111332"/>
          <c:y val="4.9180327868852458E-2"/>
          <c:w val="0.71769383697813116"/>
          <c:h val="0.80327868852459017"/>
        </c:manualLayout>
      </c:layout>
      <c:barChart>
        <c:barDir val="bar"/>
        <c:grouping val="clustered"/>
        <c:varyColors val="0"/>
        <c:ser>
          <c:idx val="0"/>
          <c:order val="0"/>
          <c:spPr>
            <a:solidFill>
              <a:srgbClr val="4F81BD"/>
            </a:solidFill>
            <a:ln w="3175">
              <a:solidFill>
                <a:srgbClr val="000000"/>
              </a:solidFill>
              <a:prstDash val="solid"/>
            </a:ln>
          </c:spPr>
          <c:invertIfNegative val="0"/>
          <c:dPt>
            <c:idx val="0"/>
            <c:invertIfNegative val="0"/>
            <c:bubble3D val="0"/>
            <c:spPr>
              <a:solidFill>
                <a:srgbClr val="C00000"/>
              </a:solidFill>
              <a:ln w="3175">
                <a:solidFill>
                  <a:srgbClr val="000000"/>
                </a:solidFill>
                <a:prstDash val="solid"/>
              </a:ln>
            </c:spPr>
          </c:dPt>
          <c:dPt>
            <c:idx val="1"/>
            <c:invertIfNegative val="0"/>
            <c:bubble3D val="0"/>
            <c:spPr>
              <a:solidFill>
                <a:schemeClr val="accent6">
                  <a:lumMod val="75000"/>
                </a:schemeClr>
              </a:solidFill>
              <a:ln w="3175">
                <a:solidFill>
                  <a:srgbClr val="000000"/>
                </a:solidFill>
                <a:prstDash val="solid"/>
              </a:ln>
            </c:spPr>
          </c:dPt>
          <c:dPt>
            <c:idx val="2"/>
            <c:invertIfNegative val="0"/>
            <c:bubble3D val="0"/>
            <c:spPr>
              <a:solidFill>
                <a:srgbClr val="FFFF00"/>
              </a:solidFill>
              <a:ln w="3175">
                <a:solidFill>
                  <a:srgbClr val="000000"/>
                </a:solidFill>
                <a:prstDash val="solid"/>
              </a:ln>
            </c:spPr>
          </c:dPt>
          <c:dPt>
            <c:idx val="3"/>
            <c:invertIfNegative val="0"/>
            <c:bubble3D val="0"/>
            <c:spPr>
              <a:solidFill>
                <a:srgbClr val="00B050"/>
              </a:solidFill>
              <a:ln w="3175">
                <a:solidFill>
                  <a:srgbClr val="000000"/>
                </a:solidFill>
                <a:prstDash val="solid"/>
              </a:ln>
            </c:spPr>
          </c:dPt>
          <c:dPt>
            <c:idx val="4"/>
            <c:invertIfNegative val="0"/>
            <c:bubble3D val="0"/>
            <c:spPr>
              <a:solidFill>
                <a:srgbClr val="0070C0"/>
              </a:solidFill>
              <a:ln w="3175">
                <a:solidFill>
                  <a:srgbClr val="000000"/>
                </a:solidFill>
                <a:prstDash val="solid"/>
              </a:ln>
            </c:spPr>
          </c:dPt>
          <c:dPt>
            <c:idx val="5"/>
            <c:invertIfNegative val="0"/>
            <c:bubble3D val="0"/>
            <c:spPr>
              <a:solidFill>
                <a:srgbClr val="7030A0"/>
              </a:solidFill>
              <a:ln w="3175">
                <a:solidFill>
                  <a:srgbClr val="000000"/>
                </a:solidFill>
                <a:prstDash val="solid"/>
              </a:ln>
            </c:spPr>
          </c:dPt>
          <c:dLbls>
            <c:dLbl>
              <c:idx val="0"/>
              <c:layout>
                <c:manualLayout>
                  <c:x val="-9.4142873445167183E-2"/>
                  <c:y val="1.8747656545114649E-7"/>
                </c:manualLayout>
              </c:layout>
              <c:spPr>
                <a:noFill/>
                <a:ln>
                  <a:noFill/>
                </a:ln>
                <a:effectLst/>
              </c:spPr>
              <c:txPr>
                <a:bodyPr wrap="square" lIns="38100" tIns="19050" rIns="38100" bIns="19050" anchor="ctr">
                  <a:spAutoFit/>
                </a:bodyPr>
                <a:lstStyle/>
                <a:p>
                  <a:pPr>
                    <a:defRPr sz="18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33110814419225637"/>
                  <c:y val="0"/>
                </c:manualLayout>
              </c:layout>
              <c:spPr>
                <a:noFill/>
                <a:ln>
                  <a:noFill/>
                </a:ln>
                <a:effectLst/>
              </c:spPr>
              <c:txPr>
                <a:bodyPr wrap="square" lIns="38100" tIns="19050" rIns="38100" bIns="19050" anchor="ctr" anchorCtr="0">
                  <a:spAutoFit/>
                </a:bodyPr>
                <a:lstStyle/>
                <a:p>
                  <a:pPr algn="ctr" rtl="0">
                    <a:defRPr lang="en-US" sz="1800" b="1" i="0" u="none" strike="noStrike" kern="1200" baseline="0">
                      <a:solidFill>
                        <a:schemeClr val="bg1"/>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8482421005785491"/>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'PD Survey 2015'!$B$65:$B$67</c:f>
              <c:strCache>
                <c:ptCount val="3"/>
                <c:pt idx="0">
                  <c:v>Quantitative aggregate evaluation scores</c:v>
                </c:pt>
                <c:pt idx="1">
                  <c:v>Qualitative comments and direct observations by CCC members</c:v>
                </c:pt>
                <c:pt idx="2">
                  <c:v>Qualitative and quantitative data were equally valuable</c:v>
                </c:pt>
              </c:strCache>
            </c:strRef>
          </c:cat>
          <c:val>
            <c:numRef>
              <c:f>'PD Survey 2015'!$C$65:$C$67</c:f>
              <c:numCache>
                <c:formatCode>0.00%</c:formatCode>
                <c:ptCount val="3"/>
                <c:pt idx="0">
                  <c:v>0.124</c:v>
                </c:pt>
                <c:pt idx="1">
                  <c:v>0.46509999999999996</c:v>
                </c:pt>
                <c:pt idx="2">
                  <c:v>0.41090000000000004</c:v>
                </c:pt>
              </c:numCache>
            </c:numRef>
          </c:val>
        </c:ser>
        <c:dLbls>
          <c:showLegendKey val="0"/>
          <c:showVal val="0"/>
          <c:showCatName val="0"/>
          <c:showSerName val="0"/>
          <c:showPercent val="0"/>
          <c:showBubbleSize val="0"/>
        </c:dLbls>
        <c:gapWidth val="50"/>
        <c:axId val="96943104"/>
        <c:axId val="96961280"/>
      </c:barChart>
      <c:catAx>
        <c:axId val="96943104"/>
        <c:scaling>
          <c:orientation val="maxMin"/>
        </c:scaling>
        <c:delete val="0"/>
        <c:axPos val="l"/>
        <c:numFmt formatCode="General" sourceLinked="1"/>
        <c:majorTickMark val="out"/>
        <c:minorTickMark val="none"/>
        <c:tickLblPos val="nextTo"/>
        <c:spPr>
          <a:ln w="12700">
            <a:solidFill>
              <a:srgbClr val="000000"/>
            </a:solidFill>
            <a:prstDash val="solid"/>
          </a:ln>
        </c:spPr>
        <c:txPr>
          <a:bodyPr rot="0" vert="horz"/>
          <a:lstStyle/>
          <a:p>
            <a:pPr>
              <a:defRPr sz="1400"/>
            </a:pPr>
            <a:endParaRPr lang="en-US"/>
          </a:p>
        </c:txPr>
        <c:crossAx val="96961280"/>
        <c:crossesAt val="0"/>
        <c:auto val="1"/>
        <c:lblAlgn val="ctr"/>
        <c:lblOffset val="100"/>
        <c:tickLblSkip val="1"/>
        <c:tickMarkSkip val="1"/>
        <c:noMultiLvlLbl val="0"/>
      </c:catAx>
      <c:valAx>
        <c:axId val="96961280"/>
        <c:scaling>
          <c:orientation val="minMax"/>
          <c:max val="1"/>
          <c:min val="0"/>
        </c:scaling>
        <c:delete val="0"/>
        <c:axPos val="b"/>
        <c:majorGridlines>
          <c:spPr>
            <a:ln w="12700">
              <a:solidFill>
                <a:srgbClr val="000000"/>
              </a:solidFill>
              <a:prstDash val="solid"/>
            </a:ln>
          </c:spPr>
        </c:majorGridlines>
        <c:numFmt formatCode="0%" sourceLinked="0"/>
        <c:majorTickMark val="out"/>
        <c:minorTickMark val="none"/>
        <c:tickLblPos val="nextTo"/>
        <c:spPr>
          <a:ln w="12700">
            <a:solidFill>
              <a:srgbClr val="000000"/>
            </a:solidFill>
            <a:prstDash val="solid"/>
          </a:ln>
        </c:spPr>
        <c:txPr>
          <a:bodyPr rot="0" vert="horz"/>
          <a:lstStyle/>
          <a:p>
            <a:pPr>
              <a:defRPr sz="1500"/>
            </a:pPr>
            <a:endParaRPr lang="en-US"/>
          </a:p>
        </c:txPr>
        <c:crossAx val="96943104"/>
        <c:crosses val="max"/>
        <c:crossBetween val="between"/>
        <c:majorUnit val="0.1"/>
        <c:minorUnit val="0.02"/>
      </c:valAx>
      <c:spPr>
        <a:solidFill>
          <a:schemeClr val="bg1">
            <a:lumMod val="75000"/>
          </a:schemeClr>
        </a:solidFill>
        <a:ln w="3175">
          <a:solidFill>
            <a:srgbClr val="000000"/>
          </a:solidFill>
          <a:prstDash val="solid"/>
        </a:ln>
      </c:spPr>
    </c:plotArea>
    <c:plotVisOnly val="1"/>
    <c:dispBlanksAs val="gap"/>
    <c:showDLblsOverMax val="0"/>
  </c:chart>
  <c:spPr>
    <a:solidFill>
      <a:srgbClr val="FFFFFF"/>
    </a:solidFill>
    <a:ln w="9525">
      <a:noFill/>
    </a:ln>
  </c:spPr>
  <c:txPr>
    <a:bodyPr/>
    <a:lstStyle/>
    <a:p>
      <a:pPr>
        <a:defRPr sz="2000"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73558648111332"/>
          <c:y val="4.9180327868852458E-2"/>
          <c:w val="0.71769383697813116"/>
          <c:h val="0.80327868852459017"/>
        </c:manualLayout>
      </c:layout>
      <c:barChart>
        <c:barDir val="bar"/>
        <c:grouping val="clustered"/>
        <c:varyColors val="0"/>
        <c:ser>
          <c:idx val="0"/>
          <c:order val="0"/>
          <c:spPr>
            <a:solidFill>
              <a:srgbClr val="4F81BD"/>
            </a:solidFill>
            <a:ln w="3175">
              <a:solidFill>
                <a:srgbClr val="000000"/>
              </a:solidFill>
              <a:prstDash val="solid"/>
            </a:ln>
          </c:spPr>
          <c:invertIfNegative val="0"/>
          <c:dPt>
            <c:idx val="0"/>
            <c:invertIfNegative val="0"/>
            <c:bubble3D val="0"/>
            <c:spPr>
              <a:solidFill>
                <a:srgbClr val="7030A0"/>
              </a:solidFill>
              <a:ln w="3175">
                <a:solidFill>
                  <a:srgbClr val="000000"/>
                </a:solidFill>
                <a:prstDash val="solid"/>
              </a:ln>
            </c:spPr>
          </c:dPt>
          <c:dPt>
            <c:idx val="1"/>
            <c:invertIfNegative val="0"/>
            <c:bubble3D val="0"/>
            <c:spPr>
              <a:solidFill>
                <a:srgbClr val="00B050"/>
              </a:solidFill>
              <a:ln w="3175">
                <a:solidFill>
                  <a:srgbClr val="000000"/>
                </a:solidFill>
                <a:prstDash val="solid"/>
              </a:ln>
            </c:spPr>
          </c:dPt>
          <c:dPt>
            <c:idx val="2"/>
            <c:invertIfNegative val="0"/>
            <c:bubble3D val="0"/>
            <c:spPr>
              <a:solidFill>
                <a:srgbClr val="0070C0"/>
              </a:solidFill>
              <a:ln w="3175">
                <a:solidFill>
                  <a:srgbClr val="000000"/>
                </a:solidFill>
                <a:prstDash val="solid"/>
              </a:ln>
            </c:spPr>
          </c:dPt>
          <c:dPt>
            <c:idx val="3"/>
            <c:invertIfNegative val="0"/>
            <c:bubble3D val="0"/>
            <c:spPr>
              <a:solidFill>
                <a:srgbClr val="FFFF00"/>
              </a:solidFill>
              <a:ln w="3175">
                <a:solidFill>
                  <a:srgbClr val="000000"/>
                </a:solidFill>
                <a:prstDash val="solid"/>
              </a:ln>
            </c:spPr>
          </c:dPt>
          <c:dPt>
            <c:idx val="4"/>
            <c:invertIfNegative val="0"/>
            <c:bubble3D val="0"/>
            <c:spPr>
              <a:solidFill>
                <a:schemeClr val="accent6">
                  <a:lumMod val="75000"/>
                </a:schemeClr>
              </a:solidFill>
              <a:ln w="3175">
                <a:solidFill>
                  <a:srgbClr val="000000"/>
                </a:solidFill>
                <a:prstDash val="solid"/>
              </a:ln>
            </c:spPr>
          </c:dPt>
          <c:dPt>
            <c:idx val="5"/>
            <c:invertIfNegative val="0"/>
            <c:bubble3D val="0"/>
            <c:spPr>
              <a:solidFill>
                <a:srgbClr val="C00000"/>
              </a:solidFill>
              <a:ln w="3175">
                <a:solidFill>
                  <a:srgbClr val="000000"/>
                </a:solidFill>
                <a:prstDash val="solid"/>
              </a:ln>
            </c:spPr>
          </c:dPt>
          <c:dLbls>
            <c:dLbl>
              <c:idx val="0"/>
              <c:layout>
                <c:manualLayout>
                  <c:x val="-1.7801513128615901E-2"/>
                  <c:y val="0"/>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299510458388963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8838451268357812"/>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1036938139741881"/>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0262572318647086E-2"/>
                  <c:y val="-3.8418540621903531E-3"/>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3404539385847475E-3"/>
                  <c:y val="0"/>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'PD Survey 2015'!$B$85:$B$90</c:f>
              <c:strCache>
                <c:ptCount val="6"/>
                <c:pt idx="0">
                  <c:v>Very Strongly Agree</c:v>
                </c:pt>
                <c:pt idx="1">
                  <c:v>Strong Agree</c:v>
                </c:pt>
                <c:pt idx="2">
                  <c:v>Agree</c:v>
                </c:pt>
                <c:pt idx="3">
                  <c:v>Disagree</c:v>
                </c:pt>
                <c:pt idx="4">
                  <c:v>Strongly Disagree</c:v>
                </c:pt>
                <c:pt idx="5">
                  <c:v>Very Strongly Disagree</c:v>
                </c:pt>
              </c:strCache>
            </c:strRef>
          </c:cat>
          <c:val>
            <c:numRef>
              <c:f>'PD Survey 2015'!$C$85:$C$90</c:f>
              <c:numCache>
                <c:formatCode>0.00%</c:formatCode>
                <c:ptCount val="6"/>
                <c:pt idx="0">
                  <c:v>6.8699999999999997E-2</c:v>
                </c:pt>
                <c:pt idx="1">
                  <c:v>0.19079999999999997</c:v>
                </c:pt>
                <c:pt idx="2">
                  <c:v>0.41220000000000001</c:v>
                </c:pt>
                <c:pt idx="3">
                  <c:v>0.16789999999999999</c:v>
                </c:pt>
                <c:pt idx="4">
                  <c:v>9.9199999999999997E-2</c:v>
                </c:pt>
                <c:pt idx="5">
                  <c:v>6.1100000000000002E-2</c:v>
                </c:pt>
              </c:numCache>
            </c:numRef>
          </c:val>
        </c:ser>
        <c:dLbls>
          <c:showLegendKey val="0"/>
          <c:showVal val="0"/>
          <c:showCatName val="0"/>
          <c:showSerName val="0"/>
          <c:showPercent val="0"/>
          <c:showBubbleSize val="0"/>
        </c:dLbls>
        <c:gapWidth val="50"/>
        <c:axId val="94736768"/>
        <c:axId val="94738304"/>
      </c:barChart>
      <c:catAx>
        <c:axId val="94736768"/>
        <c:scaling>
          <c:orientation val="maxMin"/>
        </c:scaling>
        <c:delete val="0"/>
        <c:axPos val="l"/>
        <c:numFmt formatCode="General" sourceLinked="1"/>
        <c:majorTickMark val="out"/>
        <c:minorTickMark val="none"/>
        <c:tickLblPos val="nextTo"/>
        <c:spPr>
          <a:ln w="12700">
            <a:solidFill>
              <a:srgbClr val="000000"/>
            </a:solidFill>
            <a:prstDash val="solid"/>
          </a:ln>
        </c:spPr>
        <c:txPr>
          <a:bodyPr rot="0" vert="horz"/>
          <a:lstStyle/>
          <a:p>
            <a:pPr>
              <a:defRPr/>
            </a:pPr>
            <a:endParaRPr lang="en-US"/>
          </a:p>
        </c:txPr>
        <c:crossAx val="94738304"/>
        <c:crossesAt val="0"/>
        <c:auto val="1"/>
        <c:lblAlgn val="ctr"/>
        <c:lblOffset val="100"/>
        <c:tickLblSkip val="1"/>
        <c:tickMarkSkip val="1"/>
        <c:noMultiLvlLbl val="0"/>
      </c:catAx>
      <c:valAx>
        <c:axId val="94738304"/>
        <c:scaling>
          <c:orientation val="minMax"/>
          <c:max val="1"/>
          <c:min val="0"/>
        </c:scaling>
        <c:delete val="0"/>
        <c:axPos val="b"/>
        <c:majorGridlines>
          <c:spPr>
            <a:ln w="12700">
              <a:solidFill>
                <a:srgbClr val="000000"/>
              </a:solidFill>
              <a:prstDash val="solid"/>
            </a:ln>
          </c:spPr>
        </c:majorGridlines>
        <c:numFmt formatCode="0%" sourceLinked="0"/>
        <c:majorTickMark val="out"/>
        <c:minorTickMark val="none"/>
        <c:tickLblPos val="nextTo"/>
        <c:spPr>
          <a:ln w="12700">
            <a:solidFill>
              <a:srgbClr val="000000"/>
            </a:solidFill>
            <a:prstDash val="solid"/>
          </a:ln>
        </c:spPr>
        <c:txPr>
          <a:bodyPr rot="0" vert="horz"/>
          <a:lstStyle/>
          <a:p>
            <a:pPr>
              <a:defRPr/>
            </a:pPr>
            <a:endParaRPr lang="en-US"/>
          </a:p>
        </c:txPr>
        <c:crossAx val="94736768"/>
        <c:crosses val="max"/>
        <c:crossBetween val="between"/>
        <c:majorUnit val="0.1"/>
        <c:minorUnit val="0.02"/>
      </c:valAx>
      <c:spPr>
        <a:solidFill>
          <a:schemeClr val="bg1">
            <a:lumMod val="75000"/>
          </a:schemeClr>
        </a:solidFill>
        <a:ln w="3175">
          <a:solidFill>
            <a:srgbClr val="000000"/>
          </a:solidFill>
          <a:prstDash val="solid"/>
        </a:ln>
      </c:spPr>
    </c:plotArea>
    <c:plotVisOnly val="1"/>
    <c:dispBlanksAs val="gap"/>
    <c:showDLblsOverMax val="0"/>
  </c:chart>
  <c:spPr>
    <a:solidFill>
      <a:srgbClr val="FFFFFF"/>
    </a:solidFill>
    <a:ln w="9525">
      <a:noFill/>
    </a:ln>
  </c:spPr>
  <c:txPr>
    <a:bodyPr/>
    <a:lstStyle/>
    <a:p>
      <a:pPr>
        <a:defRPr sz="1500"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73558648111332"/>
          <c:y val="4.9180327868852458E-2"/>
          <c:w val="0.71769383697813116"/>
          <c:h val="0.80327868852459017"/>
        </c:manualLayout>
      </c:layout>
      <c:barChart>
        <c:barDir val="bar"/>
        <c:grouping val="clustered"/>
        <c:varyColors val="0"/>
        <c:ser>
          <c:idx val="0"/>
          <c:order val="0"/>
          <c:spPr>
            <a:solidFill>
              <a:srgbClr val="4F81BD"/>
            </a:solidFill>
            <a:ln w="3175">
              <a:solidFill>
                <a:srgbClr val="000000"/>
              </a:solidFill>
              <a:prstDash val="solid"/>
            </a:ln>
          </c:spPr>
          <c:invertIfNegative val="0"/>
          <c:dPt>
            <c:idx val="0"/>
            <c:invertIfNegative val="0"/>
            <c:bubble3D val="0"/>
            <c:spPr>
              <a:solidFill>
                <a:srgbClr val="7030A0"/>
              </a:solidFill>
              <a:ln w="3175">
                <a:solidFill>
                  <a:srgbClr val="000000"/>
                </a:solidFill>
                <a:prstDash val="solid"/>
              </a:ln>
            </c:spPr>
          </c:dPt>
          <c:dPt>
            <c:idx val="1"/>
            <c:invertIfNegative val="0"/>
            <c:bubble3D val="0"/>
            <c:spPr>
              <a:solidFill>
                <a:srgbClr val="00B050"/>
              </a:solidFill>
              <a:ln w="3175">
                <a:solidFill>
                  <a:srgbClr val="000000"/>
                </a:solidFill>
                <a:prstDash val="solid"/>
              </a:ln>
            </c:spPr>
          </c:dPt>
          <c:dPt>
            <c:idx val="2"/>
            <c:invertIfNegative val="0"/>
            <c:bubble3D val="0"/>
            <c:spPr>
              <a:solidFill>
                <a:srgbClr val="0070C0"/>
              </a:solidFill>
              <a:ln w="3175">
                <a:solidFill>
                  <a:srgbClr val="000000"/>
                </a:solidFill>
                <a:prstDash val="solid"/>
              </a:ln>
            </c:spPr>
          </c:dPt>
          <c:dPt>
            <c:idx val="3"/>
            <c:invertIfNegative val="0"/>
            <c:bubble3D val="0"/>
            <c:spPr>
              <a:solidFill>
                <a:srgbClr val="FFFF00"/>
              </a:solidFill>
              <a:ln w="3175">
                <a:solidFill>
                  <a:srgbClr val="000000"/>
                </a:solidFill>
                <a:prstDash val="solid"/>
              </a:ln>
            </c:spPr>
          </c:dPt>
          <c:dPt>
            <c:idx val="4"/>
            <c:invertIfNegative val="0"/>
            <c:bubble3D val="0"/>
            <c:spPr>
              <a:solidFill>
                <a:schemeClr val="accent6">
                  <a:lumMod val="75000"/>
                </a:schemeClr>
              </a:solidFill>
              <a:ln w="3175">
                <a:solidFill>
                  <a:srgbClr val="000000"/>
                </a:solidFill>
                <a:prstDash val="solid"/>
              </a:ln>
            </c:spPr>
          </c:dPt>
          <c:dPt>
            <c:idx val="5"/>
            <c:invertIfNegative val="0"/>
            <c:bubble3D val="0"/>
            <c:spPr>
              <a:solidFill>
                <a:srgbClr val="C00000"/>
              </a:solidFill>
              <a:ln w="3175">
                <a:solidFill>
                  <a:srgbClr val="000000"/>
                </a:solidFill>
                <a:prstDash val="solid"/>
              </a:ln>
            </c:spPr>
          </c:dPt>
          <c:dLbls>
            <c:dLbl>
              <c:idx val="0"/>
              <c:layout>
                <c:manualLayout>
                  <c:x val="-1.4241210502892713E-2"/>
                  <c:y val="3.8427617297117399E-3"/>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4953271028037379"/>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7592345349354697"/>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3885180240320424"/>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1361815754339118E-2"/>
                  <c:y val="-7.0444271076076039E-17"/>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7.1206052514463406E-3"/>
                  <c:y val="0"/>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'PD Survey 2015'!$B$105:$B$110</c:f>
              <c:strCache>
                <c:ptCount val="6"/>
                <c:pt idx="0">
                  <c:v>Very Strongly Agree</c:v>
                </c:pt>
                <c:pt idx="1">
                  <c:v>Strong Agree</c:v>
                </c:pt>
                <c:pt idx="2">
                  <c:v>Agree</c:v>
                </c:pt>
                <c:pt idx="3">
                  <c:v>Disagree</c:v>
                </c:pt>
                <c:pt idx="4">
                  <c:v>Strongly Disagree</c:v>
                </c:pt>
                <c:pt idx="5">
                  <c:v>Very Strongly Disagree</c:v>
                </c:pt>
              </c:strCache>
            </c:strRef>
          </c:cat>
          <c:val>
            <c:numRef>
              <c:f>'PD Survey 2015'!$C$105:$C$110</c:f>
              <c:numCache>
                <c:formatCode>0.00%</c:formatCode>
                <c:ptCount val="6"/>
                <c:pt idx="0">
                  <c:v>6.1100000000000002E-2</c:v>
                </c:pt>
                <c:pt idx="1">
                  <c:v>0.2137</c:v>
                </c:pt>
                <c:pt idx="2">
                  <c:v>0.38929999999999998</c:v>
                </c:pt>
                <c:pt idx="3">
                  <c:v>0.20610000000000001</c:v>
                </c:pt>
                <c:pt idx="4">
                  <c:v>7.6299999999999993E-2</c:v>
                </c:pt>
                <c:pt idx="5">
                  <c:v>5.3399999999999996E-2</c:v>
                </c:pt>
              </c:numCache>
            </c:numRef>
          </c:val>
        </c:ser>
        <c:dLbls>
          <c:showLegendKey val="0"/>
          <c:showVal val="0"/>
          <c:showCatName val="0"/>
          <c:showSerName val="0"/>
          <c:showPercent val="0"/>
          <c:showBubbleSize val="0"/>
        </c:dLbls>
        <c:gapWidth val="50"/>
        <c:axId val="96716288"/>
        <c:axId val="96717824"/>
      </c:barChart>
      <c:catAx>
        <c:axId val="96716288"/>
        <c:scaling>
          <c:orientation val="maxMin"/>
        </c:scaling>
        <c:delete val="0"/>
        <c:axPos val="l"/>
        <c:numFmt formatCode="General" sourceLinked="1"/>
        <c:majorTickMark val="out"/>
        <c:minorTickMark val="none"/>
        <c:tickLblPos val="nextTo"/>
        <c:spPr>
          <a:ln w="12700">
            <a:solidFill>
              <a:srgbClr val="000000"/>
            </a:solidFill>
            <a:prstDash val="solid"/>
          </a:ln>
        </c:spPr>
        <c:txPr>
          <a:bodyPr rot="0" vert="horz"/>
          <a:lstStyle/>
          <a:p>
            <a:pPr>
              <a:defRPr/>
            </a:pPr>
            <a:endParaRPr lang="en-US"/>
          </a:p>
        </c:txPr>
        <c:crossAx val="96717824"/>
        <c:crossesAt val="0"/>
        <c:auto val="1"/>
        <c:lblAlgn val="ctr"/>
        <c:lblOffset val="100"/>
        <c:tickLblSkip val="1"/>
        <c:tickMarkSkip val="1"/>
        <c:noMultiLvlLbl val="0"/>
      </c:catAx>
      <c:valAx>
        <c:axId val="96717824"/>
        <c:scaling>
          <c:orientation val="minMax"/>
          <c:max val="1"/>
          <c:min val="0"/>
        </c:scaling>
        <c:delete val="0"/>
        <c:axPos val="b"/>
        <c:majorGridlines>
          <c:spPr>
            <a:ln w="12700">
              <a:solidFill>
                <a:srgbClr val="000000"/>
              </a:solidFill>
              <a:prstDash val="solid"/>
            </a:ln>
          </c:spPr>
        </c:majorGridlines>
        <c:numFmt formatCode="0%" sourceLinked="0"/>
        <c:majorTickMark val="out"/>
        <c:minorTickMark val="none"/>
        <c:tickLblPos val="nextTo"/>
        <c:spPr>
          <a:ln w="12700">
            <a:solidFill>
              <a:srgbClr val="000000"/>
            </a:solidFill>
            <a:prstDash val="solid"/>
          </a:ln>
        </c:spPr>
        <c:txPr>
          <a:bodyPr rot="0" vert="horz"/>
          <a:lstStyle/>
          <a:p>
            <a:pPr>
              <a:defRPr/>
            </a:pPr>
            <a:endParaRPr lang="en-US"/>
          </a:p>
        </c:txPr>
        <c:crossAx val="96716288"/>
        <c:crosses val="max"/>
        <c:crossBetween val="between"/>
        <c:majorUnit val="0.1"/>
        <c:minorUnit val="0.02"/>
      </c:valAx>
      <c:spPr>
        <a:solidFill>
          <a:schemeClr val="bg1">
            <a:lumMod val="75000"/>
          </a:schemeClr>
        </a:solidFill>
        <a:ln w="3175">
          <a:solidFill>
            <a:srgbClr val="000000"/>
          </a:solidFill>
          <a:prstDash val="solid"/>
        </a:ln>
      </c:spPr>
    </c:plotArea>
    <c:plotVisOnly val="1"/>
    <c:dispBlanksAs val="gap"/>
    <c:showDLblsOverMax val="0"/>
  </c:chart>
  <c:spPr>
    <a:solidFill>
      <a:srgbClr val="FFFFFF"/>
    </a:solidFill>
    <a:ln w="9525">
      <a:noFill/>
    </a:ln>
  </c:spPr>
  <c:txPr>
    <a:bodyPr/>
    <a:lstStyle/>
    <a:p>
      <a:pPr>
        <a:defRPr sz="1500"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073558648111332"/>
          <c:y val="4.9180327868852458E-2"/>
          <c:w val="0.71769383697813116"/>
          <c:h val="0.80327868852459017"/>
        </c:manualLayout>
      </c:layout>
      <c:barChart>
        <c:barDir val="bar"/>
        <c:grouping val="clustered"/>
        <c:varyColors val="0"/>
        <c:ser>
          <c:idx val="0"/>
          <c:order val="0"/>
          <c:spPr>
            <a:solidFill>
              <a:srgbClr val="4F81BD"/>
            </a:solidFill>
            <a:ln w="3175">
              <a:solidFill>
                <a:srgbClr val="000000"/>
              </a:solidFill>
              <a:prstDash val="solid"/>
            </a:ln>
          </c:spPr>
          <c:invertIfNegative val="0"/>
          <c:dPt>
            <c:idx val="0"/>
            <c:invertIfNegative val="0"/>
            <c:bubble3D val="0"/>
            <c:spPr>
              <a:solidFill>
                <a:srgbClr val="7030A0"/>
              </a:solidFill>
              <a:ln w="3175">
                <a:solidFill>
                  <a:srgbClr val="000000"/>
                </a:solidFill>
                <a:prstDash val="solid"/>
              </a:ln>
            </c:spPr>
          </c:dPt>
          <c:dPt>
            <c:idx val="1"/>
            <c:invertIfNegative val="0"/>
            <c:bubble3D val="0"/>
            <c:spPr>
              <a:solidFill>
                <a:srgbClr val="00B050"/>
              </a:solidFill>
              <a:ln w="3175">
                <a:solidFill>
                  <a:srgbClr val="000000"/>
                </a:solidFill>
                <a:prstDash val="solid"/>
              </a:ln>
            </c:spPr>
          </c:dPt>
          <c:dPt>
            <c:idx val="2"/>
            <c:invertIfNegative val="0"/>
            <c:bubble3D val="0"/>
            <c:spPr>
              <a:solidFill>
                <a:srgbClr val="0070C0"/>
              </a:solidFill>
              <a:ln w="3175">
                <a:solidFill>
                  <a:srgbClr val="000000"/>
                </a:solidFill>
                <a:prstDash val="solid"/>
              </a:ln>
            </c:spPr>
          </c:dPt>
          <c:dPt>
            <c:idx val="3"/>
            <c:invertIfNegative val="0"/>
            <c:bubble3D val="0"/>
            <c:spPr>
              <a:solidFill>
                <a:srgbClr val="FFFF00"/>
              </a:solidFill>
              <a:ln w="3175">
                <a:solidFill>
                  <a:srgbClr val="000000"/>
                </a:solidFill>
                <a:prstDash val="solid"/>
              </a:ln>
            </c:spPr>
          </c:dPt>
          <c:dPt>
            <c:idx val="4"/>
            <c:invertIfNegative val="0"/>
            <c:bubble3D val="0"/>
            <c:spPr>
              <a:solidFill>
                <a:schemeClr val="accent6">
                  <a:lumMod val="75000"/>
                </a:schemeClr>
              </a:solidFill>
              <a:ln w="3175">
                <a:solidFill>
                  <a:srgbClr val="000000"/>
                </a:solidFill>
                <a:prstDash val="solid"/>
              </a:ln>
            </c:spPr>
          </c:dPt>
          <c:dPt>
            <c:idx val="5"/>
            <c:invertIfNegative val="0"/>
            <c:bubble3D val="0"/>
            <c:spPr>
              <a:solidFill>
                <a:srgbClr val="C00000"/>
              </a:solidFill>
              <a:ln w="3175">
                <a:solidFill>
                  <a:srgbClr val="000000"/>
                </a:solidFill>
                <a:prstDash val="solid"/>
              </a:ln>
            </c:spPr>
          </c:dPt>
          <c:dLbls>
            <c:dLbl>
              <c:idx val="0"/>
              <c:spPr>
                <a:solidFill>
                  <a:schemeClr val="bg1"/>
                </a:solidFill>
              </c:spPr>
              <c:txPr>
                <a:bodyPr/>
                <a:lstStyle/>
                <a:p>
                  <a:pPr>
                    <a:defRPr/>
                  </a:pPr>
                  <a:endParaRPr lang="en-US"/>
                </a:p>
              </c:txPr>
              <c:showLegendKey val="0"/>
              <c:showVal val="1"/>
              <c:showCatName val="0"/>
              <c:showSerName val="0"/>
              <c:showPercent val="0"/>
              <c:showBubbleSize val="0"/>
            </c:dLbl>
            <c:dLbl>
              <c:idx val="1"/>
              <c:layout>
                <c:manualLayout>
                  <c:x val="-0.16555407209612813"/>
                  <c:y val="3.842459173871277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2830440587449933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12283044058744996"/>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822874944370272E-2"/>
                  <c:y val="-7.0444271076076039E-17"/>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241070333498033E-2"/>
                  <c:y val="3.8427617297117399E-3"/>
                </c:manualLayout>
              </c:layout>
              <c:spPr>
                <a:solidFill>
                  <a:schemeClr val="bg1"/>
                </a:solidFill>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'PD Survey 2015'!$B$125:$B$130</c:f>
              <c:strCache>
                <c:ptCount val="6"/>
                <c:pt idx="0">
                  <c:v>Very Strongly Agree</c:v>
                </c:pt>
                <c:pt idx="1">
                  <c:v>Strong Agree</c:v>
                </c:pt>
                <c:pt idx="2">
                  <c:v>Agree</c:v>
                </c:pt>
                <c:pt idx="3">
                  <c:v>Disagree</c:v>
                </c:pt>
                <c:pt idx="4">
                  <c:v>Strongly Disagree</c:v>
                </c:pt>
                <c:pt idx="5">
                  <c:v>Very Strongly Disagree</c:v>
                </c:pt>
              </c:strCache>
            </c:strRef>
          </c:cat>
          <c:val>
            <c:numRef>
              <c:f>'PD Survey 2015'!$C$125:$C$130</c:f>
              <c:numCache>
                <c:formatCode>0.00%</c:formatCode>
                <c:ptCount val="6"/>
                <c:pt idx="0">
                  <c:v>5.3399999999999996E-2</c:v>
                </c:pt>
                <c:pt idx="1">
                  <c:v>0.24429999999999999</c:v>
                </c:pt>
                <c:pt idx="2">
                  <c:v>0.40460000000000002</c:v>
                </c:pt>
                <c:pt idx="3">
                  <c:v>0.1832</c:v>
                </c:pt>
                <c:pt idx="4">
                  <c:v>9.1600000000000001E-2</c:v>
                </c:pt>
                <c:pt idx="5">
                  <c:v>2.29E-2</c:v>
                </c:pt>
              </c:numCache>
            </c:numRef>
          </c:val>
        </c:ser>
        <c:dLbls>
          <c:showLegendKey val="0"/>
          <c:showVal val="0"/>
          <c:showCatName val="0"/>
          <c:showSerName val="0"/>
          <c:showPercent val="0"/>
          <c:showBubbleSize val="0"/>
        </c:dLbls>
        <c:gapWidth val="50"/>
        <c:axId val="96799360"/>
        <c:axId val="96813440"/>
      </c:barChart>
      <c:catAx>
        <c:axId val="96799360"/>
        <c:scaling>
          <c:orientation val="maxMin"/>
        </c:scaling>
        <c:delete val="0"/>
        <c:axPos val="l"/>
        <c:numFmt formatCode="General" sourceLinked="1"/>
        <c:majorTickMark val="out"/>
        <c:minorTickMark val="none"/>
        <c:tickLblPos val="nextTo"/>
        <c:spPr>
          <a:ln w="12700">
            <a:solidFill>
              <a:srgbClr val="000000"/>
            </a:solidFill>
            <a:prstDash val="solid"/>
          </a:ln>
        </c:spPr>
        <c:txPr>
          <a:bodyPr rot="0" vert="horz"/>
          <a:lstStyle/>
          <a:p>
            <a:pPr>
              <a:defRPr/>
            </a:pPr>
            <a:endParaRPr lang="en-US"/>
          </a:p>
        </c:txPr>
        <c:crossAx val="96813440"/>
        <c:crossesAt val="0"/>
        <c:auto val="1"/>
        <c:lblAlgn val="ctr"/>
        <c:lblOffset val="100"/>
        <c:tickLblSkip val="1"/>
        <c:tickMarkSkip val="1"/>
        <c:noMultiLvlLbl val="0"/>
      </c:catAx>
      <c:valAx>
        <c:axId val="96813440"/>
        <c:scaling>
          <c:orientation val="minMax"/>
          <c:max val="1"/>
          <c:min val="0"/>
        </c:scaling>
        <c:delete val="0"/>
        <c:axPos val="b"/>
        <c:majorGridlines>
          <c:spPr>
            <a:ln w="12700">
              <a:solidFill>
                <a:srgbClr val="000000"/>
              </a:solidFill>
              <a:prstDash val="solid"/>
            </a:ln>
          </c:spPr>
        </c:majorGridlines>
        <c:numFmt formatCode="0%" sourceLinked="0"/>
        <c:majorTickMark val="out"/>
        <c:minorTickMark val="none"/>
        <c:tickLblPos val="nextTo"/>
        <c:spPr>
          <a:ln w="12700">
            <a:solidFill>
              <a:srgbClr val="000000"/>
            </a:solidFill>
            <a:prstDash val="solid"/>
          </a:ln>
        </c:spPr>
        <c:txPr>
          <a:bodyPr rot="0" vert="horz"/>
          <a:lstStyle/>
          <a:p>
            <a:pPr>
              <a:defRPr/>
            </a:pPr>
            <a:endParaRPr lang="en-US"/>
          </a:p>
        </c:txPr>
        <c:crossAx val="96799360"/>
        <c:crosses val="max"/>
        <c:crossBetween val="between"/>
        <c:majorUnit val="0.1"/>
        <c:minorUnit val="0.02"/>
      </c:valAx>
      <c:spPr>
        <a:solidFill>
          <a:schemeClr val="bg1">
            <a:lumMod val="75000"/>
          </a:schemeClr>
        </a:solidFill>
        <a:ln w="3175">
          <a:solidFill>
            <a:srgbClr val="000000"/>
          </a:solidFill>
          <a:prstDash val="solid"/>
        </a:ln>
      </c:spPr>
    </c:plotArea>
    <c:plotVisOnly val="1"/>
    <c:dispBlanksAs val="gap"/>
    <c:showDLblsOverMax val="0"/>
  </c:chart>
  <c:spPr>
    <a:solidFill>
      <a:srgbClr val="FFFFFF"/>
    </a:solidFill>
    <a:ln w="9525">
      <a:noFill/>
    </a:ln>
  </c:spPr>
  <c:txPr>
    <a:bodyPr/>
    <a:lstStyle/>
    <a:p>
      <a:pPr>
        <a:defRPr sz="1500"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0.14877</cdr:x>
      <cdr:y>0.81163</cdr:y>
    </cdr:from>
    <cdr:to>
      <cdr:x>0.15275</cdr:x>
      <cdr:y>0.86889</cdr:y>
    </cdr:to>
    <cdr:sp macro="" textlink="">
      <cdr:nvSpPr>
        <cdr:cNvPr id="3073" name="Text Box 1"/>
        <cdr:cNvSpPr txBox="1">
          <a:spLocks xmlns:a="http://schemas.openxmlformats.org/drawingml/2006/main" noChangeArrowheads="1"/>
        </cdr:cNvSpPr>
      </cdr:nvSpPr>
      <cdr:spPr bwMode="auto">
        <a:xfrm xmlns:a="http://schemas.openxmlformats.org/drawingml/2006/main">
          <a:off x="694370" y="2218739"/>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0.20906</cdr:x>
      <cdr:y>0.82601</cdr:y>
    </cdr:from>
    <cdr:to>
      <cdr:x>0.21166</cdr:x>
      <cdr:y>0.87337</cdr:y>
    </cdr:to>
    <cdr:sp macro="" textlink="">
      <cdr:nvSpPr>
        <cdr:cNvPr id="4097" name="Text Box 1"/>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8" name="Text Box 2"/>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9" name="Text Box 3"/>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0" name="Text Box 4"/>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1" name="Text Box 5"/>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2" name="Text Box 6"/>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0.20843</cdr:x>
      <cdr:y>0.82275</cdr:y>
    </cdr:from>
    <cdr:to>
      <cdr:x>0.21229</cdr:x>
      <cdr:y>0.87663</cdr:y>
    </cdr:to>
    <cdr:sp macro="" textlink="">
      <cdr:nvSpPr>
        <cdr:cNvPr id="2" name="Text Box 1"/>
        <cdr:cNvSpPr txBox="1">
          <a:spLocks xmlns:a="http://schemas.openxmlformats.org/drawingml/2006/main" noChangeArrowheads="1"/>
        </cdr:cNvSpPr>
      </cdr:nvSpPr>
      <cdr:spPr bwMode="auto">
        <a:xfrm xmlns:a="http://schemas.openxmlformats.org/drawingml/2006/main">
          <a:off x="998586" y="2390197"/>
          <a:ext cx="18531" cy="156518"/>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0.20843</cdr:x>
      <cdr:y>0.82275</cdr:y>
    </cdr:from>
    <cdr:to>
      <cdr:x>0.21229</cdr:x>
      <cdr:y>0.87663</cdr:y>
    </cdr:to>
    <cdr:sp macro="" textlink="">
      <cdr:nvSpPr>
        <cdr:cNvPr id="3" name="Text Box 2"/>
        <cdr:cNvSpPr txBox="1">
          <a:spLocks xmlns:a="http://schemas.openxmlformats.org/drawingml/2006/main" noChangeArrowheads="1"/>
        </cdr:cNvSpPr>
      </cdr:nvSpPr>
      <cdr:spPr bwMode="auto">
        <a:xfrm xmlns:a="http://schemas.openxmlformats.org/drawingml/2006/main">
          <a:off x="998586" y="2390197"/>
          <a:ext cx="18531" cy="156518"/>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0.20843</cdr:x>
      <cdr:y>0.82275</cdr:y>
    </cdr:from>
    <cdr:to>
      <cdr:x>0.21229</cdr:x>
      <cdr:y>0.87663</cdr:y>
    </cdr:to>
    <cdr:sp macro="" textlink="">
      <cdr:nvSpPr>
        <cdr:cNvPr id="4" name="Text Box 3"/>
        <cdr:cNvSpPr txBox="1">
          <a:spLocks xmlns:a="http://schemas.openxmlformats.org/drawingml/2006/main" noChangeArrowheads="1"/>
        </cdr:cNvSpPr>
      </cdr:nvSpPr>
      <cdr:spPr bwMode="auto">
        <a:xfrm xmlns:a="http://schemas.openxmlformats.org/drawingml/2006/main">
          <a:off x="998586" y="2390197"/>
          <a:ext cx="18531" cy="156518"/>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0.20843</cdr:x>
      <cdr:y>0.82275</cdr:y>
    </cdr:from>
    <cdr:to>
      <cdr:x>0.21229</cdr:x>
      <cdr:y>0.87663</cdr:y>
    </cdr:to>
    <cdr:sp macro="" textlink="">
      <cdr:nvSpPr>
        <cdr:cNvPr id="5" name="Text Box 4"/>
        <cdr:cNvSpPr txBox="1">
          <a:spLocks xmlns:a="http://schemas.openxmlformats.org/drawingml/2006/main" noChangeArrowheads="1"/>
        </cdr:cNvSpPr>
      </cdr:nvSpPr>
      <cdr:spPr bwMode="auto">
        <a:xfrm xmlns:a="http://schemas.openxmlformats.org/drawingml/2006/main">
          <a:off x="998586" y="2390197"/>
          <a:ext cx="18531" cy="156518"/>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0.20843</cdr:x>
      <cdr:y>0.82275</cdr:y>
    </cdr:from>
    <cdr:to>
      <cdr:x>0.21229</cdr:x>
      <cdr:y>0.87663</cdr:y>
    </cdr:to>
    <cdr:sp macro="" textlink="">
      <cdr:nvSpPr>
        <cdr:cNvPr id="6" name="Text Box 5"/>
        <cdr:cNvSpPr txBox="1">
          <a:spLocks xmlns:a="http://schemas.openxmlformats.org/drawingml/2006/main" noChangeArrowheads="1"/>
        </cdr:cNvSpPr>
      </cdr:nvSpPr>
      <cdr:spPr bwMode="auto">
        <a:xfrm xmlns:a="http://schemas.openxmlformats.org/drawingml/2006/main">
          <a:off x="998586" y="2390197"/>
          <a:ext cx="18531" cy="156518"/>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0.20843</cdr:x>
      <cdr:y>0.82275</cdr:y>
    </cdr:from>
    <cdr:to>
      <cdr:x>0.21229</cdr:x>
      <cdr:y>0.87663</cdr:y>
    </cdr:to>
    <cdr:sp macro="" textlink="">
      <cdr:nvSpPr>
        <cdr:cNvPr id="7" name="Text Box 6"/>
        <cdr:cNvSpPr txBox="1">
          <a:spLocks xmlns:a="http://schemas.openxmlformats.org/drawingml/2006/main" noChangeArrowheads="1"/>
        </cdr:cNvSpPr>
      </cdr:nvSpPr>
      <cdr:spPr bwMode="auto">
        <a:xfrm xmlns:a="http://schemas.openxmlformats.org/drawingml/2006/main">
          <a:off x="998586" y="2390197"/>
          <a:ext cx="18531" cy="156518"/>
        </a:xfrm>
        <a:prstGeom xmlns:a="http://schemas.openxmlformats.org/drawingml/2006/main" prst="rect">
          <a:avLst/>
        </a:prstGeom>
        <a:solidFill xmlns:a="http://schemas.openxmlformats.org/drawingml/2006/main">
          <a:srgbClr val="FFFFFF"/>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0.20843</cdr:x>
      <cdr:y>0.82275</cdr:y>
    </cdr:from>
    <cdr:to>
      <cdr:x>0.21229</cdr:x>
      <cdr:y>0.87663</cdr:y>
    </cdr:to>
    <cdr:sp macro="" textlink="">
      <cdr:nvSpPr>
        <cdr:cNvPr id="4097" name="Text Box 1"/>
        <cdr:cNvSpPr txBox="1">
          <a:spLocks xmlns:a="http://schemas.openxmlformats.org/drawingml/2006/main" noChangeArrowheads="1"/>
        </cdr:cNvSpPr>
      </cdr:nvSpPr>
      <cdr:spPr bwMode="auto">
        <a:xfrm xmlns:a="http://schemas.openxmlformats.org/drawingml/2006/main">
          <a:off x="998586" y="2390197"/>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0.20843</cdr:x>
      <cdr:y>0.82275</cdr:y>
    </cdr:from>
    <cdr:to>
      <cdr:x>0.21229</cdr:x>
      <cdr:y>0.87663</cdr:y>
    </cdr:to>
    <cdr:sp macro="" textlink="">
      <cdr:nvSpPr>
        <cdr:cNvPr id="4098" name="Text Box 2"/>
        <cdr:cNvSpPr txBox="1">
          <a:spLocks xmlns:a="http://schemas.openxmlformats.org/drawingml/2006/main" noChangeArrowheads="1"/>
        </cdr:cNvSpPr>
      </cdr:nvSpPr>
      <cdr:spPr bwMode="auto">
        <a:xfrm xmlns:a="http://schemas.openxmlformats.org/drawingml/2006/main">
          <a:off x="998586" y="2390197"/>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0.20843</cdr:x>
      <cdr:y>0.82275</cdr:y>
    </cdr:from>
    <cdr:to>
      <cdr:x>0.21229</cdr:x>
      <cdr:y>0.87663</cdr:y>
    </cdr:to>
    <cdr:sp macro="" textlink="">
      <cdr:nvSpPr>
        <cdr:cNvPr id="4099" name="Text Box 3"/>
        <cdr:cNvSpPr txBox="1">
          <a:spLocks xmlns:a="http://schemas.openxmlformats.org/drawingml/2006/main" noChangeArrowheads="1"/>
        </cdr:cNvSpPr>
      </cdr:nvSpPr>
      <cdr:spPr bwMode="auto">
        <a:xfrm xmlns:a="http://schemas.openxmlformats.org/drawingml/2006/main">
          <a:off x="998586" y="2390197"/>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0.20843</cdr:x>
      <cdr:y>0.82275</cdr:y>
    </cdr:from>
    <cdr:to>
      <cdr:x>0.21229</cdr:x>
      <cdr:y>0.87663</cdr:y>
    </cdr:to>
    <cdr:sp macro="" textlink="">
      <cdr:nvSpPr>
        <cdr:cNvPr id="4100" name="Text Box 4"/>
        <cdr:cNvSpPr txBox="1">
          <a:spLocks xmlns:a="http://schemas.openxmlformats.org/drawingml/2006/main" noChangeArrowheads="1"/>
        </cdr:cNvSpPr>
      </cdr:nvSpPr>
      <cdr:spPr bwMode="auto">
        <a:xfrm xmlns:a="http://schemas.openxmlformats.org/drawingml/2006/main">
          <a:off x="998586" y="2390197"/>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0.20843</cdr:x>
      <cdr:y>0.82275</cdr:y>
    </cdr:from>
    <cdr:to>
      <cdr:x>0.21229</cdr:x>
      <cdr:y>0.87663</cdr:y>
    </cdr:to>
    <cdr:sp macro="" textlink="">
      <cdr:nvSpPr>
        <cdr:cNvPr id="4101" name="Text Box 5"/>
        <cdr:cNvSpPr txBox="1">
          <a:spLocks xmlns:a="http://schemas.openxmlformats.org/drawingml/2006/main" noChangeArrowheads="1"/>
        </cdr:cNvSpPr>
      </cdr:nvSpPr>
      <cdr:spPr bwMode="auto">
        <a:xfrm xmlns:a="http://schemas.openxmlformats.org/drawingml/2006/main">
          <a:off x="998586" y="2390197"/>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0.20843</cdr:x>
      <cdr:y>0.82275</cdr:y>
    </cdr:from>
    <cdr:to>
      <cdr:x>0.21229</cdr:x>
      <cdr:y>0.87663</cdr:y>
    </cdr:to>
    <cdr:sp macro="" textlink="">
      <cdr:nvSpPr>
        <cdr:cNvPr id="4102" name="Text Box 6"/>
        <cdr:cNvSpPr txBox="1">
          <a:spLocks xmlns:a="http://schemas.openxmlformats.org/drawingml/2006/main" noChangeArrowheads="1"/>
        </cdr:cNvSpPr>
      </cdr:nvSpPr>
      <cdr:spPr bwMode="auto">
        <a:xfrm xmlns:a="http://schemas.openxmlformats.org/drawingml/2006/main">
          <a:off x="998586" y="2390197"/>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0.20906</cdr:x>
      <cdr:y>0.82601</cdr:y>
    </cdr:from>
    <cdr:to>
      <cdr:x>0.21166</cdr:x>
      <cdr:y>0.87337</cdr:y>
    </cdr:to>
    <cdr:sp macro="" textlink="">
      <cdr:nvSpPr>
        <cdr:cNvPr id="4097" name="Text Box 1"/>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8" name="Text Box 2"/>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9" name="Text Box 3"/>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0" name="Text Box 4"/>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1" name="Text Box 5"/>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2" name="Text Box 6"/>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0.20906</cdr:x>
      <cdr:y>0.82601</cdr:y>
    </cdr:from>
    <cdr:to>
      <cdr:x>0.21166</cdr:x>
      <cdr:y>0.87337</cdr:y>
    </cdr:to>
    <cdr:sp macro="" textlink="">
      <cdr:nvSpPr>
        <cdr:cNvPr id="4097" name="Text Box 1"/>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8" name="Text Box 2"/>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9" name="Text Box 3"/>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0" name="Text Box 4"/>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1" name="Text Box 5"/>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2" name="Text Box 6"/>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0.20906</cdr:x>
      <cdr:y>0.82601</cdr:y>
    </cdr:from>
    <cdr:to>
      <cdr:x>0.21166</cdr:x>
      <cdr:y>0.87337</cdr:y>
    </cdr:to>
    <cdr:sp macro="" textlink="">
      <cdr:nvSpPr>
        <cdr:cNvPr id="4097" name="Text Box 1"/>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8" name="Text Box 2"/>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9" name="Text Box 3"/>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0" name="Text Box 4"/>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1" name="Text Box 5"/>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2" name="Text Box 6"/>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0.20906</cdr:x>
      <cdr:y>0.82601</cdr:y>
    </cdr:from>
    <cdr:to>
      <cdr:x>0.21166</cdr:x>
      <cdr:y>0.87337</cdr:y>
    </cdr:to>
    <cdr:sp macro="" textlink="">
      <cdr:nvSpPr>
        <cdr:cNvPr id="4097" name="Text Box 1"/>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8" name="Text Box 2"/>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9" name="Text Box 3"/>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0" name="Text Box 4"/>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1" name="Text Box 5"/>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2" name="Text Box 6"/>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0.20906</cdr:x>
      <cdr:y>0.82601</cdr:y>
    </cdr:from>
    <cdr:to>
      <cdr:x>0.21166</cdr:x>
      <cdr:y>0.87337</cdr:y>
    </cdr:to>
    <cdr:sp macro="" textlink="">
      <cdr:nvSpPr>
        <cdr:cNvPr id="4097" name="Text Box 1"/>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8" name="Text Box 2"/>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9" name="Text Box 3"/>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0" name="Text Box 4"/>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1" name="Text Box 5"/>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2" name="Text Box 6"/>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userShapes>
</file>

<file path=ppt/drawings/drawing9.xml><?xml version="1.0" encoding="utf-8"?>
<c:userShapes xmlns:c="http://schemas.openxmlformats.org/drawingml/2006/chart">
  <cdr:relSizeAnchor xmlns:cdr="http://schemas.openxmlformats.org/drawingml/2006/chartDrawing">
    <cdr:from>
      <cdr:x>0.20906</cdr:x>
      <cdr:y>0.82601</cdr:y>
    </cdr:from>
    <cdr:to>
      <cdr:x>0.21166</cdr:x>
      <cdr:y>0.87337</cdr:y>
    </cdr:to>
    <cdr:sp macro="" textlink="">
      <cdr:nvSpPr>
        <cdr:cNvPr id="4097" name="Text Box 1"/>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8" name="Text Box 2"/>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099" name="Text Box 3"/>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0" name="Text Box 4"/>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1" name="Text Box 5"/>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dr:relSizeAnchor xmlns:cdr="http://schemas.openxmlformats.org/drawingml/2006/chartDrawing">
    <cdr:from>
      <cdr:x>0.20906</cdr:x>
      <cdr:y>0.82601</cdr:y>
    </cdr:from>
    <cdr:to>
      <cdr:x>0.21166</cdr:x>
      <cdr:y>0.87337</cdr:y>
    </cdr:to>
    <cdr:sp macro="" textlink="">
      <cdr:nvSpPr>
        <cdr:cNvPr id="4102" name="Text Box 6"/>
        <cdr:cNvSpPr txBox="1">
          <a:spLocks xmlns:a="http://schemas.openxmlformats.org/drawingml/2006/main" noChangeArrowheads="1"/>
        </cdr:cNvSpPr>
      </cdr:nvSpPr>
      <cdr:spPr bwMode="auto">
        <a:xfrm xmlns:a="http://schemas.openxmlformats.org/drawingml/2006/main">
          <a:off x="1491491" y="2730115"/>
          <a:ext cx="18531" cy="156518"/>
        </a:xfrm>
        <a:prstGeom xmlns:a="http://schemas.openxmlformats.org/drawingml/2006/main" prst="rect">
          <a:avLst/>
        </a:prstGeom>
        <a:solidFill xmlns:a="http://schemas.openxmlformats.org/drawingml/2006/main">
          <a:srgbClr xmlns:mc="http://schemas.openxmlformats.org/markup-compatibility/2006" xmlns:a14="http://schemas.microsoft.com/office/drawing/2010/main" val="FFFFFF" mc:Ignorable="a14" a14:legacySpreadsheetColorIndex="9"/>
        </a:solidFill>
        <a:ln xmlns:a="http://schemas.openxmlformats.org/drawingml/2006/main">
          <a:noFill/>
        </a:ln>
        <a:effectLst xmlns:a="http://schemas.openxmlformats.org/drawingml/2006/main"/>
        <a:extLst xmlns:a="http://schemas.openxmlformats.org/drawingml/2006/main">
          <a:ext uri="{91240B29-F687-4F45-9708-019B960494DF}">
            <a14:hiddenLine xmlns:a14="http://schemas.microsoft.com/office/drawing/2010/main" w="1">
              <a:solidFill>
                <a:srgbClr xmlns:mc="http://schemas.openxmlformats.org/markup-compatibility/2006" val="000000" mc:Ignorable="a14" a14:legacySpreadsheetColorIndex="77"/>
              </a:solidFill>
              <a:miter lim="800000"/>
              <a:headEn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wrap="none" lIns="18288" tIns="0" rIns="0" bIns="0" anchor="ctr" upright="1">
          <a:spAutoFit/>
        </a:bodyPr>
        <a:lstStyle xmlns:a="http://schemas.openxmlformats.org/drawingml/2006/main"/>
        <a:p xmlns:a="http://schemas.openxmlformats.org/drawingml/2006/main">
          <a:pPr algn="ctr" rtl="0">
            <a:defRPr sz="1000"/>
          </a:pP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C73C469-774E-4B05-B038-A8CC07D3A990}" type="datetimeFigureOut">
              <a:rPr lang="en-US" smtClean="0"/>
              <a:t>2/28/2015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B624BE2-9A56-471F-9691-6606BA64CB79}" type="slidenum">
              <a:rPr lang="en-US" smtClean="0"/>
              <a:t>‹#›</a:t>
            </a:fld>
            <a:endParaRPr lang="en-US"/>
          </a:p>
        </p:txBody>
      </p:sp>
    </p:spTree>
    <p:extLst>
      <p:ext uri="{BB962C8B-B14F-4D97-AF65-F5344CB8AC3E}">
        <p14:creationId xmlns:p14="http://schemas.microsoft.com/office/powerpoint/2010/main" val="18539018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5-02-17T22:40:30.059"/>
    </inkml:context>
    <inkml:brush xml:id="br0">
      <inkml:brushProperty name="width" value="0.15875" units="cm"/>
      <inkml:brushProperty name="height" value="0.15875" units="cm"/>
      <inkml:brushProperty name="fitToCurve" value="1"/>
    </inkml:brush>
  </inkml:definitions>
  <inkml:traceGroup>
    <inkml:annotationXML>
      <emma:emma xmlns:emma="http://www.w3.org/2003/04/emma" version="1.0">
        <emma:interpretation id="{C58B62A2-3A20-48D3-9908-8B5D4B0FEB0A}" emma:medium="tactile" emma:mode="ink">
          <msink:context xmlns:msink="http://schemas.microsoft.com/ink/2010/main" type="inkDrawing" rotatedBoundingBox="9778,7825 11992,8571 11946,8707 9732,7962" semanticType="callout" shapeName="Other">
            <msink:sourceLink direction="with" ref="{2903EB72-A725-49B5-B895-972A6C9B35DD}"/>
          </msink:context>
        </emma:interpretation>
      </emma:emma>
    </inkml:annotationXML>
    <inkml:trace contextRef="#ctx0" brushRef="#br0">-9 13 343 0,'-3'0'20'0,"-1"-10"24"15,4 7-20-15,0 3 15 16,0 0-6-16,0 0-12 16,0 0-1-16,0 0 1 15,0 0 5-15,0 0 3 16,0 0 0-16,0 0-3 16,0 0-6-16,0 0-8 15,0 0-8-15,0 0-3 16,0 0-2-16,0 0 4 15,17 0 4-15,13 16 3 16,3 7-8-16,7 3 0 16,3 0 2-16,16 9 11 15,1 0-11-15,12 5 5 16,4-1-3-16,10-4 15 16,-3-2-18-16,10 8 1 15,-4-11-2-15,0 9-1 16,4-3-2-16,-4-7 0 15,-6 7 5-15,-4-10-2 16,4 9-3-16,-10-9 5 16,-1 0-4-16,1-4 1 15,0-5-1-15,0-4 0 16,0-3 7-16,-1-1 0 0,-2-7-1 16,-7 9-6-16,-11-7 1 15,-9 5 4-15,-3-5-6 16,-10 5 2-16,-7-5-1 15,-6-4 2-15,-11 0-4 16,1 0 2-16,-4 5 3 16,-3-5 3-16,0 0 8 15,0 4-4-15,0-4-5 16,10 0-6-16,-3 4 1 16,-4-4 1-16,7 0 0 15,0 3-2-15,-4-3 2 16,-6 6-1-16,0-6 5 15,0 0 1-15,0 0 6 16,0 0 2-16,0 0-8 16,0 0-7-16,0 0-5 15,0 0-36-15,0 0-66 16,0 0-69-16,0 0-115 16</inkml:trace>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5-02-17T22:40:31.540"/>
    </inkml:context>
    <inkml:brush xml:id="br0">
      <inkml:brushProperty name="width" value="0.15875" units="cm"/>
      <inkml:brushProperty name="height" value="0.15875" units="cm"/>
      <inkml:brushProperty name="fitToCurve" value="1"/>
    </inkml:brush>
  </inkml:definitions>
  <inkml:traceGroup>
    <inkml:annotationXML>
      <emma:emma xmlns:emma="http://www.w3.org/2003/04/emma" version="1.0">
        <emma:interpretation id="{3EACD2FA-48E9-45CF-BF98-AC78534D26D4}" emma:medium="tactile" emma:mode="ink">
          <msink:context xmlns:msink="http://schemas.microsoft.com/ink/2010/main" type="inkDrawing" rotatedBoundingBox="10972,14251 13016,12468 13076,12538 11032,14320" semanticType="callout" shapeName="Other"/>
        </emma:interpretation>
      </emma:emma>
    </inkml:annotationXML>
    <inkml:trace contextRef="#ctx0" brushRef="#br0">2061 13 244 0,'0'-9'3'0,"0"5"39"16,0-1-1-16,0 5-11 0,0 0 3 15,-4 0-16-15,-2 0-7 16,2 0 4-16,-6 0 3 15,-6 0 12-15,3 0-8 16,-7 22 3-16,-10 4-6 16,-13 19-4-16,0 7-3 15,-10 9-2-15,-16 8 5 16,-4 18-1-16,-10 1 7 16,-13 10-7-16,-6 5-3 15,-7-3 1-15,-10 3 0 16,-7-1-11-16,0-2 12 15,0-8 1-15,4-5-7 16,16-3 4-16,10-8 5 16,7-13-9-16,16-13-5 15,20 1 0-15,10-18 1 16,4-1-4-16,16-6 4 16,-1 0-1-16,5-9-1 15,2 1-3-15,10-5 3 16,1-5 3-16,2-3-1 15,-2 5-2-15,6-10 0 16,0 0 0-16,0 0 0 16,0 0-3-16,0 0 6 15,0 0-1-15,0 0 1 16,0 3 0-16,0-3 2 16,0 0-4-16,-3 4 1 15,3 2-3-15,0-6 1 16,0 0 0-16,0 0 1 15,0 0 0-15,0 0-1 16,0 0-3-16,0 3-29 16,-7-3-30-16,-3 0-37 15,-10 0-59-15,-3 0-145 16</inkml:trace>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5-02-17T22:40:32.483"/>
    </inkml:context>
    <inkml:brush xml:id="br0">
      <inkml:brushProperty name="width" value="0.15875" units="cm"/>
      <inkml:brushProperty name="height" value="0.15875" units="cm"/>
      <inkml:brushProperty name="fitToCurve" value="1"/>
    </inkml:brush>
  </inkml:definitions>
  <inkml:traceGroup>
    <inkml:annotationXML>
      <emma:emma xmlns:emma="http://www.w3.org/2003/04/emma" version="1.0">
        <emma:interpretation id="{69488176-4A6B-4E4D-9485-0A68E17FA745}" emma:medium="tactile" emma:mode="ink">
          <msink:context xmlns:msink="http://schemas.microsoft.com/ink/2010/main" type="inkDrawing" rotatedBoundingBox="11157,12790 13225,13828 13177,13925 11109,12887" semanticType="callout" shapeName="Other"/>
        </emma:interpretation>
      </emma:emma>
    </inkml:annotationXML>
    <inkml:trace contextRef="#ctx0" brushRef="#br0">4 12 225 0,'0'-4'15'0,"0"-1"31"15,0 1-6-15,0 4-12 16,0 0 4-16,0 0-7 16,0 0-3-16,0-4 0 15,0 4 1-15,0 0 1 16,0 0 1-16,0 0-6 15,0 0-7-15,0 0-5 16,0 0-4-16,0 0-1 16,29 13 5-16,11 25 0 15,16 3-5-15,10 7-1 16,14 4 1-16,12 0 1 16,8 9-9-16,-1 1 9 15,13 3-2-15,-6-4-2 16,3 1 1-16,-3-6 1 15,0 1-4-15,-10-5 3 16,3-3 0-16,-6-10-1 16,-7-9 4-16,-10 1-3 15,3-10-2-15,-13-5-4 16,0 3 8-16,-13-6 4 16,-6 2-3-16,-8 2 0 15,-6-1 1-15,-3-3 6 16,-7 0 8-16,-3 0-7 15,-10-3-5-15,0-3 15 0,-3 2-2 16,-4 1-8 0,4-7 0-16,-7 7 5 0,0-10-7 15,0 0-3-15,0 0-3 16,0 0-2-16,3 0 1 16,-3 0 0-16,3 0-6 15,-3 0-25-15,0 0-23 16,0-19-45-16,-16-14-151 15</inkml:trace>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5-02-17T22:40:35.499"/>
    </inkml:context>
    <inkml:brush xml:id="br0">
      <inkml:brushProperty name="width" value="0.15875" units="cm"/>
      <inkml:brushProperty name="height" value="0.15875" units="cm"/>
      <inkml:brushProperty name="fitToCurve" value="1"/>
    </inkml:brush>
  </inkml:definitions>
  <inkml:trace contextRef="#ctx0" brushRef="#br0">-3 43 561 0,'0'-9'52'0,"0"5"61"15,0 0-56-15,0-1-21 0,0 5-7 16,0-4-27-16,0 4-4 16,0 0-1-1,0 0 3-15,0 0-1 0,0 0-13 16,0 0-34-16,0 0-62 15,0-9-82-15,0-4-173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5-02-17T22:40:35.008"/>
    </inkml:context>
    <inkml:brush xml:id="br0">
      <inkml:brushProperty name="width" value="0.15875" units="cm"/>
      <inkml:brushProperty name="height" value="0.15875" units="cm"/>
      <inkml:brushProperty name="fitToCurve" value="1"/>
    </inkml:brush>
  </inkml:definitions>
  <inkml:traceGroup>
    <inkml:annotationXML>
      <emma:emma xmlns:emma="http://www.w3.org/2003/04/emma" version="1.0">
        <emma:interpretation id="{ECCD0852-47E1-48EE-8A9D-DB919730AA1B}" emma:medium="tactile" emma:mode="ink">
          <msink:context xmlns:msink="http://schemas.microsoft.com/ink/2010/main" type="writingRegion" rotatedBoundingBox="10022,5544 12238,5544 12238,7189 10022,7189"/>
        </emma:interpretation>
      </emma:emma>
    </inkml:annotationXML>
    <inkml:traceGroup>
      <inkml:annotationXML>
        <emma:emma xmlns:emma="http://www.w3.org/2003/04/emma" version="1.0">
          <emma:interpretation id="{D9B126EA-D24C-4802-8AFA-C5E6494E6D7F}" emma:medium="tactile" emma:mode="ink">
            <msink:context xmlns:msink="http://schemas.microsoft.com/ink/2010/main" type="paragraph" rotatedBoundingBox="10022,5544 12238,5544 12238,7189 10022,7189" alignmentLevel="1"/>
          </emma:interpretation>
        </emma:emma>
      </inkml:annotationXML>
      <inkml:traceGroup>
        <inkml:annotationXML>
          <emma:emma xmlns:emma="http://www.w3.org/2003/04/emma" version="1.0">
            <emma:interpretation id="{F45A9933-5249-4D2E-8016-CDB3EDFA73D9}" emma:medium="tactile" emma:mode="ink">
              <msink:context xmlns:msink="http://schemas.microsoft.com/ink/2010/main" type="line" rotatedBoundingBox="10022,5544 12238,5544 12238,7189 10022,7189"/>
            </emma:interpretation>
          </emma:emma>
        </inkml:annotationXML>
        <inkml:traceGroup>
          <inkml:annotationXML>
            <emma:emma xmlns:emma="http://www.w3.org/2003/04/emma" version="1.0">
              <emma:interpretation id="{C5ED0DC6-1A8F-4820-BD3E-778761FE70FA}" emma:medium="tactile" emma:mode="ink">
                <msink:context xmlns:msink="http://schemas.microsoft.com/ink/2010/main" type="inkWord" rotatedBoundingBox="10022,5544 12238,5544 12238,7189 10022,7189"/>
              </emma:interpretation>
              <emma:one-of disjunction-type="recognition" id="oneOf0">
                <emma:interpretation id="interp0" emma:lang="en-US" emma:confidence="0">
                  <emma:literal>of</emma:literal>
                </emma:interpretation>
                <emma:interpretation id="interp1" emma:lang="en-US" emma:confidence="0">
                  <emma:literal>01</emma:literal>
                </emma:interpretation>
                <emma:interpretation id="interp2" emma:lang="en-US" emma:confidence="0">
                  <emma:literal>on</emma:literal>
                </emma:interpretation>
                <emma:interpretation id="interp3" emma:lang="en-US" emma:confidence="0">
                  <emma:literal>o</emma:literal>
                </emma:interpretation>
                <emma:interpretation id="interp4" emma:lang="en-US" emma:confidence="0">
                  <emma:literal>oh</emma:literal>
                </emma:interpretation>
              </emma:one-of>
            </emma:emma>
          </inkml:annotationXML>
          <inkml:trace contextRef="#ctx0" brushRef="#br0">884 0 294 0,'-20'49'39'16,"-23"19"23"-16,-10 24-23 15,-13 27 29-15,-7 15-27 16,-16 11-2-16,3 7-6 16,3 1 2-16,4-4-4 15,6-19-14-15,17-17-9 16,7-12 0-16,9-23-7 15,7-11 5-15,13-28-2 16,10-9-1-16,0-14-3 16,7-6-2-16,3-10 2 15,0 0 0-15,0 0-1 16,0 0 0-16,0 0-8 16,0 0-8-16,0 0-4 15,0 0-5-15,0 0-1 16,0-23-12-16,3 3-11 15,17-2-27-15,0-6-14 16,-4 4-35-16,1-10-65 16</inkml:trace>
          <inkml:trace contextRef="#ctx0" brushRef="#br0" timeOffset="-452.5788">51 406 452 0,'-4'0'66'15,"4"0"3"-15,0 0-31 16,0 0 16-16,0 0-22 15,0 0-21-15,0 0-10 16,0 0-1-16,0 0-1 16,0 0-22-16,0 0-27 15,0 0-21-15,-6 9-37 0,2-1-21 16,-2 1-12-16</inkml:trace>
          <inkml:trace contextRef="#ctx0" brushRef="#br0" timeOffset="-913.8493">-740 519 269 0,'0'-11'24'0,"0"0"43"0,0-2-8 16,-10 9-18-16,0 2 16 16,0-5-17-16,1 3-6 15,-5 4-2-15,4 0-3 16,-13 0-10-16,-3 0-11 15,-7 0-5-15,-17 30-4 16,-6 18-2-16,-7 27 7 16,-6 8 3-16,2 16-13 15,5 11 16-15,19 0-11 16,16-6 7-16,17-8-2 16,10-23-5-16,0-12 2 15,53-22-7-15,20-16 0 16,10-19 3-16,9-4 1 15,11-8 2-15,-1-37-3 16,-6-7 7-16,-10 0-3 16,-13-4-2-16,-7-1 6 15,-30 5-3-15,1 0-1 16,-24-6-1-16,-10-5 11 16,-3 7 6-16,0-7-11 15,0 1-8-15,0 10 5 16,-26 4 4-16,-1 9 8 15,-6 3-2-15,0 10-4 16,-3 0-10-16,-7 15 4 16,7-4-5-16,-4 15-2 15,-10 0-7-15,11 0-4 16,-4 15-3-16,0 19-2 16,13-1-12-16,10 2-26 15,10-12-28-15,10-10-62 16,0-13-68-16</inkml:trace>
        </inkml:traceGroup>
      </inkml:traceGroup>
    </inkml:traceGroup>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1466.08496" units="1/cm"/>
          <inkml:channelProperty channel="Y" name="resolution" value="2345.52612" units="1/cm"/>
          <inkml:channelProperty channel="F" name="resolution" value="5.68611" units="1/deg"/>
          <inkml:channelProperty channel="T" name="resolution" value="1" units="1/dev"/>
        </inkml:channelProperties>
      </inkml:inkSource>
      <inkml:timestamp xml:id="ts0" timeString="2015-02-17T22:40:28.891"/>
    </inkml:context>
    <inkml:brush xml:id="br0">
      <inkml:brushProperty name="width" value="0.15875" units="cm"/>
      <inkml:brushProperty name="height" value="0.15875" units="cm"/>
      <inkml:brushProperty name="fitToCurve" value="1"/>
    </inkml:brush>
  </inkml:definitions>
  <inkml:traceGroup>
    <inkml:annotationXML>
      <emma:emma xmlns:emma="http://www.w3.org/2003/04/emma" version="1.0">
        <emma:interpretation id="{62CC53AB-1C54-40A1-AB58-301D7254D29B}" emma:medium="tactile" emma:mode="ink">
          <msink:context xmlns:msink="http://schemas.microsoft.com/ink/2010/main" type="writingRegion" rotatedBoundingBox="9777,7215 11851,7215 11851,8917 9777,8917"/>
        </emma:interpretation>
      </emma:emma>
    </inkml:annotationXML>
    <inkml:traceGroup>
      <inkml:annotationXML>
        <emma:emma xmlns:emma="http://www.w3.org/2003/04/emma" version="1.0">
          <emma:interpretation id="{36FCC57F-594B-4CC2-AC25-005F2E6768D0}" emma:medium="tactile" emma:mode="ink">
            <msink:context xmlns:msink="http://schemas.microsoft.com/ink/2010/main" type="paragraph" rotatedBoundingBox="9777,7215 11851,7215 11851,8917 9777,8917" alignmentLevel="1"/>
          </emma:interpretation>
        </emma:emma>
      </inkml:annotationXML>
      <inkml:traceGroup>
        <inkml:annotationXML>
          <emma:emma xmlns:emma="http://www.w3.org/2003/04/emma" version="1.0">
            <emma:interpretation id="{3C233584-8D84-4144-BE82-192CFDF0590A}" emma:medium="tactile" emma:mode="ink">
              <msink:context xmlns:msink="http://schemas.microsoft.com/ink/2010/main" type="line" rotatedBoundingBox="9777,7215 11851,7215 11851,8917 9777,8917"/>
            </emma:interpretation>
          </emma:emma>
        </inkml:annotationXML>
        <inkml:traceGroup>
          <inkml:annotationXML>
            <emma:emma xmlns:emma="http://www.w3.org/2003/04/emma" version="1.0">
              <emma:interpretation id="{2903EB72-A725-49B5-B895-972A6C9B35DD}" emma:medium="tactile" emma:mode="ink">
                <msink:context xmlns:msink="http://schemas.microsoft.com/ink/2010/main" type="inkWord" rotatedBoundingBox="9777,7215 11851,7215 11851,8917 9777,8917">
                  <msink:destinationLink direction="with" ref="{C58B62A2-3A20-48D3-9908-8B5D4B0FEB0A}"/>
                </msink:context>
              </emma:interpretation>
              <emma:one-of disjunction-type="recognition" id="oneOf0">
                <emma:interpretation id="interp0" emma:lang="en-US" emma:confidence="0">
                  <emma:literal>/</emma:literal>
                </emma:interpretation>
                <emma:interpretation id="interp1" emma:lang="en-US" emma:confidence="0">
                  <emma:literal>I</emma:literal>
                </emma:interpretation>
                <emma:interpretation id="interp2" emma:lang="en-US" emma:confidence="0">
                  <emma:literal>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2074 4 251 0,'0'-5'52'15,"0"5"9"-15,0 0-30 16,0 0 3-16,0 0-3 16,0 0-4-16,0 0-4 15,0 0-5-15,0 0-1 16,0 0 6-16,-3 0-1 15,-4 0-8-15,-3 0-8 0,-3 0 1 16,-3 0-5-16,-4 0 0 16,-3 22-2-16,-7 4-3 15,3 0 4-15,-22 19 1 16,-1-2 1 0,-13 5-4-16,-9 4 6 0,-11 10-8 15,-3 3 13-15,-3 0-3 16,-7 9 1-16,0 1 3 15,0 3-8-15,7 0 3 16,-4-4-8-16,10-3 6 16,1 0-7-16,-1-8 6 15,10 4-4-15,-3-11 5 16,10 1-6-16,-4-5 7 16,11-3-6-16,6-10 2 15,17 0-6-15,-4-9 5 16,7 5 0-16,3-9-3 15,4 10 4-15,-1-10 0 16,1 0-1-16,-1 3 1 16,1-3 1-16,6 2-5 15,10-11 3-15,0-4 5 16,3 0-5-16,7-13-5 16,0 0-1-16,0 0-3 15,0 0-1-15,0 0-16 16,0 0-3-16,0 0 2 15,0 0-16-15,0 0-16 16,0 0-12-16,0 0-23 16,0 0-45-16</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1A0D56D-E157-42EF-8CF2-49D75C5F079A}" type="datetimeFigureOut">
              <a:rPr lang="en-US" smtClean="0"/>
              <a:t>2/28/2015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C770213-6D93-4780-842D-077A679CF71C}" type="slidenum">
              <a:rPr lang="en-US" smtClean="0"/>
              <a:t>‹#›</a:t>
            </a:fld>
            <a:endParaRPr lang="en-US"/>
          </a:p>
        </p:txBody>
      </p:sp>
    </p:spTree>
    <p:extLst>
      <p:ext uri="{BB962C8B-B14F-4D97-AF65-F5344CB8AC3E}">
        <p14:creationId xmlns:p14="http://schemas.microsoft.com/office/powerpoint/2010/main" val="102048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F1054-256B-4959-8BF8-EDF6643BFA92}" type="slidenum">
              <a:rPr lang="en-US" smtClean="0"/>
              <a:pPr/>
              <a:t>4</a:t>
            </a:fld>
            <a:endParaRPr lang="en-US"/>
          </a:p>
        </p:txBody>
      </p:sp>
    </p:spTree>
    <p:extLst>
      <p:ext uri="{BB962C8B-B14F-4D97-AF65-F5344CB8AC3E}">
        <p14:creationId xmlns:p14="http://schemas.microsoft.com/office/powerpoint/2010/main" val="295122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Nancy – who might be</a:t>
            </a:r>
            <a:r>
              <a:rPr lang="en-US" baseline="0" dirty="0" smtClean="0"/>
              <a:t> able to contribute to discussion? </a:t>
            </a:r>
          </a:p>
          <a:p>
            <a:r>
              <a:rPr lang="en-US" baseline="0" dirty="0" smtClean="0"/>
              <a:t>Don’t need to be voting members but can contribute their personal observations and assessments.</a:t>
            </a:r>
          </a:p>
          <a:p>
            <a:endParaRPr lang="en-US" baseline="0" dirty="0" smtClean="0"/>
          </a:p>
          <a:p>
            <a:r>
              <a:rPr lang="en-US" baseline="0" dirty="0" smtClean="0"/>
              <a:t>Mentors</a:t>
            </a:r>
          </a:p>
          <a:p>
            <a:r>
              <a:rPr lang="en-US" baseline="0" dirty="0" smtClean="0"/>
              <a:t>Coordinators</a:t>
            </a:r>
          </a:p>
          <a:p>
            <a:r>
              <a:rPr lang="en-US" baseline="0" dirty="0" smtClean="0"/>
              <a:t>Nursing staff</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pPr/>
              <a:t>16</a:t>
            </a:fld>
            <a:endParaRPr lang="en-US"/>
          </a:p>
        </p:txBody>
      </p:sp>
    </p:spTree>
    <p:extLst>
      <p:ext uri="{BB962C8B-B14F-4D97-AF65-F5344CB8AC3E}">
        <p14:creationId xmlns:p14="http://schemas.microsoft.com/office/powerpoint/2010/main" val="2873302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smtClean="0"/>
              <a:t>  “</a:t>
            </a:r>
            <a:r>
              <a:rPr lang="en-US" dirty="0" smtClean="0"/>
              <a:t>changed curriculum by adding some learning activities, changed end of rotation evaluations, started a resident portfolio for organization and reflection”</a:t>
            </a:r>
          </a:p>
          <a:p>
            <a:pPr marL="398463" lvl="1" indent="0">
              <a:buNone/>
            </a:pPr>
            <a:endParaRPr lang="en-US" dirty="0" smtClean="0"/>
          </a:p>
          <a:p>
            <a:pPr lvl="1">
              <a:buFont typeface="Wingdings" panose="05000000000000000000" pitchFamily="2" charset="2"/>
              <a:buChar char="v"/>
            </a:pPr>
            <a:r>
              <a:rPr lang="en-US" dirty="0" smtClean="0"/>
              <a:t>“Linked </a:t>
            </a:r>
            <a:r>
              <a:rPr lang="en-US" dirty="0" err="1" smtClean="0"/>
              <a:t>evals</a:t>
            </a:r>
            <a:r>
              <a:rPr lang="en-US" dirty="0" smtClean="0"/>
              <a:t> to milestones. Added new evaluation tools. Used spreadsheets to aggregate evaluation data. Created new direct observation tools.”</a:t>
            </a:r>
          </a:p>
          <a:p>
            <a:pPr marL="398463" lvl="1" indent="0">
              <a:buNone/>
            </a:pPr>
            <a:endParaRPr lang="en-US" dirty="0" smtClean="0"/>
          </a:p>
          <a:p>
            <a:pPr lvl="1">
              <a:buFont typeface="Wingdings" panose="05000000000000000000" pitchFamily="2" charset="2"/>
              <a:buChar char="v"/>
            </a:pPr>
            <a:r>
              <a:rPr lang="en-US" dirty="0" smtClean="0"/>
              <a:t>“</a:t>
            </a:r>
            <a:r>
              <a:rPr lang="en-US" dirty="0" err="1" smtClean="0"/>
              <a:t>Evals</a:t>
            </a:r>
            <a:r>
              <a:rPr lang="en-US" dirty="0" smtClean="0"/>
              <a:t> linked to milestones Clinical competency exams (annual </a:t>
            </a:r>
            <a:r>
              <a:rPr lang="en-US" dirty="0" err="1" smtClean="0"/>
              <a:t>osce's</a:t>
            </a:r>
            <a:r>
              <a:rPr lang="en-US" dirty="0" smtClean="0"/>
              <a:t>) linked to milestones.”</a:t>
            </a:r>
          </a:p>
          <a:p>
            <a:pPr marL="398463" lvl="1" indent="0">
              <a:buNone/>
            </a:pPr>
            <a:endParaRPr lang="en-US" dirty="0" smtClean="0"/>
          </a:p>
          <a:p>
            <a:pPr lvl="1">
              <a:buFont typeface="Wingdings" panose="05000000000000000000" pitchFamily="2" charset="2"/>
              <a:buChar char="v"/>
            </a:pPr>
            <a:r>
              <a:rPr lang="en-US" dirty="0" smtClean="0"/>
              <a:t>“linked </a:t>
            </a:r>
            <a:r>
              <a:rPr lang="en-US" dirty="0" err="1" smtClean="0"/>
              <a:t>evals</a:t>
            </a:r>
            <a:r>
              <a:rPr lang="en-US" dirty="0" smtClean="0"/>
              <a:t> to milestones spread milestones out over several rotation evaluations added </a:t>
            </a:r>
            <a:r>
              <a:rPr lang="en-US" dirty="0" err="1" smtClean="0"/>
              <a:t>eMetrics</a:t>
            </a:r>
            <a:r>
              <a:rPr lang="en-US" dirty="0" smtClean="0"/>
              <a:t> as a surgical skills evaluation tool”</a:t>
            </a:r>
          </a:p>
          <a:p>
            <a:pPr marL="398463" lvl="1" indent="0">
              <a:buNone/>
            </a:pPr>
            <a:endParaRPr lang="en-US" dirty="0" smtClean="0"/>
          </a:p>
          <a:p>
            <a:pPr lvl="1">
              <a:buFont typeface="Wingdings" panose="05000000000000000000" pitchFamily="2" charset="2"/>
              <a:buChar char="v"/>
            </a:pPr>
            <a:r>
              <a:rPr lang="en-US" dirty="0" smtClean="0"/>
              <a:t>“Added training, linked evaluations to milestones, started field notes, changed curriculum, added new evaluation tools”</a:t>
            </a:r>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18</a:t>
            </a:fld>
            <a:endParaRPr lang="en-US"/>
          </a:p>
        </p:txBody>
      </p:sp>
    </p:spTree>
    <p:extLst>
      <p:ext uri="{BB962C8B-B14F-4D97-AF65-F5344CB8AC3E}">
        <p14:creationId xmlns:p14="http://schemas.microsoft.com/office/powerpoint/2010/main" val="22434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Milestones need to be directly observable</a:t>
            </a:r>
            <a:r>
              <a:rPr lang="en-US" baseline="0" dirty="0" smtClean="0"/>
              <a:t> – patient care; communication, interpersonal skills. Can’t be inferred.</a:t>
            </a:r>
            <a:r>
              <a:rPr lang="en-US" dirty="0" smtClean="0"/>
              <a:t> Need specific tools focused</a:t>
            </a:r>
            <a:r>
              <a:rPr lang="en-US" baseline="0" dirty="0" smtClean="0"/>
              <a:t> on the exact </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19</a:t>
            </a:fld>
            <a:endParaRPr lang="en-US"/>
          </a:p>
        </p:txBody>
      </p:sp>
    </p:spTree>
    <p:extLst>
      <p:ext uri="{BB962C8B-B14F-4D97-AF65-F5344CB8AC3E}">
        <p14:creationId xmlns:p14="http://schemas.microsoft.com/office/powerpoint/2010/main" val="3728432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smtClean="0"/>
              <a:t>“Spread sheets, color coded resident measures such as conference attendance”</a:t>
            </a:r>
          </a:p>
          <a:p>
            <a:pPr marL="398463" lvl="1" indent="0">
              <a:buNone/>
            </a:pPr>
            <a:endParaRPr lang="en-US" dirty="0" smtClean="0"/>
          </a:p>
          <a:p>
            <a:pPr lvl="1">
              <a:buFont typeface="Wingdings" panose="05000000000000000000" pitchFamily="2" charset="2"/>
              <a:buChar char="v"/>
            </a:pPr>
            <a:r>
              <a:rPr lang="en-US" dirty="0" smtClean="0"/>
              <a:t>“created spreadsheet to make sure our evaluation tools capture all the milestones” </a:t>
            </a:r>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20</a:t>
            </a:fld>
            <a:endParaRPr lang="en-US"/>
          </a:p>
        </p:txBody>
      </p:sp>
    </p:spTree>
    <p:extLst>
      <p:ext uri="{BB962C8B-B14F-4D97-AF65-F5344CB8AC3E}">
        <p14:creationId xmlns:p14="http://schemas.microsoft.com/office/powerpoint/2010/main" val="3548782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 </a:t>
            </a:r>
          </a:p>
          <a:p>
            <a:r>
              <a:rPr lang="en-US" dirty="0" smtClean="0"/>
              <a:t>So many sources of possible data can be used in the evaluation. </a:t>
            </a:r>
          </a:p>
          <a:p>
            <a:r>
              <a:rPr lang="en-US" dirty="0" smtClean="0"/>
              <a:t>Milestones try to capture so many aspects of the trainees learning experience.</a:t>
            </a:r>
          </a:p>
          <a:p>
            <a:r>
              <a:rPr lang="en-US" dirty="0" smtClean="0"/>
              <a:t>This is a list</a:t>
            </a:r>
            <a:r>
              <a:rPr lang="en-US" baseline="0" dirty="0" smtClean="0"/>
              <a:t> created by all the organizations across the country that participated – helpful to see what others are using that you might want to incorporate</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pPr/>
              <a:t>22</a:t>
            </a:fld>
            <a:endParaRPr lang="en-US"/>
          </a:p>
        </p:txBody>
      </p:sp>
    </p:spTree>
    <p:extLst>
      <p:ext uri="{BB962C8B-B14F-4D97-AF65-F5344CB8AC3E}">
        <p14:creationId xmlns:p14="http://schemas.microsoft.com/office/powerpoint/2010/main" val="160369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1 out of 8 believe quantitative more valuable. Pre-milestones,</a:t>
            </a:r>
            <a:r>
              <a:rPr lang="en-US" baseline="0" dirty="0" smtClean="0"/>
              <a:t> quantitative was much the deciding factor on overall assessment with the CCC meeting process.</a:t>
            </a:r>
            <a:endParaRPr lang="en-US" dirty="0" smtClean="0"/>
          </a:p>
          <a:p>
            <a:r>
              <a:rPr lang="en-US" dirty="0" smtClean="0"/>
              <a:t>In some of our CCC meting experiences,</a:t>
            </a:r>
            <a:r>
              <a:rPr lang="en-US" baseline="0" dirty="0" smtClean="0"/>
              <a:t> the richness of comments really drives the overall assessment: storytelling around particular experiences and </a:t>
            </a:r>
            <a:r>
              <a:rPr lang="en-US" baseline="0" dirty="0" smtClean="0"/>
              <a:t>observations </a:t>
            </a:r>
            <a:r>
              <a:rPr lang="en-US" baseline="0" dirty="0" smtClean="0"/>
              <a:t>– little time spent looking at aggregate scores</a:t>
            </a:r>
          </a:p>
          <a:p>
            <a:r>
              <a:rPr lang="en-US" baseline="0" dirty="0" smtClean="0"/>
              <a:t>Yet, there is importance in both types (7 out of 8 thought either qualitative by itself was most valuable or a combination of both qualitative and quantitative)</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23</a:t>
            </a:fld>
            <a:endParaRPr lang="en-US"/>
          </a:p>
        </p:txBody>
      </p:sp>
    </p:spTree>
    <p:extLst>
      <p:ext uri="{BB962C8B-B14F-4D97-AF65-F5344CB8AC3E}">
        <p14:creationId xmlns:p14="http://schemas.microsoft.com/office/powerpoint/2010/main" val="198584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smtClean="0"/>
              <a:t>“Group discussion to clarify our own thinking and understanding of the Milestones and their meaning; recognition of deficits in our teaching”</a:t>
            </a:r>
          </a:p>
        </p:txBody>
      </p:sp>
      <p:sp>
        <p:nvSpPr>
          <p:cNvPr id="4" name="Slide Number Placeholder 3"/>
          <p:cNvSpPr>
            <a:spLocks noGrp="1"/>
          </p:cNvSpPr>
          <p:nvPr>
            <p:ph type="sldNum" sz="quarter" idx="10"/>
          </p:nvPr>
        </p:nvSpPr>
        <p:spPr/>
        <p:txBody>
          <a:bodyPr/>
          <a:lstStyle/>
          <a:p>
            <a:fld id="{6C770213-6D93-4780-842D-077A679CF71C}" type="slidenum">
              <a:rPr lang="en-US" smtClean="0"/>
              <a:t>24</a:t>
            </a:fld>
            <a:endParaRPr lang="en-US"/>
          </a:p>
        </p:txBody>
      </p:sp>
    </p:spTree>
    <p:extLst>
      <p:ext uri="{BB962C8B-B14F-4D97-AF65-F5344CB8AC3E}">
        <p14:creationId xmlns:p14="http://schemas.microsoft.com/office/powerpoint/2010/main" val="3896837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smtClean="0"/>
              <a:t>“Group discussion to clarify our own thinking and understanding of the Milestones and their meaning; recognition of deficits in our teaching”</a:t>
            </a:r>
          </a:p>
          <a:p>
            <a:pPr lvl="1">
              <a:buFont typeface="Wingdings" panose="05000000000000000000" pitchFamily="2" charset="2"/>
              <a:buChar char="v"/>
            </a:pPr>
            <a:r>
              <a:rPr lang="en-US" dirty="0" smtClean="0"/>
              <a:t>“Makes everyone in CCC really focus on the issues (i.e., can't waffle) Multiple opinions strengthen the rigor of the process.”</a:t>
            </a:r>
          </a:p>
          <a:p>
            <a:pPr lvl="1">
              <a:buFont typeface="Wingdings" panose="05000000000000000000" pitchFamily="2" charset="2"/>
              <a:buChar char="v"/>
            </a:pPr>
            <a:r>
              <a:rPr lang="en-US" dirty="0" smtClean="0"/>
              <a:t>“I think sitting down with a group of committed educators who can discuss a resident's performance and in some cases have actually called evaluators to clarify milestones provides a much more comprehensive look at an individual resident's performance.”</a:t>
            </a:r>
          </a:p>
        </p:txBody>
      </p:sp>
      <p:sp>
        <p:nvSpPr>
          <p:cNvPr id="4" name="Slide Number Placeholder 3"/>
          <p:cNvSpPr>
            <a:spLocks noGrp="1"/>
          </p:cNvSpPr>
          <p:nvPr>
            <p:ph type="sldNum" sz="quarter" idx="10"/>
          </p:nvPr>
        </p:nvSpPr>
        <p:spPr/>
        <p:txBody>
          <a:bodyPr/>
          <a:lstStyle/>
          <a:p>
            <a:fld id="{6C770213-6D93-4780-842D-077A679CF71C}" type="slidenum">
              <a:rPr lang="en-US" smtClean="0"/>
              <a:t>25</a:t>
            </a:fld>
            <a:endParaRPr lang="en-US"/>
          </a:p>
        </p:txBody>
      </p:sp>
    </p:spTree>
    <p:extLst>
      <p:ext uri="{BB962C8B-B14F-4D97-AF65-F5344CB8AC3E}">
        <p14:creationId xmlns:p14="http://schemas.microsoft.com/office/powerpoint/2010/main" val="3627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dirty="0" smtClean="0"/>
              <a:t> “Makes everyone in CCC really focus on the issues (i.e., can't waffle) Multiple opinions strengthen the rigor of the process.”</a:t>
            </a:r>
          </a:p>
          <a:p>
            <a:pPr lvl="1">
              <a:buFont typeface="Wingdings" panose="05000000000000000000" pitchFamily="2" charset="2"/>
              <a:buChar char="v"/>
            </a:pPr>
            <a:r>
              <a:rPr lang="en-US" dirty="0" smtClean="0"/>
              <a:t>“I think sitting down with a group of committed educators who can discuss a resident's performance and in some cases have actually called evaluators to clarify milestones provides a much more comprehensive look at an individual resident's performance.”</a:t>
            </a:r>
          </a:p>
        </p:txBody>
      </p:sp>
      <p:sp>
        <p:nvSpPr>
          <p:cNvPr id="4" name="Slide Number Placeholder 3"/>
          <p:cNvSpPr>
            <a:spLocks noGrp="1"/>
          </p:cNvSpPr>
          <p:nvPr>
            <p:ph type="sldNum" sz="quarter" idx="10"/>
          </p:nvPr>
        </p:nvSpPr>
        <p:spPr/>
        <p:txBody>
          <a:bodyPr/>
          <a:lstStyle/>
          <a:p>
            <a:fld id="{6C770213-6D93-4780-842D-077A679CF71C}" type="slidenum">
              <a:rPr lang="en-US" smtClean="0"/>
              <a:t>26</a:t>
            </a:fld>
            <a:endParaRPr lang="en-US"/>
          </a:p>
        </p:txBody>
      </p:sp>
    </p:spTree>
    <p:extLst>
      <p:ext uri="{BB962C8B-B14F-4D97-AF65-F5344CB8AC3E}">
        <p14:creationId xmlns:p14="http://schemas.microsoft.com/office/powerpoint/2010/main" val="75199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dirty="0" smtClean="0"/>
              <a:t> “Makes everyone in CCC really focus on the issues (i.e., can't waffle) Multiple opinions strengthen the rigor of the process.”</a:t>
            </a:r>
          </a:p>
          <a:p>
            <a:pPr lvl="1">
              <a:buFont typeface="Wingdings" panose="05000000000000000000" pitchFamily="2" charset="2"/>
              <a:buChar char="v"/>
            </a:pPr>
            <a:r>
              <a:rPr lang="en-US" dirty="0" smtClean="0"/>
              <a:t>“I think sitting down with a group of committed educators who can discuss a resident's performance and in some cases have actually called evaluators to clarify milestones provides a much more comprehensive look at an individual resident's performance.”</a:t>
            </a:r>
          </a:p>
        </p:txBody>
      </p:sp>
      <p:sp>
        <p:nvSpPr>
          <p:cNvPr id="4" name="Slide Number Placeholder 3"/>
          <p:cNvSpPr>
            <a:spLocks noGrp="1"/>
          </p:cNvSpPr>
          <p:nvPr>
            <p:ph type="sldNum" sz="quarter" idx="10"/>
          </p:nvPr>
        </p:nvSpPr>
        <p:spPr/>
        <p:txBody>
          <a:bodyPr/>
          <a:lstStyle/>
          <a:p>
            <a:fld id="{6C770213-6D93-4780-842D-077A679CF71C}" type="slidenum">
              <a:rPr lang="en-US" smtClean="0"/>
              <a:t>27</a:t>
            </a:fld>
            <a:endParaRPr lang="en-US"/>
          </a:p>
        </p:txBody>
      </p:sp>
    </p:spTree>
    <p:extLst>
      <p:ext uri="{BB962C8B-B14F-4D97-AF65-F5344CB8AC3E}">
        <p14:creationId xmlns:p14="http://schemas.microsoft.com/office/powerpoint/2010/main" val="400763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Milestones</a:t>
            </a:r>
          </a:p>
          <a:p>
            <a:pPr lvl="1"/>
            <a:r>
              <a:rPr lang="en-US" dirty="0" smtClean="0"/>
              <a:t>As the ACGME began to move toward continuous accreditation, specialty groups developed outcomes-based </a:t>
            </a:r>
            <a:r>
              <a:rPr lang="en-US" b="1" dirty="0" smtClean="0"/>
              <a:t>milestones</a:t>
            </a:r>
            <a:r>
              <a:rPr lang="en-US" dirty="0" smtClean="0"/>
              <a:t> as a framework for determining resident and fellow performance within the six ACGME Core Competencies. </a:t>
            </a:r>
          </a:p>
          <a:p>
            <a:r>
              <a:rPr lang="en-US" b="1" dirty="0" smtClean="0"/>
              <a:t>Why Milestones?</a:t>
            </a:r>
            <a:r>
              <a:rPr lang="en-US" dirty="0" smtClean="0"/>
              <a:t/>
            </a:r>
            <a:br>
              <a:rPr lang="en-US" dirty="0" smtClean="0"/>
            </a:br>
            <a:r>
              <a:rPr lang="en-US" dirty="0" smtClean="0"/>
              <a:t>First and foremost, the Milestones are designed to help all residencies and fellowships produce highly competent physicians to meet the health care needs of the public. </a:t>
            </a:r>
          </a:p>
          <a:p>
            <a:pPr lvl="1"/>
            <a:r>
              <a:rPr lang="en-US" b="1" dirty="0" smtClean="0"/>
              <a:t>Milestones serve important purposes in program accreditation</a:t>
            </a:r>
          </a:p>
          <a:p>
            <a:pPr lvl="2"/>
            <a:r>
              <a:rPr lang="en-US" dirty="0" smtClean="0"/>
              <a:t>Allow for continuous monitoring of programs and lengthening of site visit cycles</a:t>
            </a:r>
            <a:endParaRPr lang="en-US" sz="2800" dirty="0" smtClean="0"/>
          </a:p>
          <a:p>
            <a:pPr lvl="2"/>
            <a:r>
              <a:rPr lang="en-US" dirty="0" smtClean="0"/>
              <a:t>Public Accountability – report at a national level on aggregate competency outcomes by specialty</a:t>
            </a:r>
            <a:endParaRPr lang="en-US" sz="2800" dirty="0" smtClean="0"/>
          </a:p>
          <a:p>
            <a:pPr lvl="2"/>
            <a:r>
              <a:rPr lang="en-US" dirty="0" smtClean="0"/>
              <a:t>Community of practice for evaluation and research, with focus on continuous improvement of graduate medical education</a:t>
            </a:r>
          </a:p>
          <a:p>
            <a:endParaRPr lang="en-US" dirty="0" smtClean="0"/>
          </a:p>
          <a:p>
            <a:pPr lvl="2"/>
            <a:endParaRPr lang="en-US" sz="2800" dirty="0" smtClean="0"/>
          </a:p>
        </p:txBody>
      </p:sp>
      <p:sp>
        <p:nvSpPr>
          <p:cNvPr id="4" name="Slide Number Placeholder 3"/>
          <p:cNvSpPr>
            <a:spLocks noGrp="1"/>
          </p:cNvSpPr>
          <p:nvPr>
            <p:ph type="sldNum" sz="quarter" idx="10"/>
          </p:nvPr>
        </p:nvSpPr>
        <p:spPr/>
        <p:txBody>
          <a:bodyPr/>
          <a:lstStyle/>
          <a:p>
            <a:fld id="{6C770213-6D93-4780-842D-077A679CF71C}" type="slidenum">
              <a:rPr lang="en-US" smtClean="0"/>
              <a:t>5</a:t>
            </a:fld>
            <a:endParaRPr lang="en-US"/>
          </a:p>
        </p:txBody>
      </p:sp>
    </p:spTree>
    <p:extLst>
      <p:ext uri="{BB962C8B-B14F-4D97-AF65-F5344CB8AC3E}">
        <p14:creationId xmlns:p14="http://schemas.microsoft.com/office/powerpoint/2010/main" val="104797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smtClean="0"/>
              <a:t>“Milestones have given the entire faculty a common language.”</a:t>
            </a:r>
          </a:p>
          <a:p>
            <a:pPr lvl="1">
              <a:buFont typeface="Wingdings" panose="05000000000000000000" pitchFamily="2" charset="2"/>
              <a:buChar char="v"/>
            </a:pPr>
            <a:r>
              <a:rPr lang="en-US" dirty="0" smtClean="0"/>
              <a:t>“more objective evidence of resident performance”</a:t>
            </a:r>
          </a:p>
          <a:p>
            <a:pPr lvl="1">
              <a:buFont typeface="Wingdings" panose="05000000000000000000" pitchFamily="2" charset="2"/>
              <a:buChar char="v"/>
            </a:pPr>
            <a:r>
              <a:rPr lang="en-US" dirty="0" smtClean="0"/>
              <a:t>“Providing some objectivity to professionalism Providing structure to discussions of resident progress”</a:t>
            </a:r>
          </a:p>
          <a:p>
            <a:pPr lvl="1">
              <a:buFont typeface="Wingdings" panose="05000000000000000000" pitchFamily="2" charset="2"/>
              <a:buChar char="v"/>
            </a:pPr>
            <a:r>
              <a:rPr lang="en-US" dirty="0" smtClean="0"/>
              <a:t>“The whole milestone process let to a more detailed evaluation of each resident. Previously, the </a:t>
            </a:r>
            <a:r>
              <a:rPr lang="en-US" dirty="0" err="1" smtClean="0"/>
              <a:t>evals</a:t>
            </a:r>
            <a:r>
              <a:rPr lang="en-US" dirty="0" smtClean="0"/>
              <a:t> were based more on general impression of each attending.”</a:t>
            </a:r>
          </a:p>
          <a:p>
            <a:pPr marL="398463" lvl="1"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28</a:t>
            </a:fld>
            <a:endParaRPr lang="en-US"/>
          </a:p>
        </p:txBody>
      </p:sp>
    </p:spTree>
    <p:extLst>
      <p:ext uri="{BB962C8B-B14F-4D97-AF65-F5344CB8AC3E}">
        <p14:creationId xmlns:p14="http://schemas.microsoft.com/office/powerpoint/2010/main" val="2941833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smtClean="0"/>
              <a:t>“unpacks areas where residents are struggling-helps better define them”</a:t>
            </a:r>
          </a:p>
          <a:p>
            <a:pPr lvl="1">
              <a:buFont typeface="Wingdings" panose="05000000000000000000" pitchFamily="2" charset="2"/>
              <a:buChar char="v"/>
            </a:pPr>
            <a:r>
              <a:rPr lang="en-US" dirty="0" smtClean="0"/>
              <a:t>“The structure made it easier to see strengths/weaknesses of each resident.”</a:t>
            </a:r>
          </a:p>
          <a:p>
            <a:pPr lvl="1">
              <a:buFont typeface="Wingdings" panose="05000000000000000000" pitchFamily="2" charset="2"/>
              <a:buChar char="v"/>
            </a:pPr>
            <a:r>
              <a:rPr lang="en-US" dirty="0" smtClean="0"/>
              <a:t>“We focused on performance that was better or worse than expected at that training level”</a:t>
            </a:r>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29</a:t>
            </a:fld>
            <a:endParaRPr lang="en-US"/>
          </a:p>
        </p:txBody>
      </p:sp>
    </p:spTree>
    <p:extLst>
      <p:ext uri="{BB962C8B-B14F-4D97-AF65-F5344CB8AC3E}">
        <p14:creationId xmlns:p14="http://schemas.microsoft.com/office/powerpoint/2010/main" val="385499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smtClean="0"/>
              <a:t>Systems based practice:</a:t>
            </a:r>
            <a:r>
              <a:rPr lang="en-US" baseline="0" dirty="0" smtClean="0"/>
              <a:t> </a:t>
            </a:r>
            <a:endParaRPr lang="en-US" dirty="0" smtClean="0"/>
          </a:p>
          <a:p>
            <a:pPr lvl="1">
              <a:buFont typeface="Wingdings" panose="05000000000000000000" pitchFamily="2" charset="2"/>
              <a:buChar char="v"/>
            </a:pPr>
            <a:r>
              <a:rPr lang="en-US" dirty="0" smtClean="0"/>
              <a:t>“Program assessment of weaknesses in the curriculum that did not address some milestones, i.e. Cost assessments.”</a:t>
            </a:r>
          </a:p>
          <a:p>
            <a:pPr lvl="1">
              <a:buFont typeface="Wingdings" panose="05000000000000000000" pitchFamily="2" charset="2"/>
              <a:buChar char="v"/>
            </a:pPr>
            <a:r>
              <a:rPr lang="en-US" dirty="0" smtClean="0"/>
              <a:t>“Group discussion to clarify our own thinking and understanding of the Milestones and their meaning; recognition of deficits in our teaching”</a:t>
            </a:r>
          </a:p>
          <a:p>
            <a:pPr lvl="1">
              <a:buFont typeface="Wingdings" panose="05000000000000000000" pitchFamily="2" charset="2"/>
              <a:buChar char="v"/>
            </a:pPr>
            <a:r>
              <a:rPr lang="en-US" dirty="0" smtClean="0"/>
              <a:t>“made gaps in curriculum and, in particular, gaps in evaluation including faculty competence easy to identify and demonstrate a need for resources to improve”</a:t>
            </a:r>
          </a:p>
          <a:p>
            <a:pPr lvl="1">
              <a:buFont typeface="Wingdings" panose="05000000000000000000" pitchFamily="2" charset="2"/>
              <a:buChar char="v"/>
            </a:pPr>
            <a:r>
              <a:rPr lang="en-US" dirty="0" smtClean="0"/>
              <a:t>“Some of the milestones brought to light aspects of training that we had previously not focused on.”</a:t>
            </a:r>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30</a:t>
            </a:fld>
            <a:endParaRPr lang="en-US"/>
          </a:p>
        </p:txBody>
      </p:sp>
    </p:spTree>
    <p:extLst>
      <p:ext uri="{BB962C8B-B14F-4D97-AF65-F5344CB8AC3E}">
        <p14:creationId xmlns:p14="http://schemas.microsoft.com/office/powerpoint/2010/main" val="4198420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smtClean="0"/>
              <a:t>“Milestone vocabulary unclear; sometimes we asked, "what are they really getting at here?"; some topics did not seem relevant or interpretable for my trainees; no questions or milestones related to knowledge (only ability to find information on the Internet)”</a:t>
            </a:r>
          </a:p>
          <a:p>
            <a:pPr lvl="1">
              <a:buFont typeface="Wingdings" panose="05000000000000000000" pitchFamily="2" charset="2"/>
              <a:buChar char="v"/>
            </a:pPr>
            <a:r>
              <a:rPr lang="en-US" dirty="0" smtClean="0"/>
              <a:t>“Milestones seem contrived for most clinical activity.”</a:t>
            </a:r>
          </a:p>
          <a:p>
            <a:pPr lvl="1">
              <a:buFont typeface="Wingdings" panose="05000000000000000000" pitchFamily="2" charset="2"/>
              <a:buChar char="v"/>
            </a:pPr>
            <a:r>
              <a:rPr lang="en-US" dirty="0" smtClean="0"/>
              <a:t>“It is very difficult at times to assign a proper milestone level because the descriptions associated with the levels in some milestones are not that different from one level to another.”</a:t>
            </a:r>
          </a:p>
          <a:p>
            <a:pPr lvl="1">
              <a:buFont typeface="Wingdings" panose="05000000000000000000" pitchFamily="2" charset="2"/>
              <a:buChar char="v"/>
            </a:pPr>
            <a:r>
              <a:rPr lang="en-US" dirty="0" smtClean="0"/>
              <a:t>“Many milestones are nebulous and </a:t>
            </a:r>
            <a:r>
              <a:rPr lang="en-US" dirty="0" err="1" smtClean="0"/>
              <a:t>uncalibrated</a:t>
            </a:r>
            <a:r>
              <a:rPr lang="en-US" dirty="0" smtClean="0"/>
              <a:t>; no guidelines for scores with respect to level of residency training.”</a:t>
            </a:r>
          </a:p>
        </p:txBody>
      </p:sp>
      <p:sp>
        <p:nvSpPr>
          <p:cNvPr id="4" name="Slide Number Placeholder 3"/>
          <p:cNvSpPr>
            <a:spLocks noGrp="1"/>
          </p:cNvSpPr>
          <p:nvPr>
            <p:ph type="sldNum" sz="quarter" idx="10"/>
          </p:nvPr>
        </p:nvSpPr>
        <p:spPr/>
        <p:txBody>
          <a:bodyPr/>
          <a:lstStyle/>
          <a:p>
            <a:fld id="{6C770213-6D93-4780-842D-077A679CF71C}" type="slidenum">
              <a:rPr lang="en-US" smtClean="0"/>
              <a:t>31</a:t>
            </a:fld>
            <a:endParaRPr lang="en-US"/>
          </a:p>
        </p:txBody>
      </p:sp>
    </p:spTree>
    <p:extLst>
      <p:ext uri="{BB962C8B-B14F-4D97-AF65-F5344CB8AC3E}">
        <p14:creationId xmlns:p14="http://schemas.microsoft.com/office/powerpoint/2010/main" val="2638619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smtClean="0"/>
              <a:t>The CCC process &amp; number of milestones evaluations which need to be done per resident is completely impractical for large programs. This is a classic example of an idea which sounds good in theory but is a mess in practicality.</a:t>
            </a:r>
          </a:p>
          <a:p>
            <a:pPr lvl="1">
              <a:buFont typeface="Wingdings" panose="05000000000000000000" pitchFamily="2" charset="2"/>
              <a:buChar char="v"/>
            </a:pPr>
            <a:r>
              <a:rPr lang="en-US" dirty="0" smtClean="0"/>
              <a:t>milestones are long and our meetings are MUCH longer-lots of grumbling from CCC members!!!</a:t>
            </a:r>
          </a:p>
          <a:p>
            <a:pPr lvl="1">
              <a:buFont typeface="Wingdings" panose="05000000000000000000" pitchFamily="2" charset="2"/>
              <a:buChar char="v"/>
            </a:pPr>
            <a:r>
              <a:rPr lang="en-US" dirty="0" smtClean="0"/>
              <a:t>Commitment of time in already difficult understaffed situation</a:t>
            </a:r>
          </a:p>
          <a:p>
            <a:pPr lvl="1">
              <a:buFont typeface="Wingdings" panose="05000000000000000000" pitchFamily="2" charset="2"/>
              <a:buChar char="v"/>
            </a:pPr>
            <a:r>
              <a:rPr lang="en-US" dirty="0" smtClean="0"/>
              <a:t>the huge administrative burden of collecting and </a:t>
            </a:r>
            <a:r>
              <a:rPr lang="en-US" dirty="0" err="1" smtClean="0"/>
              <a:t>sortint</a:t>
            </a:r>
            <a:r>
              <a:rPr lang="en-US" dirty="0" smtClean="0"/>
              <a:t> the data. our </a:t>
            </a:r>
            <a:r>
              <a:rPr lang="en-US" dirty="0" err="1" smtClean="0"/>
              <a:t>prgram</a:t>
            </a:r>
            <a:r>
              <a:rPr lang="en-US" dirty="0" smtClean="0"/>
              <a:t> is large &gt;150 trainees.</a:t>
            </a:r>
          </a:p>
          <a:p>
            <a:pPr lvl="1">
              <a:buFont typeface="Wingdings" panose="05000000000000000000" pitchFamily="2" charset="2"/>
              <a:buChar char="v"/>
            </a:pPr>
            <a:r>
              <a:rPr lang="en-US" dirty="0" smtClean="0"/>
              <a:t>Process does not scale well; ideal for a small group of trainees but quickly becomes overwhelming for a large program.</a:t>
            </a:r>
          </a:p>
          <a:p>
            <a:pPr lvl="1">
              <a:buFont typeface="Wingdings" panose="05000000000000000000" pitchFamily="2" charset="2"/>
              <a:buChar char="v"/>
            </a:pPr>
            <a:endParaRPr lang="en-US" dirty="0" smtClean="0"/>
          </a:p>
          <a:p>
            <a:pPr lvl="1">
              <a:buFont typeface="Wingdings" panose="05000000000000000000" pitchFamily="2" charset="2"/>
              <a:buChar char="v"/>
            </a:pPr>
            <a:r>
              <a:rPr lang="en-US" dirty="0" smtClean="0"/>
              <a:t>So what are some things that programs</a:t>
            </a:r>
            <a:r>
              <a:rPr lang="en-US" baseline="0" dirty="0" smtClean="0"/>
              <a:t> can do to address the time issue: changes in process, milestones by resident (focusing on one milestone at a time for all residents); resident-faculty assignment (all PG1s); </a:t>
            </a:r>
            <a:r>
              <a:rPr lang="en-US" baseline="0" dirty="0" err="1" smtClean="0"/>
              <a:t>subcomittees</a:t>
            </a:r>
            <a:r>
              <a:rPr lang="en-US" baseline="0" dirty="0" smtClean="0"/>
              <a:t> by PGY levels;</a:t>
            </a:r>
            <a:endParaRPr lang="en-US" dirty="0" smtClean="0"/>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32</a:t>
            </a:fld>
            <a:endParaRPr lang="en-US"/>
          </a:p>
        </p:txBody>
      </p:sp>
    </p:spTree>
    <p:extLst>
      <p:ext uri="{BB962C8B-B14F-4D97-AF65-F5344CB8AC3E}">
        <p14:creationId xmlns:p14="http://schemas.microsoft.com/office/powerpoint/2010/main" val="409638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Acquisition of sufficient data </a:t>
            </a:r>
          </a:p>
          <a:p>
            <a:pPr lvl="1">
              <a:buFont typeface="Wingdings" panose="05000000000000000000" pitchFamily="2" charset="2"/>
              <a:buChar char="v"/>
            </a:pPr>
            <a:r>
              <a:rPr lang="en-US" dirty="0" smtClean="0"/>
              <a:t>Getting sufficient data for all residents.</a:t>
            </a:r>
          </a:p>
          <a:p>
            <a:pPr lvl="1">
              <a:buFont typeface="Wingdings" panose="05000000000000000000" pitchFamily="2" charset="2"/>
              <a:buChar char="v"/>
            </a:pPr>
            <a:r>
              <a:rPr lang="en-US" dirty="0" smtClean="0"/>
              <a:t>Death by click ... Evaluation fatigue is overwhelming. By the time people get through all the clicks they are do fatigued that meaningful comments are sparse.</a:t>
            </a:r>
          </a:p>
          <a:p>
            <a:pPr lvl="1">
              <a:buFont typeface="Wingdings" panose="05000000000000000000" pitchFamily="2" charset="2"/>
              <a:buChar char="v"/>
            </a:pPr>
            <a:r>
              <a:rPr lang="en-US" dirty="0" smtClean="0"/>
              <a:t>number of junior residents who had not done rotations for whom several of the milestones could not be assessed.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33</a:t>
            </a:fld>
            <a:endParaRPr lang="en-US"/>
          </a:p>
        </p:txBody>
      </p:sp>
    </p:spTree>
    <p:extLst>
      <p:ext uri="{BB962C8B-B14F-4D97-AF65-F5344CB8AC3E}">
        <p14:creationId xmlns:p14="http://schemas.microsoft.com/office/powerpoint/2010/main" val="310485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70/30 split in agreement;</a:t>
            </a:r>
            <a:r>
              <a:rPr lang="en-US" baseline="0" dirty="0" smtClean="0"/>
              <a:t> Think back to old semi-annual process that it all fell on your lap and responsibility to aggregate data and come to some meaningful conclusions with very limited data from evaluators.  Can provide more targeted feedback based on direct observations across a key sample of faculty.</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34</a:t>
            </a:fld>
            <a:endParaRPr lang="en-US"/>
          </a:p>
        </p:txBody>
      </p:sp>
    </p:spTree>
    <p:extLst>
      <p:ext uri="{BB962C8B-B14F-4D97-AF65-F5344CB8AC3E}">
        <p14:creationId xmlns:p14="http://schemas.microsoft.com/office/powerpoint/2010/main" val="1274853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67 to 33, two</a:t>
            </a:r>
            <a:r>
              <a:rPr lang="en-US" baseline="0" dirty="0" smtClean="0"/>
              <a:t> to one split</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35</a:t>
            </a:fld>
            <a:endParaRPr lang="en-US"/>
          </a:p>
        </p:txBody>
      </p:sp>
    </p:spTree>
    <p:extLst>
      <p:ext uri="{BB962C8B-B14F-4D97-AF65-F5344CB8AC3E}">
        <p14:creationId xmlns:p14="http://schemas.microsoft.com/office/powerpoint/2010/main" val="1746106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70/30 more than 2 to 1 split; </a:t>
            </a:r>
          </a:p>
          <a:p>
            <a:r>
              <a:rPr lang="en-US" dirty="0" smtClean="0"/>
              <a:t>Anecdotally, some residents interviewed in house have stated</a:t>
            </a:r>
            <a:r>
              <a:rPr lang="en-US" baseline="0" dirty="0" smtClean="0"/>
              <a:t> how much they appreciate the milestone feedback.</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36</a:t>
            </a:fld>
            <a:endParaRPr lang="en-US"/>
          </a:p>
        </p:txBody>
      </p:sp>
    </p:spTree>
    <p:extLst>
      <p:ext uri="{BB962C8B-B14F-4D97-AF65-F5344CB8AC3E}">
        <p14:creationId xmlns:p14="http://schemas.microsoft.com/office/powerpoint/2010/main" val="2276610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smtClean="0"/>
              <a:t>“Isn't really adding anything to what we were doing in old system.”</a:t>
            </a:r>
          </a:p>
          <a:p>
            <a:pPr lvl="1">
              <a:buFont typeface="Wingdings" panose="05000000000000000000" pitchFamily="2" charset="2"/>
              <a:buChar char="v"/>
            </a:pPr>
            <a:r>
              <a:rPr lang="en-US" dirty="0" smtClean="0"/>
              <a:t>“already doing it in other ways and this just adds another meeting for me as PD”</a:t>
            </a:r>
          </a:p>
          <a:p>
            <a:pPr lvl="1">
              <a:buFont typeface="Wingdings" panose="05000000000000000000" pitchFamily="2" charset="2"/>
              <a:buChar char="v"/>
            </a:pPr>
            <a:r>
              <a:rPr lang="en-US" dirty="0" smtClean="0"/>
              <a:t>“CCC does not tell me more about my residents than I already know. No one has ever told the PDs how this data will be used. What is the hypothesis we are testing? None of these many forms answers the question : Is this resident a safe and competent neurosurgeon which should be the goal of any evaluation.”</a:t>
            </a:r>
          </a:p>
          <a:p>
            <a:pPr lvl="1">
              <a:buFont typeface="Wingdings" panose="05000000000000000000" pitchFamily="2" charset="2"/>
              <a:buChar char="v"/>
            </a:pPr>
            <a:r>
              <a:rPr lang="en-US" dirty="0" smtClean="0"/>
              <a:t>“I didn't see anything in the milestones not already reflected in current evaluations, and it all adds up to needless extra time for program directors without any evidence that I can see that this will improve fellow training. The milestones data don't directly link with any meaningful measures that impact fellow progression from one year to the next. The milestones are way too generic to be all that meaningful in any one specialty. The milestones are poorly scaled for fellowships to use- levels 1 and 2 are below the level of first year fellows which compresses the scoring and makes it very hard to distinguish year to year progression.”</a:t>
            </a:r>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38</a:t>
            </a:fld>
            <a:endParaRPr lang="en-US"/>
          </a:p>
        </p:txBody>
      </p:sp>
    </p:spTree>
    <p:extLst>
      <p:ext uri="{BB962C8B-B14F-4D97-AF65-F5344CB8AC3E}">
        <p14:creationId xmlns:p14="http://schemas.microsoft.com/office/powerpoint/2010/main" val="278754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900" b="1" dirty="0" smtClean="0"/>
              <a:t>For educational (residency/fellowship) programs, the Milestones:</a:t>
            </a:r>
          </a:p>
          <a:p>
            <a:pPr lvl="2"/>
            <a:r>
              <a:rPr lang="en-US" sz="2800" dirty="0" smtClean="0"/>
              <a:t>Provide a rich descriptive, developmental framework for clinical competency committees</a:t>
            </a:r>
            <a:endParaRPr lang="en-US" sz="4400" dirty="0" smtClean="0"/>
          </a:p>
          <a:p>
            <a:pPr lvl="2"/>
            <a:r>
              <a:rPr lang="en-US" sz="2800" dirty="0" smtClean="0"/>
              <a:t>Guide curriculum development of the residency or fellowship</a:t>
            </a:r>
            <a:endParaRPr lang="en-US" sz="4400" dirty="0" smtClean="0"/>
          </a:p>
          <a:p>
            <a:pPr lvl="2"/>
            <a:r>
              <a:rPr lang="en-US" sz="2800" dirty="0" smtClean="0"/>
              <a:t>Support better assessment practices</a:t>
            </a:r>
            <a:endParaRPr lang="en-US" sz="4400" dirty="0" smtClean="0"/>
          </a:p>
          <a:p>
            <a:pPr lvl="2"/>
            <a:r>
              <a:rPr lang="en-US" sz="2800" dirty="0" smtClean="0"/>
              <a:t>Enhance opportunities for early identification of struggling residents and fellows</a:t>
            </a:r>
          </a:p>
          <a:p>
            <a:pPr marL="804863" lvl="2" indent="0">
              <a:buNone/>
            </a:pPr>
            <a:endParaRPr lang="en-US" sz="2800" dirty="0" smtClean="0"/>
          </a:p>
          <a:p>
            <a:pPr lvl="1"/>
            <a:r>
              <a:rPr lang="en-US" sz="2900" b="1" dirty="0" smtClean="0"/>
              <a:t>For residents and fellows, the Milestones:</a:t>
            </a:r>
            <a:endParaRPr lang="en-US" sz="2800" dirty="0" smtClean="0"/>
          </a:p>
          <a:p>
            <a:pPr lvl="2"/>
            <a:r>
              <a:rPr lang="en-US" sz="2800" dirty="0" smtClean="0"/>
              <a:t>Provide more explicit and transparent expectations of performance</a:t>
            </a:r>
            <a:endParaRPr lang="en-US" sz="4400" dirty="0" smtClean="0"/>
          </a:p>
          <a:p>
            <a:pPr lvl="2"/>
            <a:r>
              <a:rPr lang="en-US" sz="2800" dirty="0" smtClean="0"/>
              <a:t>Support better self-directed assessment and learning</a:t>
            </a:r>
            <a:endParaRPr lang="en-US" sz="4400" dirty="0" smtClean="0"/>
          </a:p>
          <a:p>
            <a:pPr lvl="2"/>
            <a:r>
              <a:rPr lang="en-US" sz="2800" dirty="0" smtClean="0"/>
              <a:t>Facilitate better feedback for professional development</a:t>
            </a:r>
            <a:endParaRPr lang="en-US" sz="4400" dirty="0" smtClean="0"/>
          </a:p>
          <a:p>
            <a:pPr lvl="1"/>
            <a:r>
              <a:rPr lang="en-US" sz="2900" b="1" dirty="0" smtClean="0"/>
              <a:t>For educational (residency/fellowship) programs, the Milestones:</a:t>
            </a:r>
          </a:p>
          <a:p>
            <a:pPr lvl="2"/>
            <a:r>
              <a:rPr lang="en-US" sz="2800" dirty="0" smtClean="0"/>
              <a:t>Provide a rich descriptive, developmental framework for clinical competency committees</a:t>
            </a:r>
            <a:endParaRPr lang="en-US" sz="4400" dirty="0" smtClean="0"/>
          </a:p>
          <a:p>
            <a:pPr lvl="2"/>
            <a:r>
              <a:rPr lang="en-US" sz="2800" dirty="0" smtClean="0"/>
              <a:t>Guide curriculum development of the residency or fellowship</a:t>
            </a:r>
            <a:endParaRPr lang="en-US" sz="4400" dirty="0" smtClean="0"/>
          </a:p>
          <a:p>
            <a:pPr lvl="2"/>
            <a:r>
              <a:rPr lang="en-US" sz="2800" dirty="0" smtClean="0"/>
              <a:t>Support better assessment practices</a:t>
            </a:r>
            <a:endParaRPr lang="en-US" sz="4400" dirty="0" smtClean="0"/>
          </a:p>
          <a:p>
            <a:pPr lvl="2"/>
            <a:r>
              <a:rPr lang="en-US" sz="2800" dirty="0" smtClean="0"/>
              <a:t>Enhance opportunities for early identification of struggling residents and fellows</a:t>
            </a:r>
          </a:p>
          <a:p>
            <a:pPr marL="804863" lvl="2" indent="0">
              <a:buNone/>
            </a:pPr>
            <a:endParaRPr lang="en-US" sz="2800" dirty="0" smtClean="0"/>
          </a:p>
          <a:p>
            <a:pPr lvl="1"/>
            <a:r>
              <a:rPr lang="en-US" sz="2900" b="1" dirty="0" smtClean="0"/>
              <a:t>For residents and fellows, the Milestones:</a:t>
            </a:r>
            <a:endParaRPr lang="en-US" sz="2800" dirty="0" smtClean="0"/>
          </a:p>
          <a:p>
            <a:pPr lvl="2"/>
            <a:r>
              <a:rPr lang="en-US" sz="2800" dirty="0" smtClean="0"/>
              <a:t>Provide more explicit and transparent expectations of performance</a:t>
            </a:r>
            <a:endParaRPr lang="en-US" sz="4400" dirty="0" smtClean="0"/>
          </a:p>
          <a:p>
            <a:pPr lvl="2"/>
            <a:r>
              <a:rPr lang="en-US" sz="2800" dirty="0" smtClean="0"/>
              <a:t>Support better self-directed assessment and learning</a:t>
            </a:r>
            <a:endParaRPr lang="en-US" sz="4400" dirty="0" smtClean="0"/>
          </a:p>
          <a:p>
            <a:pPr lvl="2"/>
            <a:r>
              <a:rPr lang="en-US" sz="2800" dirty="0" smtClean="0"/>
              <a:t>Facilitate better feedback for professional development</a:t>
            </a:r>
            <a:endParaRPr lang="en-US" sz="4400" dirty="0" smtClean="0"/>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6</a:t>
            </a:fld>
            <a:endParaRPr lang="en-US"/>
          </a:p>
        </p:txBody>
      </p:sp>
    </p:spTree>
    <p:extLst>
      <p:ext uri="{BB962C8B-B14F-4D97-AF65-F5344CB8AC3E}">
        <p14:creationId xmlns:p14="http://schemas.microsoft.com/office/powerpoint/2010/main" val="2208467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smtClean="0"/>
              <a:t>“Cumbersome verbiage in milestones leads to misinterpretation by many faculty. No one is sure what to do with the numeric scores, as there are no defined thresholds or criteria for advancement, remediation or graduation.”</a:t>
            </a:r>
          </a:p>
          <a:p>
            <a:pPr lvl="1">
              <a:buFont typeface="Wingdings" panose="05000000000000000000" pitchFamily="2" charset="2"/>
              <a:buChar char="v"/>
            </a:pPr>
            <a:r>
              <a:rPr lang="en-US" dirty="0" smtClean="0"/>
              <a:t>“We already had a CCC committee that functioned very well to assess each resident. Many of the milestones are so esoteric that it is hard to provide an objective assessment of the milestone. We know which residents are doing well and which ones are not based on our evaluation process. The detail in the milestones was cumbersome and didn't add anything. No foundation – no piloting / no research / no tests for validity / no </a:t>
            </a:r>
            <a:r>
              <a:rPr lang="en-US" dirty="0" err="1" smtClean="0"/>
              <a:t>evals</a:t>
            </a:r>
            <a:r>
              <a:rPr lang="en-US" dirty="0" smtClean="0"/>
              <a:t> developed” </a:t>
            </a:r>
          </a:p>
          <a:p>
            <a:pPr lvl="1">
              <a:buFont typeface="Wingdings" panose="05000000000000000000" pitchFamily="2" charset="2"/>
              <a:buChar char="v"/>
            </a:pPr>
            <a:r>
              <a:rPr lang="en-US" dirty="0" smtClean="0"/>
              <a:t>“If we were to do an accurate assessment of each resident for each milestone we would need a validated test such as surgical simulator, written test, observation. These tests would have to be affordable reproducible, and easy to administer. we don't have these test so we using subjective qualitative evaluations which are really just a "repackaging" of what we were doing already. I believe the milestone project is the right step forward but hard to implement well.”</a:t>
            </a:r>
          </a:p>
          <a:p>
            <a:pPr lvl="1">
              <a:buFont typeface="Wingdings" panose="05000000000000000000" pitchFamily="2" charset="2"/>
              <a:buChar char="v"/>
            </a:pPr>
            <a:endParaRPr lang="en-US" dirty="0" smtClean="0"/>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39</a:t>
            </a:fld>
            <a:endParaRPr lang="en-US"/>
          </a:p>
        </p:txBody>
      </p:sp>
    </p:spTree>
    <p:extLst>
      <p:ext uri="{BB962C8B-B14F-4D97-AF65-F5344CB8AC3E}">
        <p14:creationId xmlns:p14="http://schemas.microsoft.com/office/powerpoint/2010/main" val="2751881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smtClean="0"/>
              <a:t>“Designed and implemented before ever tested for validity in this context or utility to the groups compelled to use it.”</a:t>
            </a:r>
          </a:p>
          <a:p>
            <a:pPr lvl="1">
              <a:buFont typeface="Wingdings" panose="05000000000000000000" pitchFamily="2" charset="2"/>
              <a:buChar char="v"/>
            </a:pPr>
            <a:r>
              <a:rPr lang="en-US" dirty="0" smtClean="0"/>
              <a:t>“there is no evidence that any of the MANY ridiculous measures that the RRC continues to invent (core competencies, core curriculum) </a:t>
            </a:r>
            <a:r>
              <a:rPr lang="en-US" dirty="0" err="1" smtClean="0"/>
              <a:t>etc</a:t>
            </a:r>
            <a:r>
              <a:rPr lang="en-US" dirty="0" smtClean="0"/>
              <a:t>, in any way produces better physicians and I think the cumbersome paperwork, </a:t>
            </a:r>
            <a:r>
              <a:rPr lang="en-US" dirty="0" err="1" smtClean="0"/>
              <a:t>etc</a:t>
            </a:r>
            <a:r>
              <a:rPr lang="en-US" dirty="0" smtClean="0"/>
              <a:t> DECREASES the time we actually can spend TEACHING the residents.”</a:t>
            </a:r>
          </a:p>
          <a:p>
            <a:pPr lvl="1">
              <a:buFont typeface="Wingdings" panose="05000000000000000000" pitchFamily="2" charset="2"/>
              <a:buChar char="v"/>
            </a:pPr>
            <a:r>
              <a:rPr lang="en-US" dirty="0" smtClean="0"/>
              <a:t>“It's completely unstudied at this point. We have no data to support whether it improves how we evaluate trainees, or even whether that improved evaluation leads to improved training for them.”</a:t>
            </a:r>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40</a:t>
            </a:fld>
            <a:endParaRPr lang="en-US"/>
          </a:p>
        </p:txBody>
      </p:sp>
    </p:spTree>
    <p:extLst>
      <p:ext uri="{BB962C8B-B14F-4D97-AF65-F5344CB8AC3E}">
        <p14:creationId xmlns:p14="http://schemas.microsoft.com/office/powerpoint/2010/main" val="592355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…Trainees are likely to get the impression that having a long CV/portfolio and filling all the dots for whatever is required = being a good physician. What they need is practice being a physician and good mentoring - direct observation with direct feedback afterwards, not more complicated and elaborate evaluations. Changing the name (to milestones) does not change what we teach, what we need to teach or what the best methods for teaching is! …</a:t>
            </a:r>
          </a:p>
          <a:p>
            <a:endParaRPr lang="en-US" dirty="0" smtClean="0"/>
          </a:p>
          <a:p>
            <a:pPr lvl="1">
              <a:buFont typeface="Wingdings" panose="05000000000000000000" pitchFamily="2" charset="2"/>
              <a:buChar char="v"/>
            </a:pPr>
            <a:r>
              <a:rPr lang="en-US" dirty="0" smtClean="0"/>
              <a:t>“…rotation evaluations are getting extremely burdensome for faculty to cover milestones plus all of the areas of technical expertise, and I am not convinced we will end up with a better program graduate at the end of the road. Academic faculty at institutions that place an emphasis on publications and grants for promotion are being turned off to investing in training the next generation because of these burdens. In fact, </a:t>
            </a:r>
            <a:r>
              <a:rPr lang="en-US" b="1" dirty="0" smtClean="0">
                <a:solidFill>
                  <a:srgbClr val="8C1515"/>
                </a:solidFill>
              </a:rPr>
              <a:t>I will likely step down as program director because the role is becoming too burdensome </a:t>
            </a:r>
            <a:r>
              <a:rPr lang="en-US" dirty="0" smtClean="0"/>
              <a:t>in view of the scope of my other activities.”</a:t>
            </a:r>
          </a:p>
          <a:p>
            <a:pPr lvl="1">
              <a:buFont typeface="Wingdings" panose="05000000000000000000" pitchFamily="2" charset="2"/>
              <a:buChar char="v"/>
            </a:pPr>
            <a:r>
              <a:rPr lang="en-US" dirty="0" smtClean="0"/>
              <a:t>“The ACGME (and the entire education community from kindergarten to post graduate education) seems to think that evaluations = education. If we want to do a better job of educating we need to reward educations for educating and clinical work (not for research/publications) AND we need to give them time to educate, not require more and more paperwork… </a:t>
            </a:r>
            <a:r>
              <a:rPr lang="en-US" b="1" dirty="0" smtClean="0">
                <a:solidFill>
                  <a:srgbClr val="8C1515"/>
                </a:solidFill>
              </a:rPr>
              <a:t>The increased administrative burden is resulting in some of the best educators dropping out of the education process.”</a:t>
            </a:r>
          </a:p>
          <a:p>
            <a:pPr lvl="1">
              <a:buFont typeface="Wingdings" panose="05000000000000000000" pitchFamily="2" charset="2"/>
              <a:buChar char="v"/>
            </a:pPr>
            <a:r>
              <a:rPr lang="en-US" dirty="0" smtClean="0"/>
              <a:t>“The faculty deserve DOE for education, given the increased requirements especially during transition and implementation.”</a:t>
            </a:r>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41</a:t>
            </a:fld>
            <a:endParaRPr lang="en-US"/>
          </a:p>
        </p:txBody>
      </p:sp>
    </p:spTree>
    <p:extLst>
      <p:ext uri="{BB962C8B-B14F-4D97-AF65-F5344CB8AC3E}">
        <p14:creationId xmlns:p14="http://schemas.microsoft.com/office/powerpoint/2010/main" val="3226498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Char char="v"/>
            </a:pPr>
            <a:r>
              <a:rPr lang="en-US" dirty="0" smtClean="0"/>
              <a:t>“We have 4 CCC's - one for each PGY class. Each CCC has 5 different faculty members and they each focus on 2 residents, reviewing the data ahead of time and presenting their conclusions at the CCC meeting.”</a:t>
            </a:r>
          </a:p>
          <a:p>
            <a:pPr marL="398463" lvl="1" indent="0">
              <a:buNone/>
            </a:pPr>
            <a:endParaRPr lang="en-US" dirty="0" smtClean="0"/>
          </a:p>
          <a:p>
            <a:pPr lvl="1">
              <a:buFont typeface="Wingdings" panose="05000000000000000000" pitchFamily="2" charset="2"/>
              <a:buChar char="v"/>
            </a:pPr>
            <a:r>
              <a:rPr lang="en-US" dirty="0" smtClean="0"/>
              <a:t>“We held a CCC meeting for each training level. Specific faculty were assigned to assess specific residents; the CCC Chair, PD and Associate PD's reviewed all material on all residents. Use a conference room with projector and computer capability to utilize the ACGME site during the meetings, had the Education Administrator input each assessment during the meetings in the (Save Mode) and the Coordinator simultaneously recorded by hand.”</a:t>
            </a:r>
          </a:p>
          <a:p>
            <a:pPr marL="398463" lvl="1" indent="0">
              <a:buNone/>
            </a:pPr>
            <a:endParaRPr lang="en-US" dirty="0" smtClean="0"/>
          </a:p>
          <a:p>
            <a:pPr lvl="1">
              <a:buFont typeface="Wingdings" panose="05000000000000000000" pitchFamily="2" charset="2"/>
              <a:buChar char="v"/>
            </a:pPr>
            <a:r>
              <a:rPr lang="en-US" dirty="0" smtClean="0"/>
              <a:t>“we first divided </a:t>
            </a:r>
            <a:r>
              <a:rPr lang="en-US" dirty="0" err="1" smtClean="0"/>
              <a:t>cccs</a:t>
            </a:r>
            <a:r>
              <a:rPr lang="en-US" dirty="0" smtClean="0"/>
              <a:t> by year level and held 4 separate 2 hour meetings to discuss 4 residents each time. All faculty was responsible for presenting l resident to group with recommendations based on data. We are scheduled to hold l more 2 hour meeting to present final recommendations to entire group on each of 16 residents and will then enter data into database.”</a:t>
            </a:r>
          </a:p>
          <a:p>
            <a:pPr lvl="1">
              <a:buFont typeface="Wingdings" panose="05000000000000000000" pitchFamily="2" charset="2"/>
              <a:buChar char="v"/>
            </a:pPr>
            <a:endParaRPr lang="en-US" dirty="0" smtClean="0"/>
          </a:p>
          <a:p>
            <a:r>
              <a:rPr lang="en-US" dirty="0" smtClean="0"/>
              <a:t>Recognizing time-consuming nature of work and need for support:</a:t>
            </a:r>
          </a:p>
          <a:p>
            <a:pPr lvl="1">
              <a:buFont typeface="Wingdings" panose="05000000000000000000" pitchFamily="2" charset="2"/>
              <a:buChar char="v"/>
            </a:pPr>
            <a:r>
              <a:rPr lang="en-US" dirty="0" smtClean="0"/>
              <a:t>“I think it's important to ask if the coordinators/managers have help organizing and collecting the data. It's extremely time consuming and I thankful to have 2 people helping me.”</a:t>
            </a:r>
          </a:p>
          <a:p>
            <a:pPr lvl="1">
              <a:buFont typeface="Wingdings" panose="05000000000000000000" pitchFamily="2" charset="2"/>
              <a:buChar char="v"/>
            </a:pPr>
            <a:r>
              <a:rPr lang="en-US" dirty="0" smtClean="0"/>
              <a:t>“The challenge that our CCC is facing is finding appropriate time to devote to the meeting. Our CCC meets for two days to go through all of the residents which has caused push back from our departmental chair and other faculty members.”</a:t>
            </a:r>
          </a:p>
          <a:p>
            <a:pPr lvl="1">
              <a:buFont typeface="Wingdings" panose="05000000000000000000" pitchFamily="2" charset="2"/>
              <a:buChar char="v"/>
            </a:pPr>
            <a:r>
              <a:rPr lang="en-US" dirty="0" smtClean="0"/>
              <a:t>“Areas of concern for us are that the evaluations that faculty need to complete are getting longer and more tedious. In addition to having to evaluate on the core competencies, they are now having to assess milestone levels. It would be great to have some shared resources on how other programs are tackling this. Ways to make </a:t>
            </a:r>
            <a:r>
              <a:rPr lang="en-US" dirty="0" err="1" smtClean="0"/>
              <a:t>evals</a:t>
            </a:r>
            <a:r>
              <a:rPr lang="en-US" dirty="0" smtClean="0"/>
              <a:t> more concise but still getting all of the necessary information.”</a:t>
            </a:r>
          </a:p>
          <a:p>
            <a:pPr lvl="1">
              <a:buFont typeface="Wingdings" panose="05000000000000000000" pitchFamily="2" charset="2"/>
              <a:buChar char="v"/>
            </a:pPr>
            <a:r>
              <a:rPr lang="en-US" dirty="0" smtClean="0"/>
              <a:t>“The amount of administrative time it takes to prepare. It took the coordinator weeks to prepare the data and that made the CCC meeting go quickly and efficiently.”</a:t>
            </a:r>
          </a:p>
          <a:p>
            <a:pPr lvl="1">
              <a:buFont typeface="Wingdings" panose="05000000000000000000" pitchFamily="2" charset="2"/>
              <a:buChar char="v"/>
            </a:pPr>
            <a:endParaRPr lang="en-US" dirty="0" smtClean="0"/>
          </a:p>
          <a:p>
            <a:pPr lvl="1">
              <a:buFont typeface="Wingdings" panose="05000000000000000000" pitchFamily="2" charset="2"/>
              <a:buChar char="v"/>
            </a:pPr>
            <a:endParaRPr lang="en-US" dirty="0" smtClean="0"/>
          </a:p>
          <a:p>
            <a:pPr lvl="1">
              <a:buFont typeface="Wingdings" panose="05000000000000000000" pitchFamily="2" charset="2"/>
              <a:buChar char="v"/>
            </a:pPr>
            <a:r>
              <a:rPr lang="en-US" dirty="0" smtClean="0"/>
              <a:t>“We believe the program coordinator's should be allowed to be full members of the CCC.”</a:t>
            </a:r>
          </a:p>
          <a:p>
            <a:pPr marL="398463" lvl="1" indent="0">
              <a:buNone/>
            </a:pPr>
            <a:endParaRPr lang="en-US" dirty="0" smtClean="0"/>
          </a:p>
          <a:p>
            <a:pPr lvl="1">
              <a:buFont typeface="Wingdings" panose="05000000000000000000" pitchFamily="2" charset="2"/>
              <a:buChar char="v"/>
            </a:pPr>
            <a:r>
              <a:rPr lang="en-US" dirty="0" smtClean="0"/>
              <a:t>“THE ACGME should modify the language and recognize that the coordinator plays a critical role in the success or failure of the CCC. Also, I believe rotating the chair every three years would be helpful and have discussed this with our PD at length. Especially when you have a chair of the CCC who is difficult to work with.”</a:t>
            </a:r>
          </a:p>
          <a:p>
            <a:pPr lvl="1">
              <a:buFont typeface="Wingdings" panose="05000000000000000000" pitchFamily="2" charset="2"/>
              <a:buChar char="v"/>
            </a:pPr>
            <a:endParaRPr lang="en-US" dirty="0" smtClean="0"/>
          </a:p>
          <a:p>
            <a:pPr lvl="1">
              <a:buFont typeface="Wingdings" panose="05000000000000000000" pitchFamily="2" charset="2"/>
              <a:buChar char="v"/>
            </a:pPr>
            <a:r>
              <a:rPr lang="en-US" dirty="0" smtClean="0"/>
              <a:t>“For the initial meeting to go back and look at all that data and initially place residents took an ENORMOUS about of pre-work on my part. Hopefully since that first data entry is done it will move easier. But I wish the ACGME addressed that and recognized how much effort that would require.”</a:t>
            </a:r>
          </a:p>
          <a:p>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42</a:t>
            </a:fld>
            <a:endParaRPr lang="en-US"/>
          </a:p>
        </p:txBody>
      </p:sp>
    </p:spTree>
    <p:extLst>
      <p:ext uri="{BB962C8B-B14F-4D97-AF65-F5344CB8AC3E}">
        <p14:creationId xmlns:p14="http://schemas.microsoft.com/office/powerpoint/2010/main" val="1499479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dirty="0" smtClean="0">
                <a:latin typeface="Arial" charset="0"/>
              </a:rPr>
              <a:t>Subcommittees</a:t>
            </a:r>
          </a:p>
          <a:p>
            <a:pPr lvl="1"/>
            <a:r>
              <a:rPr lang="en-US" sz="1600" dirty="0" smtClean="0">
                <a:latin typeface="Arial" charset="0"/>
              </a:rPr>
              <a:t>Assigning residents to faculty members for pre-review</a:t>
            </a:r>
          </a:p>
          <a:p>
            <a:pPr lvl="1"/>
            <a:r>
              <a:rPr lang="en-US" sz="1600" dirty="0" smtClean="0">
                <a:latin typeface="Arial" charset="0"/>
              </a:rPr>
              <a:t>Pre-review work will vary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rial" charset="0"/>
              </a:rPr>
              <a:t>Some CCCs meet more than twice a year</a:t>
            </a:r>
          </a:p>
          <a:p>
            <a:pPr lvl="1"/>
            <a:endParaRPr lang="en-US" sz="1600" dirty="0" smtClean="0">
              <a:latin typeface="Arial"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This</a:t>
            </a:r>
            <a:r>
              <a:rPr lang="en-US" baseline="0" dirty="0" smtClean="0">
                <a:latin typeface="Arial" panose="020B0604020202020204" pitchFamily="34" charset="0"/>
                <a:cs typeface="Arial" panose="020B0604020202020204" pitchFamily="34" charset="0"/>
              </a:rPr>
              <a:t> outlines</a:t>
            </a:r>
            <a:r>
              <a:rPr lang="en-US" dirty="0" smtClean="0">
                <a:latin typeface="Arial" panose="020B0604020202020204" pitchFamily="34" charset="0"/>
                <a:cs typeface="Arial" panose="020B0604020202020204" pitchFamily="34" charset="0"/>
              </a:rPr>
              <a:t> the minimum</a:t>
            </a:r>
            <a:r>
              <a:rPr lang="en-US" baseline="0" dirty="0" smtClean="0">
                <a:latin typeface="Arial" panose="020B0604020202020204" pitchFamily="34" charset="0"/>
                <a:cs typeface="Arial" panose="020B0604020202020204" pitchFamily="34" charset="0"/>
              </a:rPr>
              <a:t> responsibilities that the ACGME requires of the CCC. The review process is left up to the individual committee to decide. The CCC can decide to have some members pre-review the information for each resident and then present them to the group as a whole.  The process of pre-review is thought to be helpful in large programs. The CCC may also choose to have the entire committee review every resident. When and how often the CCC meets is also flexible, but the expectation is that the CCC should review every resident for progression on every set of milestones every six months. If there is not enough information at a given time to determine if a resident has made progress on a particular set of milestones (e.g., the resident was on a six-month leave of absence), the committee should just record that there was no change in the milestone level instead of assigning a lower or higher milestone level simply because time has passed.</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The CCC reviews all of the residents, gives advice, and makes recommendations for milestone levels. Milestones designations are formative rather than summative. The program director still makes the final determination about each resident’s ability to practice independently (summative).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9E4F4296-7BB9-9044-80F5-6911B84BCC56}" type="slidenum">
              <a:rPr lang="en-US" smtClean="0"/>
              <a:pPr>
                <a:defRPr/>
              </a:pPr>
              <a:t>7</a:t>
            </a:fld>
            <a:endParaRPr lang="en-US"/>
          </a:p>
        </p:txBody>
      </p:sp>
    </p:spTree>
    <p:extLst>
      <p:ext uri="{BB962C8B-B14F-4D97-AF65-F5344CB8AC3E}">
        <p14:creationId xmlns:p14="http://schemas.microsoft.com/office/powerpoint/2010/main" val="338514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ACGME requirements: </a:t>
            </a:r>
          </a:p>
          <a:p>
            <a:endParaRPr lang="en-US" dirty="0" smtClean="0"/>
          </a:p>
          <a:p>
            <a:r>
              <a:rPr lang="en-US" dirty="0" smtClean="0"/>
              <a:t>While</a:t>
            </a:r>
            <a:r>
              <a:rPr lang="en-US" baseline="0" dirty="0" smtClean="0"/>
              <a:t> the PD has the ultimate control and say of how the CCC operates, it is important to have the policy follow the ACGME requirements and other decisions explicitly addressed.</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8</a:t>
            </a:fld>
            <a:endParaRPr lang="en-US"/>
          </a:p>
        </p:txBody>
      </p:sp>
    </p:spTree>
    <p:extLst>
      <p:ext uri="{BB962C8B-B14F-4D97-AF65-F5344CB8AC3E}">
        <p14:creationId xmlns:p14="http://schemas.microsoft.com/office/powerpoint/2010/main" val="258469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of </a:t>
            </a:r>
            <a:r>
              <a:rPr lang="en-US" baseline="0" dirty="0" smtClean="0"/>
              <a:t>approach to the survey with equal balance of quantitative and qualitative options to give them a chance to say exactly what they want to!</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9</a:t>
            </a:fld>
            <a:endParaRPr lang="en-US"/>
          </a:p>
        </p:txBody>
      </p:sp>
    </p:spTree>
    <p:extLst>
      <p:ext uri="{BB962C8B-B14F-4D97-AF65-F5344CB8AC3E}">
        <p14:creationId xmlns:p14="http://schemas.microsoft.com/office/powerpoint/2010/main" val="184677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a:t>
            </a:r>
            <a:r>
              <a:rPr lang="en-US" baseline="0" dirty="0" smtClean="0"/>
              <a:t> focusing on the program directors survey results, but will also touch on the highlights and perspectives from the coordinators. Interestingly, for the mirror questions between the two surveys, there was similar responses/alignment.</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10</a:t>
            </a:fld>
            <a:endParaRPr lang="en-US"/>
          </a:p>
        </p:txBody>
      </p:sp>
    </p:spTree>
    <p:extLst>
      <p:ext uri="{BB962C8B-B14F-4D97-AF65-F5344CB8AC3E}">
        <p14:creationId xmlns:p14="http://schemas.microsoft.com/office/powerpoint/2010/main" val="1708626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Other (1 response):</a:t>
            </a:r>
          </a:p>
          <a:p>
            <a:r>
              <a:rPr lang="en-US" dirty="0" smtClean="0"/>
              <a:t>Developmental-behavioral pediatrics  </a:t>
            </a:r>
          </a:p>
          <a:p>
            <a:r>
              <a:rPr lang="en-US" dirty="0" smtClean="0"/>
              <a:t>Pediatric anesthesiology  </a:t>
            </a:r>
          </a:p>
          <a:p>
            <a:r>
              <a:rPr lang="en-US" dirty="0" smtClean="0"/>
              <a:t>Pediatric critical care medicine  </a:t>
            </a:r>
          </a:p>
          <a:p>
            <a:r>
              <a:rPr lang="en-US" dirty="0" smtClean="0"/>
              <a:t>Pediatric endocrinology </a:t>
            </a:r>
          </a:p>
          <a:p>
            <a:r>
              <a:rPr lang="en-US" dirty="0" smtClean="0"/>
              <a:t>Pediatric gastroenterology  </a:t>
            </a:r>
          </a:p>
          <a:p>
            <a:r>
              <a:rPr lang="en-US" dirty="0" smtClean="0"/>
              <a:t>Pediatric pulmonology  </a:t>
            </a:r>
          </a:p>
          <a:p>
            <a:r>
              <a:rPr lang="en-US" dirty="0" smtClean="0"/>
              <a:t>Pediatric rheumatology </a:t>
            </a:r>
          </a:p>
          <a:p>
            <a:r>
              <a:rPr lang="en-US" dirty="0" smtClean="0"/>
              <a:t>Pediatric surgery </a:t>
            </a:r>
          </a:p>
          <a:p>
            <a:r>
              <a:rPr lang="en-US" dirty="0" smtClean="0"/>
              <a:t>Pediatric urology  </a:t>
            </a:r>
          </a:p>
          <a:p>
            <a:r>
              <a:rPr lang="en-US" dirty="0" smtClean="0"/>
              <a:t>Pediatrics/Anesthesiology (components individually accredited)  </a:t>
            </a:r>
          </a:p>
          <a:p>
            <a:r>
              <a:rPr lang="en-US" dirty="0" smtClean="0"/>
              <a:t>Allergy and immunology  </a:t>
            </a:r>
          </a:p>
          <a:p>
            <a:r>
              <a:rPr lang="en-US" dirty="0" smtClean="0"/>
              <a:t>Clinical cardiac electrophysiology  </a:t>
            </a:r>
          </a:p>
          <a:p>
            <a:r>
              <a:rPr lang="en-US" dirty="0" smtClean="0"/>
              <a:t>Critical care medicine </a:t>
            </a:r>
          </a:p>
          <a:p>
            <a:r>
              <a:rPr lang="en-US" dirty="0" smtClean="0"/>
              <a:t>Dermatology </a:t>
            </a:r>
          </a:p>
          <a:p>
            <a:r>
              <a:rPr lang="en-US" dirty="0" smtClean="0"/>
              <a:t>Diagnostic Radiology/Nuclear Medicine (components individually accredited)</a:t>
            </a:r>
          </a:p>
          <a:p>
            <a:r>
              <a:rPr lang="en-US" dirty="0" smtClean="0"/>
              <a:t>Gastroenterology  </a:t>
            </a:r>
          </a:p>
          <a:p>
            <a:r>
              <a:rPr lang="en-US" dirty="0" smtClean="0"/>
              <a:t>Geriatric psychiatry  </a:t>
            </a:r>
          </a:p>
          <a:p>
            <a:r>
              <a:rPr lang="en-US" dirty="0" smtClean="0"/>
              <a:t>Hematology  </a:t>
            </a:r>
          </a:p>
          <a:p>
            <a:r>
              <a:rPr lang="en-US" dirty="0" smtClean="0"/>
              <a:t>Neurological surgery  </a:t>
            </a:r>
          </a:p>
          <a:p>
            <a:r>
              <a:rPr lang="en-US" dirty="0" smtClean="0"/>
              <a:t>Neurology  </a:t>
            </a:r>
          </a:p>
          <a:p>
            <a:r>
              <a:rPr lang="en-US" dirty="0" smtClean="0"/>
              <a:t>Neuropathology  </a:t>
            </a:r>
          </a:p>
          <a:p>
            <a:r>
              <a:rPr lang="en-US" dirty="0" smtClean="0"/>
              <a:t>Oncology  </a:t>
            </a:r>
          </a:p>
          <a:p>
            <a:r>
              <a:rPr lang="en-US" dirty="0" smtClean="0"/>
              <a:t>Plastic Hand Surgery </a:t>
            </a:r>
          </a:p>
          <a:p>
            <a:r>
              <a:rPr lang="en-US" dirty="0" smtClean="0"/>
              <a:t>Sports medicine  </a:t>
            </a:r>
          </a:p>
          <a:p>
            <a:r>
              <a:rPr lang="en-US" dirty="0" smtClean="0"/>
              <a:t>Thoracic surgery  </a:t>
            </a:r>
          </a:p>
          <a:p>
            <a:endParaRPr lang="en-US" dirty="0" smtClean="0"/>
          </a:p>
          <a:p>
            <a:r>
              <a:rPr lang="en-US" b="1" u="sng" dirty="0" smtClean="0"/>
              <a:t>Other (2 response):</a:t>
            </a:r>
          </a:p>
          <a:p>
            <a:r>
              <a:rPr lang="en-US" dirty="0" smtClean="0"/>
              <a:t>Child neurology </a:t>
            </a:r>
          </a:p>
          <a:p>
            <a:r>
              <a:rPr lang="en-US" dirty="0" smtClean="0"/>
              <a:t>Endocrinology, diabetes, and metabolism  </a:t>
            </a:r>
          </a:p>
          <a:p>
            <a:r>
              <a:rPr lang="en-US" dirty="0" smtClean="0"/>
              <a:t>Geriatric medicine  </a:t>
            </a:r>
          </a:p>
          <a:p>
            <a:r>
              <a:rPr lang="en-US" dirty="0" smtClean="0"/>
              <a:t>Hospice and palliative medicine (multidisciplinary)  </a:t>
            </a:r>
          </a:p>
          <a:p>
            <a:r>
              <a:rPr lang="en-US" dirty="0" smtClean="0"/>
              <a:t>Neuroradiology </a:t>
            </a:r>
          </a:p>
          <a:p>
            <a:r>
              <a:rPr lang="en-US" dirty="0" smtClean="0"/>
              <a:t>Ophthalmology  </a:t>
            </a:r>
          </a:p>
          <a:p>
            <a:r>
              <a:rPr lang="en-US" dirty="0" smtClean="0"/>
              <a:t>Pediatric hematology/oncology  </a:t>
            </a:r>
          </a:p>
          <a:p>
            <a:r>
              <a:rPr lang="en-US" dirty="0" smtClean="0"/>
              <a:t>Pediatric radiology  </a:t>
            </a:r>
          </a:p>
          <a:p>
            <a:r>
              <a:rPr lang="en-US" dirty="0" smtClean="0"/>
              <a:t>Plastic surgery - integrated  </a:t>
            </a:r>
          </a:p>
          <a:p>
            <a:r>
              <a:rPr lang="en-US" dirty="0" smtClean="0"/>
              <a:t>Psychiatry  </a:t>
            </a:r>
          </a:p>
          <a:p>
            <a:r>
              <a:rPr lang="en-US" dirty="0" smtClean="0"/>
              <a:t>Pulmonary disease and critical care medicine  </a:t>
            </a:r>
          </a:p>
          <a:p>
            <a:r>
              <a:rPr lang="en-US" dirty="0" smtClean="0"/>
              <a:t>Radiation oncology  </a:t>
            </a:r>
          </a:p>
          <a:p>
            <a:r>
              <a:rPr lang="en-US" dirty="0" smtClean="0"/>
              <a:t>Radiology-diagnostic </a:t>
            </a:r>
          </a:p>
          <a:p>
            <a:r>
              <a:rPr lang="en-US" dirty="0" smtClean="0"/>
              <a:t>Rheumatology  </a:t>
            </a:r>
          </a:p>
          <a:p>
            <a:r>
              <a:rPr lang="en-US" dirty="0" smtClean="0"/>
              <a:t>Selective pathology-Surgical Pathology</a:t>
            </a:r>
          </a:p>
          <a:p>
            <a:r>
              <a:rPr lang="en-US" dirty="0" smtClean="0"/>
              <a:t>Sleep medicine (multidisciplinary)</a:t>
            </a:r>
          </a:p>
          <a:p>
            <a:r>
              <a:rPr lang="en-US" dirty="0" smtClean="0"/>
              <a:t>Surgery  </a:t>
            </a:r>
          </a:p>
          <a:p>
            <a:r>
              <a:rPr lang="en-US" dirty="0" smtClean="0"/>
              <a:t>Vascular and interventional radiology </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14</a:t>
            </a:fld>
            <a:endParaRPr lang="en-US"/>
          </a:p>
        </p:txBody>
      </p:sp>
    </p:spTree>
    <p:extLst>
      <p:ext uri="{BB962C8B-B14F-4D97-AF65-F5344CB8AC3E}">
        <p14:creationId xmlns:p14="http://schemas.microsoft.com/office/powerpoint/2010/main" val="2075603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would a PD want to be a voting member: size of program,</a:t>
            </a:r>
            <a:r>
              <a:rPr lang="en-US" baseline="0" dirty="0" smtClean="0"/>
              <a:t> they work closely with trainees and have a good grasp of their levels of competency</a:t>
            </a:r>
          </a:p>
          <a:p>
            <a:r>
              <a:rPr lang="en-US" baseline="0" dirty="0" smtClean="0"/>
              <a:t>Why would a PD not want to be a voting member? Mediator role between the committee and the trainee; unduly influenced; not much time spent working directly with the trainees (larger program size).</a:t>
            </a:r>
            <a:endParaRPr lang="en-US" dirty="0"/>
          </a:p>
        </p:txBody>
      </p:sp>
      <p:sp>
        <p:nvSpPr>
          <p:cNvPr id="4" name="Slide Number Placeholder 3"/>
          <p:cNvSpPr>
            <a:spLocks noGrp="1"/>
          </p:cNvSpPr>
          <p:nvPr>
            <p:ph type="sldNum" sz="quarter" idx="10"/>
          </p:nvPr>
        </p:nvSpPr>
        <p:spPr/>
        <p:txBody>
          <a:bodyPr/>
          <a:lstStyle/>
          <a:p>
            <a:fld id="{6C770213-6D93-4780-842D-077A679CF71C}" type="slidenum">
              <a:rPr lang="en-US" smtClean="0"/>
              <a:t>15</a:t>
            </a:fld>
            <a:endParaRPr lang="en-US"/>
          </a:p>
        </p:txBody>
      </p:sp>
    </p:spTree>
    <p:extLst>
      <p:ext uri="{BB962C8B-B14F-4D97-AF65-F5344CB8AC3E}">
        <p14:creationId xmlns:p14="http://schemas.microsoft.com/office/powerpoint/2010/main" val="1435688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0" y="1117600"/>
            <a:ext cx="9144000" cy="0"/>
          </a:xfrm>
          <a:prstGeom prst="line">
            <a:avLst/>
          </a:prstGeom>
          <a:noFill/>
          <a:ln w="28575">
            <a:solidFill>
              <a:srgbClr val="8C1515"/>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pic>
        <p:nvPicPr>
          <p:cNvPr id="6"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81000" y="304800"/>
            <a:ext cx="1828800" cy="55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1700213" y="2414588"/>
            <a:ext cx="5892800" cy="1470025"/>
          </a:xfrm>
          <a:ln/>
        </p:spPr>
        <p:txBody>
          <a:bodyPr/>
          <a:lstStyle>
            <a:lvl1pPr>
              <a:lnSpc>
                <a:spcPct val="110000"/>
              </a:lnSpc>
              <a:defRPr sz="2500">
                <a:solidFill>
                  <a:schemeClr val="tx1"/>
                </a:solidFill>
              </a:defRPr>
            </a:lvl1pPr>
          </a:lstStyle>
          <a:p>
            <a:r>
              <a:rPr lang="en-US" smtClean="0"/>
              <a:t>Click to edit Master title style</a:t>
            </a:r>
            <a:endParaRPr lang="en-US" dirty="0"/>
          </a:p>
        </p:txBody>
      </p:sp>
      <p:sp>
        <p:nvSpPr>
          <p:cNvPr id="5123" name="Rectangle 3"/>
          <p:cNvSpPr>
            <a:spLocks noGrp="1" noChangeArrowheads="1"/>
          </p:cNvSpPr>
          <p:nvPr>
            <p:ph type="subTitle" idx="1"/>
          </p:nvPr>
        </p:nvSpPr>
        <p:spPr>
          <a:xfrm>
            <a:off x="1700213" y="4686300"/>
            <a:ext cx="5892800" cy="274638"/>
          </a:xfrm>
          <a:ln/>
        </p:spPr>
        <p:txBody>
          <a:bodyPr>
            <a:spAutoFit/>
          </a:bodyPr>
          <a:lstStyle>
            <a:lvl1pPr marL="0" indent="0">
              <a:spcBef>
                <a:spcPct val="0"/>
              </a:spcBef>
              <a:spcAft>
                <a:spcPct val="0"/>
              </a:spcAft>
              <a:buFont typeface="Wingdings 3" pitchFamily="18" charset="2"/>
              <a:buNone/>
              <a:defRPr/>
            </a:lvl1pPr>
          </a:lstStyle>
          <a:p>
            <a:r>
              <a:rPr lang="en-US" smtClean="0"/>
              <a:t>Click to edit Master subtitle style</a:t>
            </a:r>
            <a:endParaRPr lang="en-US" dirty="0"/>
          </a:p>
        </p:txBody>
      </p:sp>
      <p:sp>
        <p:nvSpPr>
          <p:cNvPr id="7" name="Rectangle 5"/>
          <p:cNvSpPr>
            <a:spLocks noGrp="1" noChangeArrowheads="1"/>
          </p:cNvSpPr>
          <p:nvPr>
            <p:ph type="sldNum" sz="quarter" idx="10"/>
          </p:nvPr>
        </p:nvSpPr>
        <p:spPr>
          <a:xfrm>
            <a:off x="3956050" y="6527800"/>
            <a:ext cx="1033463" cy="177800"/>
          </a:xfrm>
        </p:spPr>
        <p:txBody>
          <a:bodyPr/>
          <a:lstStyle>
            <a:lvl1pPr algn="ctr">
              <a:defRPr sz="1000">
                <a:solidFill>
                  <a:srgbClr val="514F45"/>
                </a:solidFill>
              </a:defRPr>
            </a:lvl1pPr>
          </a:lstStyle>
          <a:p>
            <a:pPr>
              <a:defRPr/>
            </a:pPr>
            <a:fld id="{6FCE3B76-DE70-4E9B-AB48-ED362D1CB3E6}" type="slidenum">
              <a:rPr lang="en-US"/>
              <a:pPr>
                <a:defRPr/>
              </a:pPr>
              <a:t>‹#›</a:t>
            </a:fld>
            <a:r>
              <a:rPr lang="en-US" dirty="0"/>
              <a:t> </a:t>
            </a:r>
          </a:p>
        </p:txBody>
      </p:sp>
      <p:pic>
        <p:nvPicPr>
          <p:cNvPr id="8"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045027" y="6477000"/>
            <a:ext cx="1686393"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458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13" y="212725"/>
            <a:ext cx="8380413" cy="5270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17513" y="1009650"/>
            <a:ext cx="8416925" cy="5162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304800" y="64770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61442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p:nvPr userDrawn="1"/>
        </p:nvSpPr>
        <p:spPr>
          <a:xfrm>
            <a:off x="304800" y="64770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5320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7513" y="1009650"/>
            <a:ext cx="4132262"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2175" y="1009650"/>
            <a:ext cx="4132263" cy="5162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17513" y="212725"/>
            <a:ext cx="8380413" cy="527050"/>
          </a:xfrm>
        </p:spPr>
        <p:txBody>
          <a:bodyPr/>
          <a:lstStyle/>
          <a:p>
            <a:r>
              <a:rPr lang="en-US" smtClean="0"/>
              <a:t>Click to edit Master title style</a:t>
            </a:r>
            <a:endParaRPr lang="en-US" dirty="0"/>
          </a:p>
        </p:txBody>
      </p:sp>
      <p:sp>
        <p:nvSpPr>
          <p:cNvPr id="6" name="Rectangle 5"/>
          <p:cNvSpPr/>
          <p:nvPr userDrawn="1"/>
        </p:nvSpPr>
        <p:spPr>
          <a:xfrm>
            <a:off x="304800" y="64770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5021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304800" y="64770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46823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417513" y="212725"/>
            <a:ext cx="8380413" cy="527050"/>
          </a:xfrm>
        </p:spPr>
        <p:txBody>
          <a:bodyPr/>
          <a:lstStyle/>
          <a:p>
            <a:r>
              <a:rPr lang="en-US" smtClean="0"/>
              <a:t>Click to edit Master title style</a:t>
            </a:r>
            <a:endParaRPr lang="en-US" dirty="0"/>
          </a:p>
        </p:txBody>
      </p:sp>
      <p:sp>
        <p:nvSpPr>
          <p:cNvPr id="4" name="Rectangle 3"/>
          <p:cNvSpPr/>
          <p:nvPr userDrawn="1"/>
        </p:nvSpPr>
        <p:spPr>
          <a:xfrm>
            <a:off x="304800" y="64770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6412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p:nvPr userDrawn="1"/>
        </p:nvSpPr>
        <p:spPr>
          <a:xfrm>
            <a:off x="304800" y="64770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012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142999"/>
            <a:ext cx="54864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a:xfrm>
            <a:off x="304800" y="64770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78733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Rectangle 4"/>
          <p:cNvSpPr/>
          <p:nvPr userDrawn="1"/>
        </p:nvSpPr>
        <p:spPr>
          <a:xfrm>
            <a:off x="304800" y="6477000"/>
            <a:ext cx="2438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607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17513" y="1009650"/>
            <a:ext cx="84169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325438" y="212725"/>
            <a:ext cx="85121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8" name="Line 5"/>
          <p:cNvSpPr>
            <a:spLocks noChangeShapeType="1"/>
          </p:cNvSpPr>
          <p:nvPr/>
        </p:nvSpPr>
        <p:spPr bwMode="auto">
          <a:xfrm>
            <a:off x="0" y="838200"/>
            <a:ext cx="9144000" cy="0"/>
          </a:xfrm>
          <a:prstGeom prst="line">
            <a:avLst/>
          </a:prstGeom>
          <a:noFill/>
          <a:ln w="28575">
            <a:solidFill>
              <a:srgbClr val="980F08"/>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029" name="Text Box 7"/>
          <p:cNvSpPr txBox="1">
            <a:spLocks noChangeArrowheads="1"/>
          </p:cNvSpPr>
          <p:nvPr/>
        </p:nvSpPr>
        <p:spPr bwMode="auto">
          <a:xfrm>
            <a:off x="381000" y="6567488"/>
            <a:ext cx="22891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buClr>
                <a:schemeClr val="tx2"/>
              </a:buClr>
              <a:buFont typeface="Wingdings 3" pitchFamily="18" charset="2"/>
              <a:buNone/>
            </a:pPr>
            <a:r>
              <a:rPr lang="en-US" sz="900" i="1" dirty="0" smtClean="0">
                <a:solidFill>
                  <a:srgbClr val="000000"/>
                </a:solidFill>
              </a:rPr>
              <a:t>Confidential – For Discussion Purposes Only</a:t>
            </a:r>
            <a:endParaRPr lang="en-US" sz="900" i="1" dirty="0">
              <a:solidFill>
                <a:srgbClr val="000000"/>
              </a:solidFill>
            </a:endParaRPr>
          </a:p>
        </p:txBody>
      </p:sp>
      <p:sp>
        <p:nvSpPr>
          <p:cNvPr id="8" name="Rectangle 5"/>
          <p:cNvSpPr>
            <a:spLocks noGrp="1" noChangeArrowheads="1"/>
          </p:cNvSpPr>
          <p:nvPr>
            <p:ph type="sldNum" sz="quarter" idx="4"/>
          </p:nvPr>
        </p:nvSpPr>
        <p:spPr bwMode="auto">
          <a:xfrm>
            <a:off x="3956050" y="6527800"/>
            <a:ext cx="1033463" cy="177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000">
                <a:solidFill>
                  <a:srgbClr val="514F45"/>
                </a:solidFill>
                <a:cs typeface="+mn-cs"/>
              </a:defRPr>
            </a:lvl1pPr>
          </a:lstStyle>
          <a:p>
            <a:pPr>
              <a:defRPr/>
            </a:pPr>
            <a:fld id="{A6478E7E-0CD3-4A12-8F96-3F187C96BE44}" type="slidenum">
              <a:rPr lang="en-US"/>
              <a:pPr>
                <a:defRPr/>
              </a:pPr>
              <a:t>‹#›</a:t>
            </a:fld>
            <a:r>
              <a:rPr lang="en-US" dirty="0"/>
              <a:t> </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5" r:id="rId7"/>
    <p:sldLayoutId id="2147483676" r:id="rId8"/>
    <p:sldLayoutId id="2147483677" r:id="rId9"/>
  </p:sldLayoutIdLst>
  <p:timing>
    <p:tnLst>
      <p:par>
        <p:cTn id="1" dur="indefinite" restart="never" nodeType="tmRoot"/>
      </p:par>
    </p:tnLst>
  </p:timing>
  <p:hf hdr="0" dt="0"/>
  <p:txStyles>
    <p:titleStyle>
      <a:lvl1pPr algn="l" rtl="0" eaLnBrk="1" fontAlgn="base" hangingPunct="1">
        <a:lnSpc>
          <a:spcPct val="105000"/>
        </a:lnSpc>
        <a:spcBef>
          <a:spcPct val="0"/>
        </a:spcBef>
        <a:spcAft>
          <a:spcPct val="0"/>
        </a:spcAft>
        <a:defRPr sz="2000" b="1">
          <a:solidFill>
            <a:srgbClr val="8C1515"/>
          </a:solidFill>
          <a:latin typeface="Arial" pitchFamily="34" charset="0"/>
          <a:ea typeface="+mj-ea"/>
          <a:cs typeface="Arial" pitchFamily="34" charset="0"/>
        </a:defRPr>
      </a:lvl1pPr>
      <a:lvl2pPr algn="l" rtl="0" eaLnBrk="1" fontAlgn="base" hangingPunct="1">
        <a:lnSpc>
          <a:spcPct val="105000"/>
        </a:lnSpc>
        <a:spcBef>
          <a:spcPct val="0"/>
        </a:spcBef>
        <a:spcAft>
          <a:spcPct val="0"/>
        </a:spcAft>
        <a:defRPr sz="2000" b="1">
          <a:solidFill>
            <a:srgbClr val="8C1515"/>
          </a:solidFill>
          <a:latin typeface="Arial" charset="0"/>
          <a:cs typeface="Arial" charset="0"/>
        </a:defRPr>
      </a:lvl2pPr>
      <a:lvl3pPr algn="l" rtl="0" eaLnBrk="1" fontAlgn="base" hangingPunct="1">
        <a:lnSpc>
          <a:spcPct val="105000"/>
        </a:lnSpc>
        <a:spcBef>
          <a:spcPct val="0"/>
        </a:spcBef>
        <a:spcAft>
          <a:spcPct val="0"/>
        </a:spcAft>
        <a:defRPr sz="2000" b="1">
          <a:solidFill>
            <a:srgbClr val="8C1515"/>
          </a:solidFill>
          <a:latin typeface="Arial" charset="0"/>
          <a:cs typeface="Arial" charset="0"/>
        </a:defRPr>
      </a:lvl3pPr>
      <a:lvl4pPr algn="l" rtl="0" eaLnBrk="1" fontAlgn="base" hangingPunct="1">
        <a:lnSpc>
          <a:spcPct val="105000"/>
        </a:lnSpc>
        <a:spcBef>
          <a:spcPct val="0"/>
        </a:spcBef>
        <a:spcAft>
          <a:spcPct val="0"/>
        </a:spcAft>
        <a:defRPr sz="2000" b="1">
          <a:solidFill>
            <a:srgbClr val="8C1515"/>
          </a:solidFill>
          <a:latin typeface="Arial" charset="0"/>
          <a:cs typeface="Arial" charset="0"/>
        </a:defRPr>
      </a:lvl4pPr>
      <a:lvl5pPr algn="l" rtl="0" eaLnBrk="1" fontAlgn="base" hangingPunct="1">
        <a:lnSpc>
          <a:spcPct val="105000"/>
        </a:lnSpc>
        <a:spcBef>
          <a:spcPct val="0"/>
        </a:spcBef>
        <a:spcAft>
          <a:spcPct val="0"/>
        </a:spcAft>
        <a:defRPr sz="2000" b="1">
          <a:solidFill>
            <a:srgbClr val="8C1515"/>
          </a:solidFill>
          <a:latin typeface="Arial" charset="0"/>
          <a:cs typeface="Arial" charset="0"/>
        </a:defRPr>
      </a:lvl5pPr>
      <a:lvl6pPr marL="457200" algn="l" rtl="0" eaLnBrk="1" fontAlgn="base" hangingPunct="1">
        <a:lnSpc>
          <a:spcPct val="105000"/>
        </a:lnSpc>
        <a:spcBef>
          <a:spcPct val="0"/>
        </a:spcBef>
        <a:spcAft>
          <a:spcPct val="0"/>
        </a:spcAft>
        <a:defRPr sz="2000" b="1">
          <a:solidFill>
            <a:srgbClr val="980F08"/>
          </a:solidFill>
          <a:latin typeface="Verdana" pitchFamily="34" charset="0"/>
        </a:defRPr>
      </a:lvl6pPr>
      <a:lvl7pPr marL="914400" algn="l" rtl="0" eaLnBrk="1" fontAlgn="base" hangingPunct="1">
        <a:lnSpc>
          <a:spcPct val="105000"/>
        </a:lnSpc>
        <a:spcBef>
          <a:spcPct val="0"/>
        </a:spcBef>
        <a:spcAft>
          <a:spcPct val="0"/>
        </a:spcAft>
        <a:defRPr sz="2000" b="1">
          <a:solidFill>
            <a:srgbClr val="980F08"/>
          </a:solidFill>
          <a:latin typeface="Verdana" pitchFamily="34" charset="0"/>
        </a:defRPr>
      </a:lvl7pPr>
      <a:lvl8pPr marL="1371600" algn="l" rtl="0" eaLnBrk="1" fontAlgn="base" hangingPunct="1">
        <a:lnSpc>
          <a:spcPct val="105000"/>
        </a:lnSpc>
        <a:spcBef>
          <a:spcPct val="0"/>
        </a:spcBef>
        <a:spcAft>
          <a:spcPct val="0"/>
        </a:spcAft>
        <a:defRPr sz="2000" b="1">
          <a:solidFill>
            <a:srgbClr val="980F08"/>
          </a:solidFill>
          <a:latin typeface="Verdana" pitchFamily="34" charset="0"/>
        </a:defRPr>
      </a:lvl8pPr>
      <a:lvl9pPr marL="1828800" algn="l" rtl="0" eaLnBrk="1" fontAlgn="base" hangingPunct="1">
        <a:lnSpc>
          <a:spcPct val="105000"/>
        </a:lnSpc>
        <a:spcBef>
          <a:spcPct val="0"/>
        </a:spcBef>
        <a:spcAft>
          <a:spcPct val="0"/>
        </a:spcAft>
        <a:defRPr sz="2000" b="1">
          <a:solidFill>
            <a:srgbClr val="980F08"/>
          </a:solidFill>
          <a:latin typeface="Verdana" pitchFamily="34" charset="0"/>
        </a:defRPr>
      </a:lvl9pPr>
    </p:titleStyle>
    <p:bodyStyle>
      <a:lvl1pPr marL="284163" indent="-284163" algn="l" rtl="0" eaLnBrk="1" fontAlgn="base" hangingPunct="1">
        <a:spcBef>
          <a:spcPct val="35000"/>
        </a:spcBef>
        <a:spcAft>
          <a:spcPct val="50000"/>
        </a:spcAft>
        <a:buClr>
          <a:srgbClr val="8C1515"/>
        </a:buClr>
        <a:buFont typeface="Wingdings 3" pitchFamily="18" charset="2"/>
        <a:buChar char="}"/>
        <a:defRPr>
          <a:solidFill>
            <a:schemeClr val="tx1"/>
          </a:solidFill>
          <a:latin typeface="Arial" pitchFamily="34" charset="0"/>
          <a:ea typeface="+mn-ea"/>
          <a:cs typeface="Arial" pitchFamily="34" charset="0"/>
        </a:defRPr>
      </a:lvl1pPr>
      <a:lvl2pPr marL="690563" indent="-292100"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2pPr>
      <a:lvl3pPr marL="1087438" indent="-282575"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3pPr>
      <a:lvl4pPr marL="1482725" indent="-280988"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4pPr>
      <a:lvl5pPr marL="1887538" indent="-290513"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5pPr>
      <a:lvl6pPr marL="23447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6pPr>
      <a:lvl7pPr marL="28019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7pPr>
      <a:lvl8pPr marL="32591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8pPr>
      <a:lvl9pPr marL="37163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6.emf"/><Relationship Id="rId3" Type="http://schemas.openxmlformats.org/officeDocument/2006/relationships/image" Target="../media/image21.jpeg"/><Relationship Id="rId7" Type="http://schemas.openxmlformats.org/officeDocument/2006/relationships/image" Target="../media/image23.emf"/><Relationship Id="rId12" Type="http://schemas.openxmlformats.org/officeDocument/2006/relationships/customXml" Target="../ink/ink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25.emf"/><Relationship Id="rId5" Type="http://schemas.openxmlformats.org/officeDocument/2006/relationships/image" Target="../media/image22.emf"/><Relationship Id="rId15" Type="http://schemas.openxmlformats.org/officeDocument/2006/relationships/image" Target="../media/image27.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4.emf"/><Relationship Id="rId14" Type="http://schemas.openxmlformats.org/officeDocument/2006/relationships/customXml" Target="../ink/ink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adohn@stanford.edu" TargetMode="External"/><Relationship Id="rId2" Type="http://schemas.openxmlformats.org/officeDocument/2006/relationships/hyperlink" Target="mailto:npiro@stanford.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1" y="1981200"/>
            <a:ext cx="6668814" cy="4428908"/>
          </a:xfrm>
          <a:prstGeom prst="rect">
            <a:avLst/>
          </a:prstGeom>
        </p:spPr>
      </p:pic>
      <p:sp>
        <p:nvSpPr>
          <p:cNvPr id="7" name="Content Placeholder 2"/>
          <p:cNvSpPr txBox="1">
            <a:spLocks/>
          </p:cNvSpPr>
          <p:nvPr/>
        </p:nvSpPr>
        <p:spPr bwMode="auto">
          <a:xfrm>
            <a:off x="609600" y="1295400"/>
            <a:ext cx="8153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marL="0" indent="0" algn="l" rtl="0" eaLnBrk="1" fontAlgn="base" hangingPunct="1">
              <a:spcBef>
                <a:spcPct val="0"/>
              </a:spcBef>
              <a:spcAft>
                <a:spcPct val="0"/>
              </a:spcAft>
              <a:buClr>
                <a:srgbClr val="8C1515"/>
              </a:buClr>
              <a:buFont typeface="Wingdings 3" pitchFamily="18" charset="2"/>
              <a:buNone/>
              <a:defRPr>
                <a:solidFill>
                  <a:schemeClr val="tx1"/>
                </a:solidFill>
                <a:latin typeface="Arial" pitchFamily="34" charset="0"/>
                <a:ea typeface="+mn-ea"/>
                <a:cs typeface="Arial" pitchFamily="34" charset="0"/>
              </a:defRPr>
            </a:lvl1pPr>
            <a:lvl2pPr marL="690563" indent="-292100"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2pPr>
            <a:lvl3pPr marL="1087438" indent="-282575"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3pPr>
            <a:lvl4pPr marL="1482725" indent="-280988"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4pPr>
            <a:lvl5pPr marL="1887538" indent="-290513"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5pPr>
            <a:lvl6pPr marL="23447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6pPr>
            <a:lvl7pPr marL="28019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7pPr>
            <a:lvl8pPr marL="32591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8pPr>
            <a:lvl9pPr marL="37163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9pPr>
          </a:lstStyle>
          <a:p>
            <a:pPr marL="285750" indent="-285750">
              <a:buFont typeface="Wingdings" panose="05000000000000000000" pitchFamily="2" charset="2"/>
              <a:buChar char="v"/>
            </a:pPr>
            <a:r>
              <a:rPr lang="en-US" sz="2000" kern="0" dirty="0" smtClean="0">
                <a:latin typeface="+mj-lt"/>
              </a:rPr>
              <a:t>Nancy Piro, PhD  –  No conflicts of interest to disclose</a:t>
            </a:r>
          </a:p>
          <a:p>
            <a:pPr marL="285750" indent="-285750">
              <a:buFont typeface="Wingdings" panose="05000000000000000000" pitchFamily="2" charset="2"/>
              <a:buChar char="v"/>
            </a:pPr>
            <a:endParaRPr lang="en-US" sz="2000" kern="0" dirty="0" smtClean="0">
              <a:latin typeface="+mj-lt"/>
            </a:endParaRPr>
          </a:p>
          <a:p>
            <a:pPr marL="285750" indent="-285750">
              <a:buFont typeface="Wingdings" panose="05000000000000000000" pitchFamily="2" charset="2"/>
              <a:buChar char="v"/>
            </a:pPr>
            <a:r>
              <a:rPr lang="en-US" sz="2000" kern="0" dirty="0" smtClean="0">
                <a:latin typeface="+mj-lt"/>
              </a:rPr>
              <a:t>Kim Walker, PhD -  No conflicts of interest to disclose</a:t>
            </a:r>
            <a:endParaRPr lang="en-US" sz="2000" kern="0" dirty="0">
              <a:latin typeface="+mj-lt"/>
            </a:endParaRPr>
          </a:p>
        </p:txBody>
      </p:sp>
    </p:spTree>
    <p:extLst>
      <p:ext uri="{BB962C8B-B14F-4D97-AF65-F5344CB8AC3E}">
        <p14:creationId xmlns:p14="http://schemas.microsoft.com/office/powerpoint/2010/main" val="1511959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 Fun Facts</a:t>
            </a:r>
            <a:endParaRPr lang="en-US" dirty="0"/>
          </a:p>
        </p:txBody>
      </p:sp>
      <p:sp>
        <p:nvSpPr>
          <p:cNvPr id="3" name="Content Placeholder 2"/>
          <p:cNvSpPr>
            <a:spLocks noGrp="1"/>
          </p:cNvSpPr>
          <p:nvPr>
            <p:ph idx="1"/>
          </p:nvPr>
        </p:nvSpPr>
        <p:spPr>
          <a:xfrm>
            <a:off x="304801" y="1009650"/>
            <a:ext cx="8529638" cy="5543550"/>
          </a:xfrm>
        </p:spPr>
        <p:txBody>
          <a:bodyPr>
            <a:normAutofit lnSpcReduction="10000"/>
          </a:bodyPr>
          <a:lstStyle/>
          <a:p>
            <a:r>
              <a:rPr lang="en-US" dirty="0" smtClean="0"/>
              <a:t>What: </a:t>
            </a:r>
          </a:p>
          <a:p>
            <a:pPr lvl="1"/>
            <a:r>
              <a:rPr lang="en-US" dirty="0" smtClean="0"/>
              <a:t>A 14 Question* web-based survey with both quantitative and open ended questions was developed to assess the program director and coordinator experience so far with respect to CCCs.</a:t>
            </a:r>
          </a:p>
          <a:p>
            <a:r>
              <a:rPr lang="en-US" dirty="0" smtClean="0"/>
              <a:t>When </a:t>
            </a:r>
            <a:r>
              <a:rPr lang="en-US" dirty="0"/>
              <a:t>and To Whom: </a:t>
            </a:r>
          </a:p>
          <a:p>
            <a:pPr lvl="1"/>
            <a:r>
              <a:rPr lang="en-US" dirty="0"/>
              <a:t>Between November 12, 2014 and January 15, 2015,  the survey link was distributed  to a wide sample of </a:t>
            </a:r>
            <a:r>
              <a:rPr lang="en-US" dirty="0" smtClean="0"/>
              <a:t>directors and coordinators </a:t>
            </a:r>
            <a:r>
              <a:rPr lang="en-US" dirty="0"/>
              <a:t>(both within Stanford and across the country </a:t>
            </a:r>
            <a:r>
              <a:rPr lang="en-US" dirty="0" smtClean="0"/>
              <a:t>to </a:t>
            </a:r>
            <a:r>
              <a:rPr lang="en-US" dirty="0"/>
              <a:t>the 15 largest institutions, and to PC networks in OB/GYN, Anesthesia, and Surgery)</a:t>
            </a:r>
          </a:p>
          <a:p>
            <a:r>
              <a:rPr lang="en-US" dirty="0"/>
              <a:t>Analytic Methods Used – Both Qualitative and Quantitative Analyses were used.</a:t>
            </a:r>
          </a:p>
          <a:p>
            <a:r>
              <a:rPr lang="en-US" dirty="0"/>
              <a:t>Response: </a:t>
            </a:r>
            <a:r>
              <a:rPr lang="en-US" dirty="0" smtClean="0"/>
              <a:t>135 Program Directors and 325 </a:t>
            </a:r>
            <a:r>
              <a:rPr lang="en-US" dirty="0"/>
              <a:t>Program Coordinators responded to our </a:t>
            </a:r>
            <a:r>
              <a:rPr lang="en-US" dirty="0" smtClean="0"/>
              <a:t>survey by January 15, 2015</a:t>
            </a:r>
            <a:endParaRPr lang="en-US" dirty="0"/>
          </a:p>
          <a:p>
            <a:pPr marL="804863" lvl="2" indent="0">
              <a:buNone/>
            </a:pPr>
            <a:endParaRPr lang="en-US" dirty="0" smtClean="0"/>
          </a:p>
          <a:p>
            <a:pPr marL="804863" lvl="2" indent="0">
              <a:buNone/>
            </a:pPr>
            <a:endParaRPr lang="en-US" sz="1100" dirty="0"/>
          </a:p>
          <a:p>
            <a:pPr marL="804863" lvl="2" indent="0">
              <a:buNone/>
            </a:pPr>
            <a:endParaRPr lang="en-US" sz="1100" dirty="0" smtClean="0"/>
          </a:p>
          <a:p>
            <a:pPr marL="804863" lvl="2" indent="0">
              <a:buNone/>
            </a:pPr>
            <a:endParaRPr lang="en-US" sz="1100" dirty="0" smtClean="0"/>
          </a:p>
          <a:p>
            <a:pPr marL="804863" lvl="2" indent="0">
              <a:buNone/>
            </a:pPr>
            <a:endParaRPr lang="en-US" sz="1100" dirty="0"/>
          </a:p>
          <a:p>
            <a:pPr marL="804863" lvl="2" indent="0">
              <a:buNone/>
            </a:pPr>
            <a:r>
              <a:rPr lang="en-US" sz="1100" dirty="0" smtClean="0"/>
              <a:t>						* Questions detailed on the following slide</a:t>
            </a:r>
          </a:p>
        </p:txBody>
      </p:sp>
      <p:pic>
        <p:nvPicPr>
          <p:cNvPr id="1026" name="Picture 2" descr="C:\Users\S0001403\AppData\Local\Microsoft\Windows\Temporary Internet Files\Content.IE5\ABU43GYK\Surve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9224" y="0"/>
            <a:ext cx="919976"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770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0413" cy="527050"/>
          </a:xfrm>
        </p:spPr>
        <p:txBody>
          <a:bodyPr/>
          <a:lstStyle/>
          <a:p>
            <a:r>
              <a:rPr lang="en-US" dirty="0" smtClean="0"/>
              <a:t>Survey Questions</a:t>
            </a:r>
            <a:endParaRPr lang="en-US" dirty="0"/>
          </a:p>
        </p:txBody>
      </p:sp>
      <p:sp>
        <p:nvSpPr>
          <p:cNvPr id="3" name="Content Placeholder 2"/>
          <p:cNvSpPr>
            <a:spLocks noGrp="1"/>
          </p:cNvSpPr>
          <p:nvPr>
            <p:ph idx="1"/>
          </p:nvPr>
        </p:nvSpPr>
        <p:spPr>
          <a:xfrm>
            <a:off x="457200" y="914400"/>
            <a:ext cx="8382000" cy="5486400"/>
          </a:xfrm>
        </p:spPr>
        <p:txBody>
          <a:bodyPr>
            <a:normAutofit/>
          </a:bodyPr>
          <a:lstStyle/>
          <a:p>
            <a:pPr marL="342900" indent="-342900">
              <a:buFont typeface="Wingdings 3" pitchFamily="18" charset="2"/>
              <a:buAutoNum type="arabicPeriod"/>
            </a:pPr>
            <a:r>
              <a:rPr lang="en-US" b="1" dirty="0"/>
              <a:t>What's your program?</a:t>
            </a:r>
          </a:p>
          <a:p>
            <a:pPr marL="342900" indent="-342900">
              <a:buAutoNum type="arabicPeriod"/>
            </a:pPr>
            <a:r>
              <a:rPr lang="en-US" b="1" dirty="0" smtClean="0"/>
              <a:t>Are you a voting member of your CCC?</a:t>
            </a:r>
          </a:p>
          <a:p>
            <a:pPr marL="342900" indent="-342900">
              <a:buAutoNum type="arabicPeriod"/>
            </a:pPr>
            <a:r>
              <a:rPr lang="en-US" b="1" dirty="0" smtClean="0"/>
              <a:t>During </a:t>
            </a:r>
            <a:r>
              <a:rPr lang="en-US" b="1" dirty="0"/>
              <a:t>your CCC meeting, how </a:t>
            </a:r>
            <a:r>
              <a:rPr lang="en-US" b="1" dirty="0" smtClean="0"/>
              <a:t>much time </a:t>
            </a:r>
            <a:r>
              <a:rPr lang="en-US" b="1" dirty="0"/>
              <a:t>(on the average) per resident </a:t>
            </a:r>
            <a:r>
              <a:rPr lang="en-US" b="1" dirty="0" smtClean="0"/>
              <a:t>was spent </a:t>
            </a:r>
            <a:r>
              <a:rPr lang="en-US" b="1" dirty="0"/>
              <a:t>on the milestone </a:t>
            </a:r>
            <a:r>
              <a:rPr lang="en-US" b="1" dirty="0" smtClean="0"/>
              <a:t>assessments?</a:t>
            </a:r>
          </a:p>
          <a:p>
            <a:pPr marL="342900" indent="-342900">
              <a:buAutoNum type="arabicPeriod"/>
            </a:pPr>
            <a:r>
              <a:rPr lang="en-US" b="1" dirty="0" smtClean="0"/>
              <a:t>What </a:t>
            </a:r>
            <a:r>
              <a:rPr lang="en-US" b="1" dirty="0"/>
              <a:t>actions has your program taken </a:t>
            </a:r>
            <a:r>
              <a:rPr lang="en-US" b="1" dirty="0" smtClean="0"/>
              <a:t>to better </a:t>
            </a:r>
            <a:r>
              <a:rPr lang="en-US" b="1" dirty="0"/>
              <a:t>align your training program with </a:t>
            </a:r>
            <a:r>
              <a:rPr lang="en-US" b="1" dirty="0" smtClean="0"/>
              <a:t>your milestones </a:t>
            </a:r>
            <a:r>
              <a:rPr lang="en-US" b="1" dirty="0"/>
              <a:t>(e.g., changed </a:t>
            </a:r>
            <a:r>
              <a:rPr lang="en-US" b="1" dirty="0" smtClean="0"/>
              <a:t>curriculum, added </a:t>
            </a:r>
            <a:r>
              <a:rPr lang="en-US" b="1" dirty="0"/>
              <a:t>didactics, linked current evals </a:t>
            </a:r>
            <a:r>
              <a:rPr lang="en-US" b="1" dirty="0" smtClean="0"/>
              <a:t>to milestones</a:t>
            </a:r>
            <a:r>
              <a:rPr lang="en-US" b="1" dirty="0"/>
              <a:t>, used </a:t>
            </a:r>
            <a:r>
              <a:rPr lang="en-US" b="1" dirty="0" smtClean="0"/>
              <a:t>spreadsheets </a:t>
            </a:r>
            <a:r>
              <a:rPr lang="en-US" b="1" dirty="0"/>
              <a:t>to </a:t>
            </a:r>
            <a:r>
              <a:rPr lang="en-US" b="1" dirty="0" smtClean="0"/>
              <a:t>aggregate evaluation </a:t>
            </a:r>
            <a:r>
              <a:rPr lang="en-US" b="1" dirty="0"/>
              <a:t>data, added new </a:t>
            </a:r>
            <a:r>
              <a:rPr lang="en-US" b="1" dirty="0" smtClean="0"/>
              <a:t>evaluation tools)?</a:t>
            </a:r>
          </a:p>
          <a:p>
            <a:pPr marL="342900" indent="-342900">
              <a:buAutoNum type="arabicPeriod"/>
            </a:pPr>
            <a:r>
              <a:rPr lang="en-US" b="1" dirty="0" smtClean="0"/>
              <a:t>What </a:t>
            </a:r>
            <a:r>
              <a:rPr lang="en-US" b="1" dirty="0"/>
              <a:t>data was used in your </a:t>
            </a:r>
            <a:r>
              <a:rPr lang="en-US" b="1" dirty="0" smtClean="0"/>
              <a:t>CCC meeting </a:t>
            </a:r>
            <a:r>
              <a:rPr lang="en-US" b="1" dirty="0"/>
              <a:t>for trainee assessment? </a:t>
            </a:r>
            <a:endParaRPr lang="en-US" b="1" dirty="0" smtClean="0"/>
          </a:p>
          <a:p>
            <a:pPr marL="342900" indent="-342900">
              <a:buAutoNum type="arabicPeriod"/>
            </a:pPr>
            <a:r>
              <a:rPr lang="en-US" b="1" dirty="0" smtClean="0"/>
              <a:t>What </a:t>
            </a:r>
            <a:r>
              <a:rPr lang="en-US" b="1" dirty="0"/>
              <a:t>data was more valuable in </a:t>
            </a:r>
            <a:r>
              <a:rPr lang="en-US" b="1" dirty="0" smtClean="0"/>
              <a:t>your overall </a:t>
            </a:r>
            <a:r>
              <a:rPr lang="en-US" b="1" dirty="0"/>
              <a:t>milestone </a:t>
            </a:r>
            <a:r>
              <a:rPr lang="en-US" b="1" dirty="0" smtClean="0"/>
              <a:t>assessments?</a:t>
            </a:r>
          </a:p>
          <a:p>
            <a:pPr marL="342900" indent="-342900">
              <a:buAutoNum type="arabicPeriod"/>
            </a:pPr>
            <a:r>
              <a:rPr lang="en-US" b="1" dirty="0" smtClean="0"/>
              <a:t>Please </a:t>
            </a:r>
            <a:r>
              <a:rPr lang="en-US" b="1" dirty="0"/>
              <a:t>describe any aspects of </a:t>
            </a:r>
            <a:r>
              <a:rPr lang="en-US" b="1" dirty="0" smtClean="0"/>
              <a:t>the milestone </a:t>
            </a:r>
            <a:r>
              <a:rPr lang="en-US" b="1" dirty="0"/>
              <a:t>evaluation process that </a:t>
            </a:r>
            <a:r>
              <a:rPr lang="en-US" b="1" dirty="0" smtClean="0"/>
              <a:t>you thought </a:t>
            </a:r>
            <a:r>
              <a:rPr lang="en-US" b="1" dirty="0"/>
              <a:t>were particularly </a:t>
            </a:r>
            <a:r>
              <a:rPr lang="en-US" b="1" dirty="0" smtClean="0"/>
              <a:t>beneficial.</a:t>
            </a:r>
          </a:p>
        </p:txBody>
      </p:sp>
    </p:spTree>
    <p:extLst>
      <p:ext uri="{BB962C8B-B14F-4D97-AF65-F5344CB8AC3E}">
        <p14:creationId xmlns:p14="http://schemas.microsoft.com/office/powerpoint/2010/main" val="38190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0413" cy="527050"/>
          </a:xfrm>
        </p:spPr>
        <p:txBody>
          <a:bodyPr/>
          <a:lstStyle/>
          <a:p>
            <a:r>
              <a:rPr lang="en-US" dirty="0" smtClean="0"/>
              <a:t>Survey Questions (2)</a:t>
            </a:r>
            <a:endParaRPr lang="en-US" dirty="0"/>
          </a:p>
        </p:txBody>
      </p:sp>
      <p:sp>
        <p:nvSpPr>
          <p:cNvPr id="3" name="Content Placeholder 2"/>
          <p:cNvSpPr>
            <a:spLocks noGrp="1"/>
          </p:cNvSpPr>
          <p:nvPr>
            <p:ph idx="1"/>
          </p:nvPr>
        </p:nvSpPr>
        <p:spPr>
          <a:xfrm>
            <a:off x="304800" y="914400"/>
            <a:ext cx="8458200" cy="5410200"/>
          </a:xfrm>
        </p:spPr>
        <p:txBody>
          <a:bodyPr>
            <a:normAutofit/>
          </a:bodyPr>
          <a:lstStyle/>
          <a:p>
            <a:pPr marL="342900" indent="-342900">
              <a:buFont typeface="+mj-lt"/>
              <a:buAutoNum type="arabicPeriod" startAt="8"/>
            </a:pPr>
            <a:r>
              <a:rPr lang="en-US" b="1" dirty="0" smtClean="0"/>
              <a:t>Please </a:t>
            </a:r>
            <a:r>
              <a:rPr lang="en-US" b="1" dirty="0"/>
              <a:t>describe any aspects of the </a:t>
            </a:r>
            <a:r>
              <a:rPr lang="en-US" b="1" dirty="0" smtClean="0"/>
              <a:t>CCC process </a:t>
            </a:r>
            <a:r>
              <a:rPr lang="en-US" b="1" dirty="0"/>
              <a:t>that were particularly </a:t>
            </a:r>
            <a:r>
              <a:rPr lang="en-US" b="1" dirty="0" smtClean="0"/>
              <a:t>cumbersome.</a:t>
            </a:r>
          </a:p>
          <a:p>
            <a:pPr marL="342900" indent="-342900">
              <a:buFont typeface="+mj-lt"/>
              <a:buAutoNum type="arabicPeriod" startAt="8"/>
            </a:pPr>
            <a:r>
              <a:rPr lang="en-US" b="1" dirty="0" smtClean="0"/>
              <a:t>To what extent do milestone </a:t>
            </a:r>
            <a:r>
              <a:rPr lang="en-US" b="1" dirty="0"/>
              <a:t>evaluations provide for </a:t>
            </a:r>
            <a:r>
              <a:rPr lang="en-US" b="1" dirty="0" smtClean="0"/>
              <a:t>a more </a:t>
            </a:r>
            <a:r>
              <a:rPr lang="en-US" b="1" dirty="0"/>
              <a:t>thorough semi-annual </a:t>
            </a:r>
            <a:r>
              <a:rPr lang="en-US" b="1" dirty="0" smtClean="0"/>
              <a:t>evaluation</a:t>
            </a:r>
            <a:r>
              <a:rPr lang="en-US" b="1" dirty="0"/>
              <a:t>?</a:t>
            </a:r>
            <a:endParaRPr lang="en-US" b="1" dirty="0" smtClean="0"/>
          </a:p>
          <a:p>
            <a:pPr marL="342900" indent="-342900">
              <a:buFont typeface="+mj-lt"/>
              <a:buAutoNum type="arabicPeriod" startAt="8"/>
            </a:pPr>
            <a:r>
              <a:rPr lang="en-US" b="1" dirty="0" smtClean="0"/>
              <a:t>To </a:t>
            </a:r>
            <a:r>
              <a:rPr lang="en-US" b="1" dirty="0"/>
              <a:t>what extent do m</a:t>
            </a:r>
            <a:r>
              <a:rPr lang="en-US" b="1" dirty="0" smtClean="0"/>
              <a:t>ilestone </a:t>
            </a:r>
            <a:r>
              <a:rPr lang="en-US" b="1" dirty="0"/>
              <a:t>evaluations increase </a:t>
            </a:r>
            <a:r>
              <a:rPr lang="en-US" b="1" dirty="0" smtClean="0"/>
              <a:t>our documentation </a:t>
            </a:r>
            <a:r>
              <a:rPr lang="en-US" b="1" dirty="0"/>
              <a:t>of trainee </a:t>
            </a:r>
            <a:r>
              <a:rPr lang="en-US" b="1" dirty="0" smtClean="0"/>
              <a:t>strengths?</a:t>
            </a:r>
          </a:p>
          <a:p>
            <a:pPr marL="342900" indent="-342900">
              <a:buFont typeface="+mj-lt"/>
              <a:buAutoNum type="arabicPeriod" startAt="8"/>
            </a:pPr>
            <a:r>
              <a:rPr lang="en-US" b="1" dirty="0" smtClean="0"/>
              <a:t>Milestone </a:t>
            </a:r>
            <a:r>
              <a:rPr lang="en-US" b="1" dirty="0"/>
              <a:t>evaluations increase </a:t>
            </a:r>
            <a:r>
              <a:rPr lang="en-US" b="1" dirty="0" smtClean="0"/>
              <a:t>our documentation </a:t>
            </a:r>
            <a:r>
              <a:rPr lang="en-US" b="1" dirty="0"/>
              <a:t>of trainee </a:t>
            </a:r>
            <a:r>
              <a:rPr lang="en-US" b="1" dirty="0" smtClean="0"/>
              <a:t>weaknesses/areas for </a:t>
            </a:r>
            <a:r>
              <a:rPr lang="en-US" b="1" dirty="0"/>
              <a:t>improvement</a:t>
            </a:r>
            <a:r>
              <a:rPr lang="en-US" b="1" dirty="0" smtClean="0"/>
              <a:t>.</a:t>
            </a:r>
          </a:p>
          <a:p>
            <a:pPr marL="342900" indent="-342900">
              <a:buFont typeface="+mj-lt"/>
              <a:buAutoNum type="arabicPeriod" startAt="8"/>
            </a:pPr>
            <a:r>
              <a:rPr lang="en-US" b="1" dirty="0" smtClean="0"/>
              <a:t>The </a:t>
            </a:r>
            <a:r>
              <a:rPr lang="en-US" b="1" dirty="0"/>
              <a:t>CCC process for trainee </a:t>
            </a:r>
            <a:r>
              <a:rPr lang="en-US" b="1" dirty="0" smtClean="0"/>
              <a:t>milestone evaluations </a:t>
            </a:r>
            <a:r>
              <a:rPr lang="en-US" b="1" dirty="0"/>
              <a:t>is worth the time/effort</a:t>
            </a:r>
            <a:r>
              <a:rPr lang="en-US" b="1" dirty="0" smtClean="0"/>
              <a:t>. </a:t>
            </a:r>
          </a:p>
          <a:p>
            <a:pPr marL="342900" indent="-342900">
              <a:buFont typeface="+mj-lt"/>
              <a:buAutoNum type="arabicPeriod" startAt="8"/>
            </a:pPr>
            <a:r>
              <a:rPr lang="en-US" b="1" dirty="0"/>
              <a:t> </a:t>
            </a:r>
            <a:r>
              <a:rPr lang="en-US" b="1" dirty="0" smtClean="0"/>
              <a:t>If not worth the time and effort, why not?</a:t>
            </a:r>
          </a:p>
          <a:p>
            <a:pPr marL="342900" indent="-342900">
              <a:buFont typeface="+mj-lt"/>
              <a:buAutoNum type="arabicPeriod" startAt="8"/>
            </a:pPr>
            <a:r>
              <a:rPr lang="en-US" b="1" dirty="0" smtClean="0"/>
              <a:t>Lastly</a:t>
            </a:r>
            <a:r>
              <a:rPr lang="en-US" b="1" dirty="0"/>
              <a:t>, what did we miss? Are </a:t>
            </a:r>
            <a:r>
              <a:rPr lang="en-US" b="1" dirty="0" smtClean="0"/>
              <a:t>there any </a:t>
            </a:r>
            <a:r>
              <a:rPr lang="en-US" b="1" dirty="0"/>
              <a:t>other areas of concern or suggestions?</a:t>
            </a:r>
            <a:endParaRPr lang="en-US" b="1" dirty="0" smtClean="0"/>
          </a:p>
          <a:p>
            <a:endParaRPr lang="en-US" dirty="0"/>
          </a:p>
        </p:txBody>
      </p:sp>
    </p:spTree>
    <p:extLst>
      <p:ext uri="{BB962C8B-B14F-4D97-AF65-F5344CB8AC3E}">
        <p14:creationId xmlns:p14="http://schemas.microsoft.com/office/powerpoint/2010/main" val="38190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Apply to Your Institution</a:t>
            </a:r>
            <a:endParaRPr lang="en-US" dirty="0"/>
          </a:p>
        </p:txBody>
      </p:sp>
      <p:graphicFrame>
        <p:nvGraphicFramePr>
          <p:cNvPr id="5" name="Content Placeholder 4"/>
          <p:cNvGraphicFramePr>
            <a:graphicFrameLocks noGrp="1"/>
          </p:cNvGraphicFramePr>
          <p:nvPr>
            <p:ph idx="1"/>
          </p:nvPr>
        </p:nvGraphicFramePr>
        <p:xfrm>
          <a:off x="417513" y="1009650"/>
          <a:ext cx="8416926" cy="4480560"/>
        </p:xfrm>
        <a:graphic>
          <a:graphicData uri="http://schemas.openxmlformats.org/drawingml/2006/table">
            <a:tbl>
              <a:tblPr firstRow="1" bandRow="1">
                <a:tableStyleId>{5C22544A-7EE6-4342-B048-85BDC9FD1C3A}</a:tableStyleId>
              </a:tblPr>
              <a:tblGrid>
                <a:gridCol w="4208463"/>
                <a:gridCol w="4208463"/>
              </a:tblGrid>
              <a:tr h="370840">
                <a:tc>
                  <a:txBody>
                    <a:bodyPr/>
                    <a:lstStyle/>
                    <a:p>
                      <a:r>
                        <a:rPr lang="en-US" dirty="0" smtClean="0"/>
                        <a:t>CURRENT PRACTICE </a:t>
                      </a:r>
                    </a:p>
                    <a:p>
                      <a:r>
                        <a:rPr lang="en-US" dirty="0" smtClean="0"/>
                        <a:t>(Starting</a:t>
                      </a:r>
                      <a:r>
                        <a:rPr lang="en-US" baseline="0" dirty="0" smtClean="0"/>
                        <a:t> State)</a:t>
                      </a:r>
                      <a:endParaRPr lang="en-US" dirty="0"/>
                    </a:p>
                  </a:txBody>
                  <a:tcPr/>
                </a:tc>
                <a:tc>
                  <a:txBody>
                    <a:bodyPr/>
                    <a:lstStyle/>
                    <a:p>
                      <a:r>
                        <a:rPr lang="en-US" dirty="0" smtClean="0"/>
                        <a:t>POSSIBLE PRACTICE</a:t>
                      </a:r>
                    </a:p>
                    <a:p>
                      <a:r>
                        <a:rPr lang="en-US" dirty="0" smtClean="0"/>
                        <a:t>(End</a:t>
                      </a:r>
                      <a:r>
                        <a:rPr lang="en-US" baseline="0" dirty="0" smtClean="0"/>
                        <a:t> State)</a:t>
                      </a:r>
                      <a:endParaRPr lang="en-US" dirty="0"/>
                    </a:p>
                  </a:txBody>
                  <a:tcPr/>
                </a:tc>
              </a:tr>
              <a:tr h="370840">
                <a:tc>
                  <a:txBody>
                    <a:bodyPr/>
                    <a:lstStyle/>
                    <a:p>
                      <a:r>
                        <a:rPr lang="en-US" dirty="0" smtClean="0"/>
                        <a:t>CCC Membership and Size</a:t>
                      </a:r>
                    </a:p>
                    <a:p>
                      <a:endParaRPr lang="en-US" dirty="0"/>
                    </a:p>
                  </a:txBody>
                  <a:tcPr/>
                </a:tc>
                <a:tc>
                  <a:txBody>
                    <a:bodyPr/>
                    <a:lstStyle/>
                    <a:p>
                      <a:endParaRPr lang="en-US"/>
                    </a:p>
                  </a:txBody>
                  <a:tcPr/>
                </a:tc>
              </a:tr>
              <a:tr h="370840">
                <a:tc>
                  <a:txBody>
                    <a:bodyPr/>
                    <a:lstStyle/>
                    <a:p>
                      <a:r>
                        <a:rPr lang="en-US" dirty="0" smtClean="0"/>
                        <a:t>Faculty Pre-work</a:t>
                      </a:r>
                    </a:p>
                    <a:p>
                      <a:endParaRPr lang="en-US" dirty="0"/>
                    </a:p>
                  </a:txBody>
                  <a:tcPr/>
                </a:tc>
                <a:tc>
                  <a:txBody>
                    <a:bodyPr/>
                    <a:lstStyle/>
                    <a:p>
                      <a:endParaRPr lang="en-US"/>
                    </a:p>
                  </a:txBody>
                  <a:tcPr/>
                </a:tc>
              </a:tr>
              <a:tr h="370840">
                <a:tc>
                  <a:txBody>
                    <a:bodyPr/>
                    <a:lstStyle/>
                    <a:p>
                      <a:r>
                        <a:rPr lang="en-US" dirty="0" smtClean="0"/>
                        <a:t>Alignment of Milestones</a:t>
                      </a:r>
                    </a:p>
                    <a:p>
                      <a:endParaRPr lang="en-US" dirty="0"/>
                    </a:p>
                  </a:txBody>
                  <a:tcPr/>
                </a:tc>
                <a:tc>
                  <a:txBody>
                    <a:bodyPr/>
                    <a:lstStyle/>
                    <a:p>
                      <a:endParaRPr lang="en-US"/>
                    </a:p>
                  </a:txBody>
                  <a:tcPr/>
                </a:tc>
              </a:tr>
              <a:tr h="370840">
                <a:tc>
                  <a:txBody>
                    <a:bodyPr/>
                    <a:lstStyle/>
                    <a:p>
                      <a:r>
                        <a:rPr lang="en-US" dirty="0" smtClean="0"/>
                        <a:t>Evaluation</a:t>
                      </a:r>
                      <a:r>
                        <a:rPr lang="en-US" baseline="0" dirty="0" smtClean="0"/>
                        <a:t> Tools</a:t>
                      </a:r>
                    </a:p>
                    <a:p>
                      <a:endParaRPr lang="en-US" baseline="0" dirty="0" smtClean="0"/>
                    </a:p>
                  </a:txBody>
                  <a:tcPr/>
                </a:tc>
                <a:tc>
                  <a:txBody>
                    <a:bodyPr/>
                    <a:lstStyle/>
                    <a:p>
                      <a:endParaRPr lang="en-US"/>
                    </a:p>
                  </a:txBody>
                  <a:tcPr/>
                </a:tc>
              </a:tr>
              <a:tr h="370840">
                <a:tc>
                  <a:txBody>
                    <a:bodyPr/>
                    <a:lstStyle/>
                    <a:p>
                      <a:r>
                        <a:rPr lang="en-US" dirty="0" smtClean="0"/>
                        <a:t>CCC Process</a:t>
                      </a:r>
                    </a:p>
                    <a:p>
                      <a:endParaRPr lang="en-US" dirty="0"/>
                    </a:p>
                  </a:txBody>
                  <a:tcPr/>
                </a:tc>
                <a:tc>
                  <a:txBody>
                    <a:bodyPr/>
                    <a:lstStyle/>
                    <a:p>
                      <a:endParaRPr lang="en-US"/>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Challenges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a:p>
                  </a:txBody>
                  <a:tcPr/>
                </a:tc>
              </a:tr>
            </a:tbl>
          </a:graphicData>
        </a:graphic>
      </p:graphicFrame>
    </p:spTree>
    <p:extLst>
      <p:ext uri="{BB962C8B-B14F-4D97-AF65-F5344CB8AC3E}">
        <p14:creationId xmlns:p14="http://schemas.microsoft.com/office/powerpoint/2010/main" val="2915913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 Distribution of Programs Surveyed – 60 programs responded</a:t>
            </a:r>
            <a:endParaRPr lang="en-US" dirty="0"/>
          </a:p>
        </p:txBody>
      </p:sp>
      <p:graphicFrame>
        <p:nvGraphicFramePr>
          <p:cNvPr id="5" name="Chart 4"/>
          <p:cNvGraphicFramePr>
            <a:graphicFrameLocks/>
          </p:cNvGraphicFramePr>
          <p:nvPr>
            <p:extLst/>
          </p:nvPr>
        </p:nvGraphicFramePr>
        <p:xfrm>
          <a:off x="152401" y="990599"/>
          <a:ext cx="8839200" cy="5410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498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Q2. PDs - voting </a:t>
            </a:r>
            <a:r>
              <a:rPr lang="en-US" dirty="0"/>
              <a:t>member of your Clinical Competency Committee (CCC</a:t>
            </a:r>
            <a:r>
              <a:rPr lang="en-US" dirty="0" smtClean="0"/>
              <a:t>)?</a:t>
            </a:r>
            <a:endParaRPr lang="en-US" dirty="0"/>
          </a:p>
        </p:txBody>
      </p:sp>
      <p:graphicFrame>
        <p:nvGraphicFramePr>
          <p:cNvPr id="6" name="Chart 5"/>
          <p:cNvGraphicFramePr>
            <a:graphicFrameLocks/>
          </p:cNvGraphicFramePr>
          <p:nvPr>
            <p:extLst/>
          </p:nvPr>
        </p:nvGraphicFramePr>
        <p:xfrm>
          <a:off x="228600" y="990600"/>
          <a:ext cx="86106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6057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t>PC Survey: Who </a:t>
            </a:r>
            <a:r>
              <a:rPr lang="en-US" dirty="0"/>
              <a:t>is on your program's CCC</a:t>
            </a:r>
            <a:r>
              <a:rPr lang="en-US" dirty="0" smtClean="0"/>
              <a:t>?</a:t>
            </a:r>
            <a:endParaRPr lang="en-US" dirty="0"/>
          </a:p>
        </p:txBody>
      </p:sp>
      <p:graphicFrame>
        <p:nvGraphicFramePr>
          <p:cNvPr id="6" name="Chart 5"/>
          <p:cNvGraphicFramePr>
            <a:graphicFrameLocks/>
          </p:cNvGraphicFramePr>
          <p:nvPr>
            <p:extLst/>
          </p:nvPr>
        </p:nvGraphicFramePr>
        <p:xfrm>
          <a:off x="152400" y="914400"/>
          <a:ext cx="88392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046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How </a:t>
            </a:r>
            <a:r>
              <a:rPr lang="en-US" dirty="0"/>
              <a:t>much time (on the average) per resident was spent on the milestone assessments? </a:t>
            </a:r>
          </a:p>
        </p:txBody>
      </p:sp>
      <p:graphicFrame>
        <p:nvGraphicFramePr>
          <p:cNvPr id="6" name="Chart 5"/>
          <p:cNvGraphicFramePr>
            <a:graphicFrameLocks/>
          </p:cNvGraphicFramePr>
          <p:nvPr>
            <p:extLst/>
          </p:nvPr>
        </p:nvGraphicFramePr>
        <p:xfrm>
          <a:off x="152400" y="990600"/>
          <a:ext cx="8763000"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577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 Alignment </a:t>
            </a:r>
            <a:r>
              <a:rPr lang="en-US" dirty="0"/>
              <a:t>of milestones with </a:t>
            </a:r>
            <a:r>
              <a:rPr lang="en-US" dirty="0" smtClean="0"/>
              <a:t>training: Emergent Themes</a:t>
            </a:r>
            <a:endParaRPr lang="en-US" dirty="0"/>
          </a:p>
        </p:txBody>
      </p:sp>
      <p:sp>
        <p:nvSpPr>
          <p:cNvPr id="4" name="Slide Number Placeholder 3"/>
          <p:cNvSpPr>
            <a:spLocks noGrp="1"/>
          </p:cNvSpPr>
          <p:nvPr>
            <p:ph type="sldNum" sz="quarter" idx="4294967295"/>
          </p:nvPr>
        </p:nvSpPr>
        <p:spPr>
          <a:xfrm>
            <a:off x="3956050" y="6527800"/>
            <a:ext cx="1033463" cy="177800"/>
          </a:xfrm>
        </p:spPr>
        <p:txBody>
          <a:bodyPr/>
          <a:lstStyle/>
          <a:p>
            <a:pPr>
              <a:defRPr/>
            </a:pPr>
            <a:fld id="{6FCE3B76-DE70-4E9B-AB48-ED362D1CB3E6}" type="slidenum">
              <a:rPr lang="en-US" smtClean="0"/>
              <a:pPr>
                <a:defRPr/>
              </a:pPr>
              <a:t>18</a:t>
            </a:fld>
            <a:r>
              <a:rPr lang="en-US" smtClean="0"/>
              <a:t> </a:t>
            </a:r>
            <a:endParaRPr lang="en-US" dirty="0"/>
          </a:p>
        </p:txBody>
      </p:sp>
      <p:sp>
        <p:nvSpPr>
          <p:cNvPr id="6" name="Content Placeholder 5"/>
          <p:cNvSpPr>
            <a:spLocks noGrp="1"/>
          </p:cNvSpPr>
          <p:nvPr>
            <p:ph idx="1"/>
          </p:nvPr>
        </p:nvSpPr>
        <p:spPr>
          <a:xfrm>
            <a:off x="264318" y="1009650"/>
            <a:ext cx="8416925" cy="781686"/>
          </a:xfrm>
        </p:spPr>
        <p:txBody>
          <a:bodyPr>
            <a:noAutofit/>
          </a:bodyPr>
          <a:lstStyle/>
          <a:p>
            <a:pPr marL="0" indent="0">
              <a:buNone/>
            </a:pPr>
            <a:r>
              <a:rPr lang="en-US" sz="2800" dirty="0" smtClean="0">
                <a:latin typeface="+mn-lt"/>
              </a:rPr>
              <a:t>New forms of evaluation  (n=82)                New curriculum/didactics (n=26)</a:t>
            </a:r>
          </a:p>
          <a:p>
            <a:endParaRPr lang="en-US" sz="2800" dirty="0" smtClean="0">
              <a:latin typeface="+mn-lt"/>
            </a:endParaRPr>
          </a:p>
          <a:p>
            <a:pPr marL="0" indent="0">
              <a:buNone/>
            </a:pPr>
            <a:endParaRPr lang="en-US" sz="2800" dirty="0">
              <a:latin typeface="+mn-lt"/>
            </a:endParaRPr>
          </a:p>
          <a:p>
            <a:endParaRPr lang="en-US" sz="2800" dirty="0">
              <a:latin typeface="+mn-lt"/>
            </a:endParaRPr>
          </a:p>
        </p:txBody>
      </p:sp>
      <p:pic>
        <p:nvPicPr>
          <p:cNvPr id="3" name="Picture 2"/>
          <p:cNvPicPr>
            <a:picLocks noChangeAspect="1"/>
          </p:cNvPicPr>
          <p:nvPr/>
        </p:nvPicPr>
        <p:blipFill>
          <a:blip r:embed="rId3"/>
          <a:stretch>
            <a:fillRect/>
          </a:stretch>
        </p:blipFill>
        <p:spPr>
          <a:xfrm>
            <a:off x="381000" y="1943736"/>
            <a:ext cx="8305800" cy="4914264"/>
          </a:xfrm>
          <a:prstGeom prst="rect">
            <a:avLst/>
          </a:prstGeom>
        </p:spPr>
      </p:pic>
    </p:spTree>
    <p:extLst>
      <p:ext uri="{BB962C8B-B14F-4D97-AF65-F5344CB8AC3E}">
        <p14:creationId xmlns:p14="http://schemas.microsoft.com/office/powerpoint/2010/main" val="69247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22973"/>
          <a:stretch/>
        </p:blipFill>
        <p:spPr>
          <a:xfrm>
            <a:off x="0" y="914400"/>
            <a:ext cx="9144000" cy="5904034"/>
          </a:xfrm>
          <a:prstGeom prst="rect">
            <a:avLst/>
          </a:prstGeom>
        </p:spPr>
      </p:pic>
      <p:sp>
        <p:nvSpPr>
          <p:cNvPr id="5" name="Rectangle 4"/>
          <p:cNvSpPr/>
          <p:nvPr/>
        </p:nvSpPr>
        <p:spPr>
          <a:xfrm>
            <a:off x="0" y="914400"/>
            <a:ext cx="9143999" cy="5904034"/>
          </a:xfrm>
          <a:prstGeom prst="rect">
            <a:avLst/>
          </a:prstGeom>
          <a:solidFill>
            <a:schemeClr val="bg1">
              <a:alpha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Q4. Alignment </a:t>
            </a:r>
            <a:r>
              <a:rPr lang="en-US" dirty="0"/>
              <a:t>of milestones with </a:t>
            </a:r>
            <a:r>
              <a:rPr lang="en-US" dirty="0" smtClean="0"/>
              <a:t>training: Emergent Themes</a:t>
            </a:r>
            <a:endParaRPr lang="en-US" dirty="0"/>
          </a:p>
        </p:txBody>
      </p:sp>
      <p:sp>
        <p:nvSpPr>
          <p:cNvPr id="6" name="Content Placeholder 5"/>
          <p:cNvSpPr>
            <a:spLocks noGrp="1"/>
          </p:cNvSpPr>
          <p:nvPr>
            <p:ph idx="1"/>
          </p:nvPr>
        </p:nvSpPr>
        <p:spPr>
          <a:xfrm>
            <a:off x="1608137" y="1217881"/>
            <a:ext cx="5999163" cy="838200"/>
          </a:xfrm>
        </p:spPr>
        <p:txBody>
          <a:bodyPr>
            <a:normAutofit/>
          </a:bodyPr>
          <a:lstStyle/>
          <a:p>
            <a:pPr marL="0" indent="0">
              <a:buNone/>
            </a:pPr>
            <a:r>
              <a:rPr lang="en-US" sz="2800" dirty="0">
                <a:latin typeface="+mj-lt"/>
              </a:rPr>
              <a:t>New direct observation tools</a:t>
            </a:r>
          </a:p>
          <a:p>
            <a:pPr marL="0" indent="0">
              <a:buNone/>
            </a:pPr>
            <a:endParaRPr lang="en-US" dirty="0"/>
          </a:p>
        </p:txBody>
      </p:sp>
      <p:sp>
        <p:nvSpPr>
          <p:cNvPr id="7" name="Rectangle 6"/>
          <p:cNvSpPr/>
          <p:nvPr/>
        </p:nvSpPr>
        <p:spPr>
          <a:xfrm>
            <a:off x="264319" y="2209800"/>
            <a:ext cx="8416924" cy="3693319"/>
          </a:xfrm>
          <a:prstGeom prst="rect">
            <a:avLst/>
          </a:prstGeom>
        </p:spPr>
        <p:txBody>
          <a:bodyPr wrap="square">
            <a:spAutoFit/>
          </a:bodyPr>
          <a:lstStyle/>
          <a:p>
            <a:pPr lvl="1" algn="ctr"/>
            <a:r>
              <a:rPr lang="en-US" sz="2400" dirty="0">
                <a:latin typeface="+mn-lt"/>
              </a:rPr>
              <a:t>“Started surgical skill evaluations</a:t>
            </a:r>
            <a:r>
              <a:rPr lang="en-US" sz="2400" dirty="0" smtClean="0">
                <a:latin typeface="+mn-lt"/>
              </a:rPr>
              <a:t>”</a:t>
            </a:r>
          </a:p>
          <a:p>
            <a:pPr lvl="1" algn="ctr"/>
            <a:endParaRPr lang="en-US" sz="2400" dirty="0">
              <a:latin typeface="+mn-lt"/>
            </a:endParaRPr>
          </a:p>
          <a:p>
            <a:pPr marL="398463" lvl="1" algn="ctr"/>
            <a:endParaRPr lang="en-US" sz="2400" dirty="0">
              <a:latin typeface="+mn-lt"/>
            </a:endParaRPr>
          </a:p>
          <a:p>
            <a:pPr lvl="1" algn="ctr"/>
            <a:r>
              <a:rPr lang="en-US" sz="2400" dirty="0">
                <a:latin typeface="+mn-lt"/>
              </a:rPr>
              <a:t>“Created a computer based tool to provide instant feedback and document milestone progress</a:t>
            </a:r>
            <a:r>
              <a:rPr lang="en-US" sz="2400" dirty="0" smtClean="0">
                <a:latin typeface="+mn-lt"/>
              </a:rPr>
              <a:t>.”</a:t>
            </a:r>
          </a:p>
          <a:p>
            <a:pPr lvl="1" algn="ctr"/>
            <a:endParaRPr lang="en-US" sz="2400" dirty="0">
              <a:latin typeface="+mn-lt"/>
            </a:endParaRPr>
          </a:p>
          <a:p>
            <a:pPr marL="398463" lvl="1" algn="ctr"/>
            <a:endParaRPr lang="en-US" sz="2400" dirty="0">
              <a:latin typeface="+mn-lt"/>
            </a:endParaRPr>
          </a:p>
          <a:p>
            <a:pPr lvl="1" algn="ctr"/>
            <a:r>
              <a:rPr lang="en-US" sz="2400" dirty="0">
                <a:latin typeface="+mn-lt"/>
              </a:rPr>
              <a:t>“…ramped up </a:t>
            </a:r>
            <a:r>
              <a:rPr lang="en-US" sz="2400" dirty="0" err="1">
                <a:latin typeface="+mn-lt"/>
              </a:rPr>
              <a:t>eval</a:t>
            </a:r>
            <a:r>
              <a:rPr lang="en-US" sz="2400" dirty="0">
                <a:latin typeface="+mn-lt"/>
              </a:rPr>
              <a:t> tools over time (mini CEX, tech skills assessment)…”</a:t>
            </a:r>
          </a:p>
          <a:p>
            <a:pPr marL="398463" lvl="1" indent="0" algn="ctr">
              <a:buNone/>
            </a:pPr>
            <a:endParaRPr lang="en-US" dirty="0"/>
          </a:p>
        </p:txBody>
      </p:sp>
    </p:spTree>
    <p:extLst>
      <p:ext uri="{BB962C8B-B14F-4D97-AF65-F5344CB8AC3E}">
        <p14:creationId xmlns:p14="http://schemas.microsoft.com/office/powerpoint/2010/main" val="28440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fade">
                                      <p:cBhvr>
                                        <p:cTn id="1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2055813"/>
          </a:xfrm>
        </p:spPr>
        <p:txBody>
          <a:bodyPr>
            <a:normAutofit/>
          </a:bodyPr>
          <a:lstStyle/>
          <a:p>
            <a:r>
              <a:rPr lang="en-US" smtClean="0"/>
              <a:t>SES:096</a:t>
            </a:r>
            <a:br>
              <a:rPr lang="en-US" smtClean="0"/>
            </a:br>
            <a:r>
              <a:rPr lang="en-US" smtClean="0"/>
              <a:t>Voice </a:t>
            </a:r>
            <a:r>
              <a:rPr lang="en-US" dirty="0"/>
              <a:t>of the Director: Your experience </a:t>
            </a:r>
            <a:r>
              <a:rPr lang="en-US" dirty="0" smtClean="0"/>
              <a:t>on what </a:t>
            </a:r>
            <a:r>
              <a:rPr lang="en-US" dirty="0"/>
              <a:t>works and doesn’t work with CCC meetings</a:t>
            </a:r>
          </a:p>
        </p:txBody>
      </p:sp>
      <p:sp>
        <p:nvSpPr>
          <p:cNvPr id="5" name="Subtitle 2"/>
          <p:cNvSpPr>
            <a:spLocks noGrp="1"/>
          </p:cNvSpPr>
          <p:nvPr>
            <p:ph type="subTitle" idx="1"/>
          </p:nvPr>
        </p:nvSpPr>
        <p:spPr>
          <a:xfrm>
            <a:off x="838200" y="4038600"/>
            <a:ext cx="7467600" cy="2438400"/>
          </a:xfrm>
        </p:spPr>
        <p:txBody>
          <a:bodyPr>
            <a:normAutofit/>
          </a:bodyPr>
          <a:lstStyle/>
          <a:p>
            <a:r>
              <a:rPr lang="en-US" b="1" dirty="0" smtClean="0">
                <a:solidFill>
                  <a:srgbClr val="000099"/>
                </a:solidFill>
              </a:rPr>
              <a:t>Nancy Piro, PhD</a:t>
            </a:r>
            <a:endParaRPr lang="en-US" b="1" dirty="0">
              <a:solidFill>
                <a:srgbClr val="000099"/>
              </a:solidFill>
            </a:endParaRPr>
          </a:p>
          <a:p>
            <a:r>
              <a:rPr lang="en-US" b="1" dirty="0">
                <a:solidFill>
                  <a:srgbClr val="000099"/>
                </a:solidFill>
              </a:rPr>
              <a:t>Education Specialist/Program </a:t>
            </a:r>
            <a:r>
              <a:rPr lang="en-US" b="1" dirty="0" smtClean="0">
                <a:solidFill>
                  <a:srgbClr val="000099"/>
                </a:solidFill>
              </a:rPr>
              <a:t>Manager</a:t>
            </a:r>
          </a:p>
          <a:p>
            <a:r>
              <a:rPr lang="en-US" b="1" dirty="0">
                <a:solidFill>
                  <a:srgbClr val="000099"/>
                </a:solidFill>
              </a:rPr>
              <a:t>Stanford University Medical Center</a:t>
            </a:r>
          </a:p>
          <a:p>
            <a:endParaRPr lang="en-US" b="1" dirty="0" smtClean="0">
              <a:solidFill>
                <a:srgbClr val="000099"/>
              </a:solidFill>
            </a:endParaRPr>
          </a:p>
          <a:p>
            <a:endParaRPr lang="en-US" b="1" dirty="0" smtClean="0">
              <a:solidFill>
                <a:srgbClr val="000099"/>
              </a:solidFill>
            </a:endParaRPr>
          </a:p>
          <a:p>
            <a:r>
              <a:rPr lang="en-US" b="1" dirty="0" smtClean="0">
                <a:solidFill>
                  <a:srgbClr val="000099"/>
                </a:solidFill>
              </a:rPr>
              <a:t>Kim Walker, PhD</a:t>
            </a:r>
          </a:p>
          <a:p>
            <a:r>
              <a:rPr lang="en-US" b="1" dirty="0" smtClean="0">
                <a:solidFill>
                  <a:srgbClr val="000099"/>
                </a:solidFill>
              </a:rPr>
              <a:t>Instructional Designer</a:t>
            </a:r>
          </a:p>
          <a:p>
            <a:r>
              <a:rPr lang="en-US" b="1" dirty="0">
                <a:solidFill>
                  <a:srgbClr val="000099"/>
                </a:solidFill>
              </a:rPr>
              <a:t>School of Medicine, Stanford University </a:t>
            </a:r>
          </a:p>
          <a:p>
            <a:endParaRPr lang="en-US" b="1" dirty="0">
              <a:solidFill>
                <a:srgbClr val="000099"/>
              </a:solidFill>
            </a:endParaRPr>
          </a:p>
        </p:txBody>
      </p:sp>
    </p:spTree>
    <p:extLst>
      <p:ext uri="{BB962C8B-B14F-4D97-AF65-F5344CB8AC3E}">
        <p14:creationId xmlns:p14="http://schemas.microsoft.com/office/powerpoint/2010/main" val="797766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0212" y="1492250"/>
            <a:ext cx="6578601" cy="4554416"/>
          </a:xfrm>
          <a:prstGeom prst="rect">
            <a:avLst/>
          </a:prstGeom>
          <a:solidFill>
            <a:schemeClr val="bg1">
              <a:alpha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Q4. Alignment </a:t>
            </a:r>
            <a:r>
              <a:rPr lang="en-US" dirty="0"/>
              <a:t>of milestones with </a:t>
            </a:r>
            <a:r>
              <a:rPr lang="en-US" dirty="0" smtClean="0"/>
              <a:t>training: Emergent Themes</a:t>
            </a:r>
            <a:endParaRPr lang="en-US" dirty="0"/>
          </a:p>
        </p:txBody>
      </p:sp>
      <p:sp>
        <p:nvSpPr>
          <p:cNvPr id="4" name="Slide Number Placeholder 3"/>
          <p:cNvSpPr>
            <a:spLocks noGrp="1"/>
          </p:cNvSpPr>
          <p:nvPr>
            <p:ph type="sldNum" sz="quarter" idx="4294967295"/>
          </p:nvPr>
        </p:nvSpPr>
        <p:spPr>
          <a:xfrm>
            <a:off x="3956050" y="6527800"/>
            <a:ext cx="1033463" cy="177800"/>
          </a:xfrm>
        </p:spPr>
        <p:txBody>
          <a:bodyPr/>
          <a:lstStyle/>
          <a:p>
            <a:pPr>
              <a:defRPr/>
            </a:pPr>
            <a:fld id="{6FCE3B76-DE70-4E9B-AB48-ED362D1CB3E6}" type="slidenum">
              <a:rPr lang="en-US" smtClean="0"/>
              <a:pPr>
                <a:defRPr/>
              </a:pPr>
              <a:t>20</a:t>
            </a:fld>
            <a:r>
              <a:rPr lang="en-US" smtClean="0"/>
              <a:t> </a:t>
            </a:r>
            <a:endParaRPr lang="en-US" dirty="0"/>
          </a:p>
        </p:txBody>
      </p:sp>
      <p:sp>
        <p:nvSpPr>
          <p:cNvPr id="6" name="Content Placeholder 5"/>
          <p:cNvSpPr>
            <a:spLocks noGrp="1"/>
          </p:cNvSpPr>
          <p:nvPr>
            <p:ph idx="1"/>
          </p:nvPr>
        </p:nvSpPr>
        <p:spPr>
          <a:xfrm>
            <a:off x="152400" y="1004442"/>
            <a:ext cx="8416925" cy="788865"/>
          </a:xfrm>
        </p:spPr>
        <p:txBody>
          <a:bodyPr>
            <a:normAutofit/>
          </a:bodyPr>
          <a:lstStyle/>
          <a:p>
            <a:pPr marL="0" indent="0">
              <a:buNone/>
            </a:pPr>
            <a:r>
              <a:rPr lang="en-US" sz="3200" dirty="0">
                <a:latin typeface="+mj-lt"/>
              </a:rPr>
              <a:t>Dashboard Spreadsheets </a:t>
            </a:r>
          </a:p>
          <a:p>
            <a:pPr marL="0" indent="0">
              <a:buNone/>
            </a:pPr>
            <a:endParaRPr lang="en-US" sz="3200" dirty="0" smtClean="0">
              <a:latin typeface="+mj-lt"/>
            </a:endParaRPr>
          </a:p>
          <a:p>
            <a:endParaRPr lang="en-US" sz="3200" dirty="0">
              <a:latin typeface="+mj-lt"/>
            </a:endParaRPr>
          </a:p>
        </p:txBody>
      </p:sp>
      <p:sp>
        <p:nvSpPr>
          <p:cNvPr id="8" name="Rectangle 7"/>
          <p:cNvSpPr/>
          <p:nvPr/>
        </p:nvSpPr>
        <p:spPr>
          <a:xfrm>
            <a:off x="2286000" y="2413338"/>
            <a:ext cx="4572000" cy="2031325"/>
          </a:xfrm>
          <a:prstGeom prst="rect">
            <a:avLst/>
          </a:prstGeom>
        </p:spPr>
        <p:txBody>
          <a:bodyPr>
            <a:spAutoFit/>
          </a:bodyPr>
          <a:lstStyle/>
          <a:p>
            <a:pPr lvl="1">
              <a:buFont typeface="Wingdings" panose="05000000000000000000" pitchFamily="2" charset="2"/>
              <a:buChar char="v"/>
            </a:pPr>
            <a:r>
              <a:rPr lang="en-US" dirty="0"/>
              <a:t>“Spread sheets, color coded resident measures such as conference attendance”</a:t>
            </a:r>
          </a:p>
          <a:p>
            <a:pPr marL="398463" lvl="1" indent="0">
              <a:buNone/>
            </a:pPr>
            <a:endParaRPr lang="en-US" dirty="0"/>
          </a:p>
          <a:p>
            <a:pPr lvl="1">
              <a:buFont typeface="Wingdings" panose="05000000000000000000" pitchFamily="2" charset="2"/>
              <a:buChar char="v"/>
            </a:pPr>
            <a:r>
              <a:rPr lang="en-US" dirty="0"/>
              <a:t>“created spreadsheet to make sure our evaluation tools capture all the milestones” </a:t>
            </a:r>
          </a:p>
        </p:txBody>
      </p:sp>
      <p:pic>
        <p:nvPicPr>
          <p:cNvPr id="9" name="Picture 8"/>
          <p:cNvPicPr>
            <a:picLocks noChangeAspect="1"/>
          </p:cNvPicPr>
          <p:nvPr/>
        </p:nvPicPr>
        <p:blipFill rotWithShape="1">
          <a:blip r:embed="rId3"/>
          <a:srcRect b="22319"/>
          <a:stretch/>
        </p:blipFill>
        <p:spPr>
          <a:xfrm>
            <a:off x="190933" y="1440180"/>
            <a:ext cx="8762133" cy="5333999"/>
          </a:xfrm>
          <a:prstGeom prst="rect">
            <a:avLst/>
          </a:prstGeom>
        </p:spPr>
      </p:pic>
    </p:spTree>
    <p:extLst>
      <p:ext uri="{BB962C8B-B14F-4D97-AF65-F5344CB8AC3E}">
        <p14:creationId xmlns:p14="http://schemas.microsoft.com/office/powerpoint/2010/main" val="399544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Q5. Data used in CCC meetings for trainee assessment</a:t>
            </a:r>
            <a:endParaRPr lang="en-US" dirty="0"/>
          </a:p>
        </p:txBody>
      </p:sp>
      <p:graphicFrame>
        <p:nvGraphicFramePr>
          <p:cNvPr id="5" name="Chart 4"/>
          <p:cNvGraphicFramePr>
            <a:graphicFrameLocks/>
          </p:cNvGraphicFramePr>
          <p:nvPr>
            <p:extLst/>
          </p:nvPr>
        </p:nvGraphicFramePr>
        <p:xfrm>
          <a:off x="152400" y="990600"/>
          <a:ext cx="88392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3432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7512" y="1009650"/>
            <a:ext cx="4230687" cy="5467350"/>
          </a:xfrm>
        </p:spPr>
        <p:txBody>
          <a:bodyPr>
            <a:normAutofit fontScale="85000" lnSpcReduction="20000"/>
          </a:bodyPr>
          <a:lstStyle/>
          <a:p>
            <a:pPr lvl="1">
              <a:buFont typeface="Wingdings" panose="05000000000000000000" pitchFamily="2" charset="2"/>
              <a:buChar char="v"/>
            </a:pPr>
            <a:r>
              <a:rPr lang="en-US" dirty="0" smtClean="0"/>
              <a:t>Aggregate </a:t>
            </a:r>
            <a:r>
              <a:rPr lang="en-US" dirty="0"/>
              <a:t>milestone evaluation </a:t>
            </a:r>
            <a:r>
              <a:rPr lang="en-US" dirty="0" smtClean="0"/>
              <a:t>scores</a:t>
            </a:r>
          </a:p>
          <a:p>
            <a:pPr lvl="1">
              <a:buFont typeface="Wingdings" panose="05000000000000000000" pitchFamily="2" charset="2"/>
              <a:buChar char="v"/>
            </a:pPr>
            <a:r>
              <a:rPr lang="en-US" dirty="0" smtClean="0"/>
              <a:t>Board scores</a:t>
            </a:r>
          </a:p>
          <a:p>
            <a:pPr lvl="1">
              <a:buFont typeface="Wingdings" panose="05000000000000000000" pitchFamily="2" charset="2"/>
              <a:buChar char="v"/>
            </a:pPr>
            <a:r>
              <a:rPr lang="en-US" dirty="0" smtClean="0"/>
              <a:t>Conference Attendance</a:t>
            </a:r>
          </a:p>
          <a:p>
            <a:pPr lvl="1">
              <a:buFont typeface="Wingdings" panose="05000000000000000000" pitchFamily="2" charset="2"/>
              <a:buChar char="v"/>
            </a:pPr>
            <a:r>
              <a:rPr lang="en-US" dirty="0" smtClean="0"/>
              <a:t>Continuity </a:t>
            </a:r>
            <a:r>
              <a:rPr lang="en-US" dirty="0"/>
              <a:t>clinic chart </a:t>
            </a:r>
            <a:r>
              <a:rPr lang="en-US" dirty="0" smtClean="0"/>
              <a:t>review</a:t>
            </a:r>
          </a:p>
          <a:p>
            <a:pPr lvl="1">
              <a:buFont typeface="Wingdings" panose="05000000000000000000" pitchFamily="2" charset="2"/>
              <a:buChar char="v"/>
            </a:pPr>
            <a:r>
              <a:rPr lang="en-US" dirty="0" smtClean="0"/>
              <a:t>Curriculum Vitae</a:t>
            </a:r>
          </a:p>
          <a:p>
            <a:pPr lvl="1">
              <a:buFont typeface="Wingdings" panose="05000000000000000000" pitchFamily="2" charset="2"/>
              <a:buChar char="v"/>
            </a:pPr>
            <a:r>
              <a:rPr lang="en-US" dirty="0" smtClean="0"/>
              <a:t>Didactic attendance</a:t>
            </a:r>
          </a:p>
          <a:p>
            <a:pPr lvl="1">
              <a:buFont typeface="Wingdings" panose="05000000000000000000" pitchFamily="2" charset="2"/>
              <a:buChar char="v"/>
            </a:pPr>
            <a:r>
              <a:rPr lang="en-US" dirty="0" smtClean="0"/>
              <a:t>Duty </a:t>
            </a:r>
            <a:r>
              <a:rPr lang="en-US" dirty="0"/>
              <a:t>Hour </a:t>
            </a:r>
            <a:r>
              <a:rPr lang="en-US" dirty="0" smtClean="0"/>
              <a:t>Summary</a:t>
            </a:r>
          </a:p>
          <a:p>
            <a:pPr lvl="1">
              <a:buFont typeface="Wingdings" panose="05000000000000000000" pitchFamily="2" charset="2"/>
              <a:buChar char="v"/>
            </a:pPr>
            <a:r>
              <a:rPr lang="en-US" dirty="0" smtClean="0"/>
              <a:t>Duty </a:t>
            </a:r>
            <a:r>
              <a:rPr lang="en-US" dirty="0"/>
              <a:t>Hour reporting </a:t>
            </a:r>
            <a:r>
              <a:rPr lang="en-US" dirty="0" smtClean="0"/>
              <a:t>compliance</a:t>
            </a:r>
          </a:p>
          <a:p>
            <a:pPr lvl="1">
              <a:buFont typeface="Wingdings" panose="05000000000000000000" pitchFamily="2" charset="2"/>
              <a:buChar char="v"/>
            </a:pPr>
            <a:r>
              <a:rPr lang="en-US" dirty="0" smtClean="0"/>
              <a:t>Evaluation </a:t>
            </a:r>
            <a:r>
              <a:rPr lang="en-US" dirty="0"/>
              <a:t>completion </a:t>
            </a:r>
            <a:r>
              <a:rPr lang="en-US" dirty="0" smtClean="0"/>
              <a:t>rate</a:t>
            </a:r>
          </a:p>
          <a:p>
            <a:pPr lvl="1">
              <a:buFont typeface="Wingdings" panose="05000000000000000000" pitchFamily="2" charset="2"/>
              <a:buChar char="v"/>
            </a:pPr>
            <a:r>
              <a:rPr lang="en-US" dirty="0" smtClean="0"/>
              <a:t>In </a:t>
            </a:r>
            <a:r>
              <a:rPr lang="en-US" dirty="0"/>
              <a:t>service exam </a:t>
            </a:r>
            <a:r>
              <a:rPr lang="en-US" dirty="0" smtClean="0"/>
              <a:t>scores</a:t>
            </a:r>
          </a:p>
          <a:p>
            <a:pPr lvl="1">
              <a:buFont typeface="Wingdings" panose="05000000000000000000" pitchFamily="2" charset="2"/>
              <a:buChar char="v"/>
            </a:pPr>
            <a:r>
              <a:rPr lang="en-US" dirty="0" smtClean="0"/>
              <a:t>Learning </a:t>
            </a:r>
            <a:r>
              <a:rPr lang="en-US" dirty="0"/>
              <a:t>modules </a:t>
            </a:r>
            <a:r>
              <a:rPr lang="en-US" dirty="0" smtClean="0"/>
              <a:t>completion</a:t>
            </a:r>
          </a:p>
          <a:p>
            <a:pPr lvl="1">
              <a:buFont typeface="Wingdings" panose="05000000000000000000" pitchFamily="2" charset="2"/>
              <a:buChar char="v"/>
            </a:pPr>
            <a:r>
              <a:rPr lang="en-US" dirty="0"/>
              <a:t>Medical records outstanding OP reports</a:t>
            </a:r>
          </a:p>
          <a:p>
            <a:pPr marL="398463" lvl="1" indent="0">
              <a:buNone/>
            </a:pPr>
            <a:endParaRPr lang="en-US" dirty="0" smtClean="0"/>
          </a:p>
        </p:txBody>
      </p:sp>
      <p:sp>
        <p:nvSpPr>
          <p:cNvPr id="5" name="Content Placeholder 4"/>
          <p:cNvSpPr>
            <a:spLocks noGrp="1"/>
          </p:cNvSpPr>
          <p:nvPr>
            <p:ph sz="half" idx="2"/>
          </p:nvPr>
        </p:nvSpPr>
        <p:spPr>
          <a:xfrm>
            <a:off x="4702175" y="990600"/>
            <a:ext cx="4132263" cy="5162550"/>
          </a:xfrm>
        </p:spPr>
        <p:txBody>
          <a:bodyPr>
            <a:normAutofit fontScale="85000" lnSpcReduction="10000"/>
          </a:bodyPr>
          <a:lstStyle/>
          <a:p>
            <a:pPr lvl="1">
              <a:buFont typeface="Wingdings" panose="05000000000000000000" pitchFamily="2" charset="2"/>
              <a:buChar char="v"/>
            </a:pPr>
            <a:r>
              <a:rPr lang="en-US" dirty="0" smtClean="0"/>
              <a:t>Medical </a:t>
            </a:r>
            <a:r>
              <a:rPr lang="en-US" dirty="0"/>
              <a:t>student evaluations</a:t>
            </a:r>
          </a:p>
          <a:p>
            <a:pPr lvl="1">
              <a:buFont typeface="Wingdings" panose="05000000000000000000" pitchFamily="2" charset="2"/>
              <a:buChar char="v"/>
            </a:pPr>
            <a:r>
              <a:rPr lang="en-US" dirty="0"/>
              <a:t>Mock oral results</a:t>
            </a:r>
          </a:p>
          <a:p>
            <a:pPr lvl="1">
              <a:buFont typeface="Wingdings" panose="05000000000000000000" pitchFamily="2" charset="2"/>
              <a:buChar char="v"/>
            </a:pPr>
            <a:r>
              <a:rPr lang="en-US" dirty="0"/>
              <a:t>Narrative evaluation comments</a:t>
            </a:r>
          </a:p>
          <a:p>
            <a:pPr lvl="1">
              <a:buFont typeface="Wingdings" panose="05000000000000000000" pitchFamily="2" charset="2"/>
              <a:buChar char="v"/>
            </a:pPr>
            <a:r>
              <a:rPr lang="en-US" dirty="0"/>
              <a:t>Peer Evaluations</a:t>
            </a:r>
          </a:p>
          <a:p>
            <a:pPr lvl="1">
              <a:buFont typeface="Wingdings" panose="05000000000000000000" pitchFamily="2" charset="2"/>
              <a:buChar char="v"/>
            </a:pPr>
            <a:r>
              <a:rPr lang="en-US" dirty="0"/>
              <a:t>Presentations</a:t>
            </a:r>
          </a:p>
          <a:p>
            <a:pPr lvl="1">
              <a:buFont typeface="Wingdings" panose="05000000000000000000" pitchFamily="2" charset="2"/>
              <a:buChar char="v"/>
            </a:pPr>
            <a:r>
              <a:rPr lang="en-US" dirty="0"/>
              <a:t>Previous evaluation</a:t>
            </a:r>
          </a:p>
          <a:p>
            <a:pPr lvl="1">
              <a:buFont typeface="Wingdings" panose="05000000000000000000" pitchFamily="2" charset="2"/>
              <a:buChar char="v"/>
            </a:pPr>
            <a:r>
              <a:rPr lang="en-US" dirty="0"/>
              <a:t>Procedure logs</a:t>
            </a:r>
          </a:p>
          <a:p>
            <a:pPr lvl="1">
              <a:buFont typeface="Wingdings" panose="05000000000000000000" pitchFamily="2" charset="2"/>
              <a:buChar char="v"/>
            </a:pPr>
            <a:r>
              <a:rPr lang="en-US" dirty="0"/>
              <a:t>Research projects</a:t>
            </a:r>
          </a:p>
          <a:p>
            <a:pPr lvl="1">
              <a:buFont typeface="Wingdings" panose="05000000000000000000" pitchFamily="2" charset="2"/>
              <a:buChar char="v"/>
            </a:pPr>
            <a:r>
              <a:rPr lang="en-US" dirty="0"/>
              <a:t>Self assessment scores</a:t>
            </a:r>
          </a:p>
          <a:p>
            <a:pPr lvl="1">
              <a:buFont typeface="Wingdings" panose="05000000000000000000" pitchFamily="2" charset="2"/>
              <a:buChar char="v"/>
            </a:pPr>
            <a:r>
              <a:rPr lang="en-US" dirty="0"/>
              <a:t>Spider diagrams with comparison data</a:t>
            </a:r>
          </a:p>
          <a:p>
            <a:pPr lvl="1">
              <a:buFont typeface="Wingdings" panose="05000000000000000000" pitchFamily="2" charset="2"/>
              <a:buChar char="v"/>
            </a:pPr>
            <a:r>
              <a:rPr lang="en-US" dirty="0"/>
              <a:t>C</a:t>
            </a:r>
            <a:r>
              <a:rPr lang="en-US" dirty="0" smtClean="0"/>
              <a:t>ontinuity </a:t>
            </a:r>
            <a:r>
              <a:rPr lang="en-US" dirty="0"/>
              <a:t>clinic attendance</a:t>
            </a:r>
          </a:p>
          <a:p>
            <a:endParaRPr lang="en-US" dirty="0"/>
          </a:p>
        </p:txBody>
      </p:sp>
      <p:sp>
        <p:nvSpPr>
          <p:cNvPr id="2" name="Title 1"/>
          <p:cNvSpPr>
            <a:spLocks noGrp="1"/>
          </p:cNvSpPr>
          <p:nvPr>
            <p:ph type="title"/>
          </p:nvPr>
        </p:nvSpPr>
        <p:spPr/>
        <p:txBody>
          <a:bodyPr/>
          <a:lstStyle/>
          <a:p>
            <a:r>
              <a:rPr lang="en-US" dirty="0" smtClean="0"/>
              <a:t>Data included in the CCC Review: Overall Emergent Themes</a:t>
            </a:r>
            <a:endParaRPr lang="en-US" dirty="0"/>
          </a:p>
        </p:txBody>
      </p:sp>
    </p:spTree>
    <p:extLst>
      <p:ext uri="{BB962C8B-B14F-4D97-AF65-F5344CB8AC3E}">
        <p14:creationId xmlns:p14="http://schemas.microsoft.com/office/powerpoint/2010/main" val="4129700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2725"/>
            <a:ext cx="8915400" cy="527050"/>
          </a:xfrm>
        </p:spPr>
        <p:txBody>
          <a:bodyPr/>
          <a:lstStyle/>
          <a:p>
            <a:r>
              <a:rPr lang="en-US" dirty="0" smtClean="0"/>
              <a:t>Q6. What </a:t>
            </a:r>
            <a:r>
              <a:rPr lang="en-US" dirty="0"/>
              <a:t>data was more valuable in your overall milestone assessments?</a:t>
            </a:r>
          </a:p>
        </p:txBody>
      </p:sp>
      <p:graphicFrame>
        <p:nvGraphicFramePr>
          <p:cNvPr id="6" name="Chart 5"/>
          <p:cNvGraphicFramePr>
            <a:graphicFrameLocks/>
          </p:cNvGraphicFramePr>
          <p:nvPr>
            <p:extLst>
              <p:ext uri="{D42A27DB-BD31-4B8C-83A1-F6EECF244321}">
                <p14:modId xmlns:p14="http://schemas.microsoft.com/office/powerpoint/2010/main" val="3560919741"/>
              </p:ext>
            </p:extLst>
          </p:nvPr>
        </p:nvGraphicFramePr>
        <p:xfrm>
          <a:off x="152400" y="1066800"/>
          <a:ext cx="87630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2625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0"/>
            <a:ext cx="8380413" cy="739775"/>
          </a:xfrm>
        </p:spPr>
        <p:txBody>
          <a:bodyPr/>
          <a:lstStyle/>
          <a:p>
            <a:r>
              <a:rPr lang="en-US" dirty="0" smtClean="0"/>
              <a:t>Q7. Beneficial </a:t>
            </a:r>
            <a:r>
              <a:rPr lang="en-US" dirty="0"/>
              <a:t>aspects of the milestone evaluation </a:t>
            </a:r>
            <a:r>
              <a:rPr lang="en-US" dirty="0" smtClean="0"/>
              <a:t>process</a:t>
            </a:r>
            <a:endParaRPr lang="en-US" dirty="0"/>
          </a:p>
        </p:txBody>
      </p:sp>
      <p:sp>
        <p:nvSpPr>
          <p:cNvPr id="4" name="Slide Number Placeholder 3"/>
          <p:cNvSpPr>
            <a:spLocks noGrp="1"/>
          </p:cNvSpPr>
          <p:nvPr>
            <p:ph type="sldNum" sz="quarter" idx="4294967295"/>
          </p:nvPr>
        </p:nvSpPr>
        <p:spPr>
          <a:xfrm>
            <a:off x="3956050" y="6527800"/>
            <a:ext cx="1033463" cy="177800"/>
          </a:xfrm>
        </p:spPr>
        <p:txBody>
          <a:bodyPr/>
          <a:lstStyle/>
          <a:p>
            <a:pPr>
              <a:defRPr/>
            </a:pPr>
            <a:fld id="{6FCE3B76-DE70-4E9B-AB48-ED362D1CB3E6}" type="slidenum">
              <a:rPr lang="en-US" smtClean="0"/>
              <a:pPr>
                <a:defRPr/>
              </a:pPr>
              <a:t>24</a:t>
            </a:fld>
            <a:r>
              <a:rPr lang="en-US" smtClean="0"/>
              <a:t> </a:t>
            </a:r>
            <a:endParaRPr lang="en-US" dirty="0"/>
          </a:p>
        </p:txBody>
      </p:sp>
      <p:pic>
        <p:nvPicPr>
          <p:cNvPr id="5" name="Picture 4"/>
          <p:cNvPicPr>
            <a:picLocks noChangeAspect="1"/>
          </p:cNvPicPr>
          <p:nvPr/>
        </p:nvPicPr>
        <p:blipFill rotWithShape="1">
          <a:blip r:embed="rId3"/>
          <a:srcRect b="26438"/>
          <a:stretch/>
        </p:blipFill>
        <p:spPr>
          <a:xfrm>
            <a:off x="21329" y="1873446"/>
            <a:ext cx="9116321" cy="4984554"/>
          </a:xfrm>
          <a:prstGeom prst="rect">
            <a:avLst/>
          </a:prstGeom>
        </p:spPr>
      </p:pic>
      <p:sp>
        <p:nvSpPr>
          <p:cNvPr id="7" name="Rectangle 6"/>
          <p:cNvSpPr/>
          <p:nvPr/>
        </p:nvSpPr>
        <p:spPr>
          <a:xfrm>
            <a:off x="1" y="1766766"/>
            <a:ext cx="9143999" cy="5091234"/>
          </a:xfrm>
          <a:prstGeom prst="rect">
            <a:avLst/>
          </a:prstGeom>
          <a:solidFill>
            <a:schemeClr val="bg1">
              <a:alpha val="6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95400" y="5334000"/>
            <a:ext cx="6705600" cy="1200329"/>
          </a:xfrm>
          <a:prstGeom prst="rect">
            <a:avLst/>
          </a:prstGeom>
        </p:spPr>
        <p:txBody>
          <a:bodyPr wrap="square">
            <a:spAutoFit/>
          </a:bodyPr>
          <a:lstStyle/>
          <a:p>
            <a:pPr algn="ctr"/>
            <a:r>
              <a:rPr lang="en-US" sz="2400" dirty="0" smtClean="0">
                <a:latin typeface="+mn-lt"/>
              </a:rPr>
              <a:t>“Group </a:t>
            </a:r>
            <a:r>
              <a:rPr lang="en-US" sz="2400" dirty="0">
                <a:latin typeface="+mn-lt"/>
              </a:rPr>
              <a:t>discussion to clarify our own thinking and understanding of the Milestones and their </a:t>
            </a:r>
            <a:r>
              <a:rPr lang="en-US" sz="2400" dirty="0" smtClean="0">
                <a:latin typeface="+mn-lt"/>
              </a:rPr>
              <a:t>meaning”</a:t>
            </a:r>
            <a:endParaRPr lang="en-US" sz="2400" dirty="0">
              <a:latin typeface="+mn-lt"/>
            </a:endParaRPr>
          </a:p>
        </p:txBody>
      </p:sp>
      <p:sp>
        <p:nvSpPr>
          <p:cNvPr id="9" name="Content Placeholder 2"/>
          <p:cNvSpPr>
            <a:spLocks noGrp="1"/>
          </p:cNvSpPr>
          <p:nvPr>
            <p:ph idx="1"/>
          </p:nvPr>
        </p:nvSpPr>
        <p:spPr>
          <a:xfrm>
            <a:off x="388737" y="1219200"/>
            <a:ext cx="7993263" cy="627166"/>
          </a:xfrm>
        </p:spPr>
        <p:txBody>
          <a:bodyPr/>
          <a:lstStyle/>
          <a:p>
            <a:pPr marL="0" indent="0">
              <a:buNone/>
            </a:pPr>
            <a:r>
              <a:rPr lang="en-US" sz="2800" dirty="0" smtClean="0">
                <a:latin typeface="+mj-lt"/>
              </a:rPr>
              <a:t>Committee-based review and </a:t>
            </a:r>
            <a:r>
              <a:rPr lang="en-US" sz="2800" u="sng" dirty="0" smtClean="0">
                <a:latin typeface="+mj-lt"/>
              </a:rPr>
              <a:t>discussion</a:t>
            </a:r>
            <a:endParaRPr lang="en-US" sz="2800" dirty="0" smtClean="0">
              <a:latin typeface="+mj-lt"/>
            </a:endParaRPr>
          </a:p>
          <a:p>
            <a:pPr lvl="1"/>
            <a:endParaRPr lang="en-US" sz="3200" dirty="0"/>
          </a:p>
          <a:p>
            <a:endParaRPr lang="en-US" sz="3200" dirty="0"/>
          </a:p>
        </p:txBody>
      </p:sp>
    </p:spTree>
    <p:extLst>
      <p:ext uri="{BB962C8B-B14F-4D97-AF65-F5344CB8AC3E}">
        <p14:creationId xmlns:p14="http://schemas.microsoft.com/office/powerpoint/2010/main" val="2953869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956050" y="6527800"/>
            <a:ext cx="1033463" cy="177800"/>
          </a:xfrm>
        </p:spPr>
        <p:txBody>
          <a:bodyPr/>
          <a:lstStyle/>
          <a:p>
            <a:pPr>
              <a:defRPr/>
            </a:pPr>
            <a:fld id="{6FCE3B76-DE70-4E9B-AB48-ED362D1CB3E6}" type="slidenum">
              <a:rPr lang="en-US" smtClean="0"/>
              <a:pPr>
                <a:defRPr/>
              </a:pPr>
              <a:t>25</a:t>
            </a:fld>
            <a:r>
              <a:rPr lang="en-US" smtClean="0"/>
              <a:t> </a:t>
            </a:r>
            <a:endParaRPr lang="en-US" dirty="0"/>
          </a:p>
        </p:txBody>
      </p:sp>
      <p:pic>
        <p:nvPicPr>
          <p:cNvPr id="5" name="Picture 4"/>
          <p:cNvPicPr>
            <a:picLocks noChangeAspect="1"/>
          </p:cNvPicPr>
          <p:nvPr/>
        </p:nvPicPr>
        <p:blipFill rotWithShape="1">
          <a:blip r:embed="rId3"/>
          <a:srcRect b="26438"/>
          <a:stretch/>
        </p:blipFill>
        <p:spPr>
          <a:xfrm>
            <a:off x="21329" y="1873446"/>
            <a:ext cx="9116321" cy="4984554"/>
          </a:xfrm>
          <a:prstGeom prst="rect">
            <a:avLst/>
          </a:prstGeom>
        </p:spPr>
      </p:pic>
      <p:sp>
        <p:nvSpPr>
          <p:cNvPr id="7" name="Rectangle 6"/>
          <p:cNvSpPr/>
          <p:nvPr/>
        </p:nvSpPr>
        <p:spPr>
          <a:xfrm>
            <a:off x="1" y="1766766"/>
            <a:ext cx="9143999" cy="5091234"/>
          </a:xfrm>
          <a:prstGeom prst="rect">
            <a:avLst/>
          </a:prstGeom>
          <a:solidFill>
            <a:schemeClr val="bg1">
              <a:alpha val="6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54919" y="5913735"/>
            <a:ext cx="6705600" cy="461665"/>
          </a:xfrm>
          <a:prstGeom prst="rect">
            <a:avLst/>
          </a:prstGeom>
        </p:spPr>
        <p:txBody>
          <a:bodyPr wrap="square">
            <a:spAutoFit/>
          </a:bodyPr>
          <a:lstStyle/>
          <a:p>
            <a:pPr algn="ctr"/>
            <a:r>
              <a:rPr lang="en-US" sz="2400" dirty="0" smtClean="0">
                <a:latin typeface="+mn-lt"/>
              </a:rPr>
              <a:t>“…</a:t>
            </a:r>
            <a:r>
              <a:rPr lang="en-US" sz="2400" dirty="0">
                <a:latin typeface="+mn-lt"/>
              </a:rPr>
              <a:t>recognition of deficits in our </a:t>
            </a:r>
            <a:r>
              <a:rPr lang="en-US" sz="2400" dirty="0" smtClean="0">
                <a:latin typeface="+mn-lt"/>
              </a:rPr>
              <a:t>teaching”</a:t>
            </a:r>
            <a:endParaRPr lang="en-US" sz="2400" dirty="0">
              <a:latin typeface="+mn-lt"/>
            </a:endParaRPr>
          </a:p>
        </p:txBody>
      </p:sp>
      <p:sp>
        <p:nvSpPr>
          <p:cNvPr id="11" name="Title 1"/>
          <p:cNvSpPr>
            <a:spLocks noGrp="1"/>
          </p:cNvSpPr>
          <p:nvPr>
            <p:ph type="title"/>
          </p:nvPr>
        </p:nvSpPr>
        <p:spPr>
          <a:xfrm>
            <a:off x="417513" y="0"/>
            <a:ext cx="8380413" cy="739775"/>
          </a:xfrm>
        </p:spPr>
        <p:txBody>
          <a:bodyPr/>
          <a:lstStyle/>
          <a:p>
            <a:r>
              <a:rPr lang="en-US" dirty="0" smtClean="0"/>
              <a:t>Q7. Beneficial </a:t>
            </a:r>
            <a:r>
              <a:rPr lang="en-US" dirty="0"/>
              <a:t>aspects of the milestone evaluation </a:t>
            </a:r>
            <a:r>
              <a:rPr lang="en-US" dirty="0" smtClean="0"/>
              <a:t>process</a:t>
            </a:r>
            <a:endParaRPr lang="en-US" dirty="0"/>
          </a:p>
        </p:txBody>
      </p:sp>
      <p:sp>
        <p:nvSpPr>
          <p:cNvPr id="15" name="Content Placeholder 2"/>
          <p:cNvSpPr>
            <a:spLocks noGrp="1"/>
          </p:cNvSpPr>
          <p:nvPr>
            <p:ph idx="1"/>
          </p:nvPr>
        </p:nvSpPr>
        <p:spPr>
          <a:xfrm>
            <a:off x="388737" y="1219200"/>
            <a:ext cx="7993263" cy="627166"/>
          </a:xfrm>
        </p:spPr>
        <p:txBody>
          <a:bodyPr/>
          <a:lstStyle/>
          <a:p>
            <a:pPr marL="0" indent="0">
              <a:buNone/>
            </a:pPr>
            <a:r>
              <a:rPr lang="en-US" sz="2800" dirty="0" smtClean="0">
                <a:latin typeface="+mj-lt"/>
              </a:rPr>
              <a:t>Committee-based review and </a:t>
            </a:r>
            <a:r>
              <a:rPr lang="en-US" sz="2800" u="sng" dirty="0" smtClean="0">
                <a:latin typeface="+mj-lt"/>
              </a:rPr>
              <a:t>discussion</a:t>
            </a:r>
            <a:endParaRPr lang="en-US" sz="2800" dirty="0" smtClean="0">
              <a:latin typeface="+mj-lt"/>
            </a:endParaRPr>
          </a:p>
          <a:p>
            <a:pPr lvl="1"/>
            <a:endParaRPr lang="en-US" sz="3200" dirty="0"/>
          </a:p>
          <a:p>
            <a:endParaRPr lang="en-US" sz="3200" dirty="0"/>
          </a:p>
        </p:txBody>
      </p:sp>
    </p:spTree>
    <p:extLst>
      <p:ext uri="{BB962C8B-B14F-4D97-AF65-F5344CB8AC3E}">
        <p14:creationId xmlns:p14="http://schemas.microsoft.com/office/powerpoint/2010/main" val="692414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7" y="1219200"/>
            <a:ext cx="7993263" cy="627166"/>
          </a:xfrm>
        </p:spPr>
        <p:txBody>
          <a:bodyPr/>
          <a:lstStyle/>
          <a:p>
            <a:pPr marL="0" indent="0">
              <a:buNone/>
            </a:pPr>
            <a:r>
              <a:rPr lang="en-US" sz="2800" dirty="0" smtClean="0">
                <a:latin typeface="+mj-lt"/>
              </a:rPr>
              <a:t>Committee-based review and </a:t>
            </a:r>
            <a:r>
              <a:rPr lang="en-US" sz="2800" u="sng" dirty="0" smtClean="0">
                <a:latin typeface="+mj-lt"/>
              </a:rPr>
              <a:t>discussion</a:t>
            </a:r>
            <a:endParaRPr lang="en-US" sz="2800" dirty="0" smtClean="0">
              <a:latin typeface="+mj-lt"/>
            </a:endParaRPr>
          </a:p>
          <a:p>
            <a:pPr lvl="1"/>
            <a:endParaRPr lang="en-US" sz="3200" dirty="0"/>
          </a:p>
          <a:p>
            <a:endParaRPr lang="en-US" sz="3200" dirty="0"/>
          </a:p>
        </p:txBody>
      </p:sp>
      <p:sp>
        <p:nvSpPr>
          <p:cNvPr id="4" name="Slide Number Placeholder 3"/>
          <p:cNvSpPr>
            <a:spLocks noGrp="1"/>
          </p:cNvSpPr>
          <p:nvPr>
            <p:ph type="sldNum" sz="quarter" idx="4294967295"/>
          </p:nvPr>
        </p:nvSpPr>
        <p:spPr>
          <a:xfrm>
            <a:off x="3956050" y="6527800"/>
            <a:ext cx="1033463" cy="177800"/>
          </a:xfrm>
        </p:spPr>
        <p:txBody>
          <a:bodyPr/>
          <a:lstStyle/>
          <a:p>
            <a:pPr>
              <a:defRPr/>
            </a:pPr>
            <a:fld id="{6FCE3B76-DE70-4E9B-AB48-ED362D1CB3E6}" type="slidenum">
              <a:rPr lang="en-US" smtClean="0"/>
              <a:pPr>
                <a:defRPr/>
              </a:pPr>
              <a:t>26</a:t>
            </a:fld>
            <a:r>
              <a:rPr lang="en-US" smtClean="0"/>
              <a:t> </a:t>
            </a:r>
            <a:endParaRPr lang="en-US" dirty="0"/>
          </a:p>
        </p:txBody>
      </p:sp>
      <p:pic>
        <p:nvPicPr>
          <p:cNvPr id="5" name="Picture 4"/>
          <p:cNvPicPr>
            <a:picLocks noChangeAspect="1"/>
          </p:cNvPicPr>
          <p:nvPr/>
        </p:nvPicPr>
        <p:blipFill rotWithShape="1">
          <a:blip r:embed="rId3"/>
          <a:srcRect b="26438"/>
          <a:stretch/>
        </p:blipFill>
        <p:spPr>
          <a:xfrm>
            <a:off x="21329" y="1873446"/>
            <a:ext cx="9116321" cy="4984554"/>
          </a:xfrm>
          <a:prstGeom prst="rect">
            <a:avLst/>
          </a:prstGeom>
        </p:spPr>
      </p:pic>
      <p:sp>
        <p:nvSpPr>
          <p:cNvPr id="7" name="Rectangle 6"/>
          <p:cNvSpPr/>
          <p:nvPr/>
        </p:nvSpPr>
        <p:spPr>
          <a:xfrm>
            <a:off x="1" y="1766766"/>
            <a:ext cx="9143999" cy="5091234"/>
          </a:xfrm>
          <a:prstGeom prst="rect">
            <a:avLst/>
          </a:prstGeom>
          <a:solidFill>
            <a:schemeClr val="bg1">
              <a:alpha val="6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5562600"/>
            <a:ext cx="4981575" cy="830997"/>
          </a:xfrm>
          <a:prstGeom prst="rect">
            <a:avLst/>
          </a:prstGeom>
        </p:spPr>
        <p:txBody>
          <a:bodyPr wrap="square">
            <a:spAutoFit/>
          </a:bodyPr>
          <a:lstStyle/>
          <a:p>
            <a:pPr algn="ctr"/>
            <a:r>
              <a:rPr lang="en-US" sz="2400" dirty="0" smtClean="0">
                <a:latin typeface="+mn-lt"/>
              </a:rPr>
              <a:t>“Multiple </a:t>
            </a:r>
            <a:r>
              <a:rPr lang="en-US" sz="2400" dirty="0">
                <a:latin typeface="+mn-lt"/>
              </a:rPr>
              <a:t>opinions strengthen the rigor of the process.”</a:t>
            </a:r>
          </a:p>
        </p:txBody>
      </p:sp>
      <p:sp>
        <p:nvSpPr>
          <p:cNvPr id="10" name="Title 1"/>
          <p:cNvSpPr txBox="1">
            <a:spLocks/>
          </p:cNvSpPr>
          <p:nvPr/>
        </p:nvSpPr>
        <p:spPr bwMode="auto">
          <a:xfrm>
            <a:off x="417513" y="0"/>
            <a:ext cx="83804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lnSpc>
                <a:spcPct val="105000"/>
              </a:lnSpc>
              <a:spcBef>
                <a:spcPct val="0"/>
              </a:spcBef>
              <a:spcAft>
                <a:spcPct val="0"/>
              </a:spcAft>
              <a:defRPr sz="2000" b="1">
                <a:solidFill>
                  <a:srgbClr val="8C1515"/>
                </a:solidFill>
                <a:latin typeface="Arial" pitchFamily="34" charset="0"/>
                <a:ea typeface="+mj-ea"/>
                <a:cs typeface="Arial" pitchFamily="34" charset="0"/>
              </a:defRPr>
            </a:lvl1pPr>
            <a:lvl2pPr algn="l" rtl="0" eaLnBrk="1" fontAlgn="base" hangingPunct="1">
              <a:lnSpc>
                <a:spcPct val="105000"/>
              </a:lnSpc>
              <a:spcBef>
                <a:spcPct val="0"/>
              </a:spcBef>
              <a:spcAft>
                <a:spcPct val="0"/>
              </a:spcAft>
              <a:defRPr sz="2000" b="1">
                <a:solidFill>
                  <a:srgbClr val="8C1515"/>
                </a:solidFill>
                <a:latin typeface="Arial" charset="0"/>
                <a:cs typeface="Arial" charset="0"/>
              </a:defRPr>
            </a:lvl2pPr>
            <a:lvl3pPr algn="l" rtl="0" eaLnBrk="1" fontAlgn="base" hangingPunct="1">
              <a:lnSpc>
                <a:spcPct val="105000"/>
              </a:lnSpc>
              <a:spcBef>
                <a:spcPct val="0"/>
              </a:spcBef>
              <a:spcAft>
                <a:spcPct val="0"/>
              </a:spcAft>
              <a:defRPr sz="2000" b="1">
                <a:solidFill>
                  <a:srgbClr val="8C1515"/>
                </a:solidFill>
                <a:latin typeface="Arial" charset="0"/>
                <a:cs typeface="Arial" charset="0"/>
              </a:defRPr>
            </a:lvl3pPr>
            <a:lvl4pPr algn="l" rtl="0" eaLnBrk="1" fontAlgn="base" hangingPunct="1">
              <a:lnSpc>
                <a:spcPct val="105000"/>
              </a:lnSpc>
              <a:spcBef>
                <a:spcPct val="0"/>
              </a:spcBef>
              <a:spcAft>
                <a:spcPct val="0"/>
              </a:spcAft>
              <a:defRPr sz="2000" b="1">
                <a:solidFill>
                  <a:srgbClr val="8C1515"/>
                </a:solidFill>
                <a:latin typeface="Arial" charset="0"/>
                <a:cs typeface="Arial" charset="0"/>
              </a:defRPr>
            </a:lvl4pPr>
            <a:lvl5pPr algn="l" rtl="0" eaLnBrk="1" fontAlgn="base" hangingPunct="1">
              <a:lnSpc>
                <a:spcPct val="105000"/>
              </a:lnSpc>
              <a:spcBef>
                <a:spcPct val="0"/>
              </a:spcBef>
              <a:spcAft>
                <a:spcPct val="0"/>
              </a:spcAft>
              <a:defRPr sz="2000" b="1">
                <a:solidFill>
                  <a:srgbClr val="8C1515"/>
                </a:solidFill>
                <a:latin typeface="Arial" charset="0"/>
                <a:cs typeface="Arial" charset="0"/>
              </a:defRPr>
            </a:lvl5pPr>
            <a:lvl6pPr marL="457200" algn="l" rtl="0" eaLnBrk="1" fontAlgn="base" hangingPunct="1">
              <a:lnSpc>
                <a:spcPct val="105000"/>
              </a:lnSpc>
              <a:spcBef>
                <a:spcPct val="0"/>
              </a:spcBef>
              <a:spcAft>
                <a:spcPct val="0"/>
              </a:spcAft>
              <a:defRPr sz="2000" b="1">
                <a:solidFill>
                  <a:srgbClr val="980F08"/>
                </a:solidFill>
                <a:latin typeface="Verdana" pitchFamily="34" charset="0"/>
              </a:defRPr>
            </a:lvl6pPr>
            <a:lvl7pPr marL="914400" algn="l" rtl="0" eaLnBrk="1" fontAlgn="base" hangingPunct="1">
              <a:lnSpc>
                <a:spcPct val="105000"/>
              </a:lnSpc>
              <a:spcBef>
                <a:spcPct val="0"/>
              </a:spcBef>
              <a:spcAft>
                <a:spcPct val="0"/>
              </a:spcAft>
              <a:defRPr sz="2000" b="1">
                <a:solidFill>
                  <a:srgbClr val="980F08"/>
                </a:solidFill>
                <a:latin typeface="Verdana" pitchFamily="34" charset="0"/>
              </a:defRPr>
            </a:lvl7pPr>
            <a:lvl8pPr marL="1371600" algn="l" rtl="0" eaLnBrk="1" fontAlgn="base" hangingPunct="1">
              <a:lnSpc>
                <a:spcPct val="105000"/>
              </a:lnSpc>
              <a:spcBef>
                <a:spcPct val="0"/>
              </a:spcBef>
              <a:spcAft>
                <a:spcPct val="0"/>
              </a:spcAft>
              <a:defRPr sz="2000" b="1">
                <a:solidFill>
                  <a:srgbClr val="980F08"/>
                </a:solidFill>
                <a:latin typeface="Verdana" pitchFamily="34" charset="0"/>
              </a:defRPr>
            </a:lvl8pPr>
            <a:lvl9pPr marL="1828800" algn="l" rtl="0" eaLnBrk="1" fontAlgn="base" hangingPunct="1">
              <a:lnSpc>
                <a:spcPct val="105000"/>
              </a:lnSpc>
              <a:spcBef>
                <a:spcPct val="0"/>
              </a:spcBef>
              <a:spcAft>
                <a:spcPct val="0"/>
              </a:spcAft>
              <a:defRPr sz="2000" b="1">
                <a:solidFill>
                  <a:srgbClr val="980F08"/>
                </a:solidFill>
                <a:latin typeface="Verdana" pitchFamily="34" charset="0"/>
              </a:defRPr>
            </a:lvl9pPr>
          </a:lstStyle>
          <a:p>
            <a:r>
              <a:rPr lang="en-US" kern="0" smtClean="0"/>
              <a:t>Q7. Beneficial aspects of the milestone evaluation process</a:t>
            </a:r>
            <a:endParaRPr lang="en-US" kern="0" dirty="0"/>
          </a:p>
        </p:txBody>
      </p:sp>
    </p:spTree>
    <p:extLst>
      <p:ext uri="{BB962C8B-B14F-4D97-AF65-F5344CB8AC3E}">
        <p14:creationId xmlns:p14="http://schemas.microsoft.com/office/powerpoint/2010/main" val="207189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956050" y="6527800"/>
            <a:ext cx="1033463" cy="177800"/>
          </a:xfrm>
        </p:spPr>
        <p:txBody>
          <a:bodyPr/>
          <a:lstStyle/>
          <a:p>
            <a:pPr>
              <a:defRPr/>
            </a:pPr>
            <a:fld id="{6FCE3B76-DE70-4E9B-AB48-ED362D1CB3E6}" type="slidenum">
              <a:rPr lang="en-US" smtClean="0"/>
              <a:pPr>
                <a:defRPr/>
              </a:pPr>
              <a:t>27</a:t>
            </a:fld>
            <a:r>
              <a:rPr lang="en-US" smtClean="0"/>
              <a:t> </a:t>
            </a:r>
            <a:endParaRPr lang="en-US" dirty="0"/>
          </a:p>
        </p:txBody>
      </p:sp>
      <p:pic>
        <p:nvPicPr>
          <p:cNvPr id="5" name="Picture 4"/>
          <p:cNvPicPr>
            <a:picLocks noChangeAspect="1"/>
          </p:cNvPicPr>
          <p:nvPr/>
        </p:nvPicPr>
        <p:blipFill rotWithShape="1">
          <a:blip r:embed="rId3"/>
          <a:srcRect b="26438"/>
          <a:stretch/>
        </p:blipFill>
        <p:spPr>
          <a:xfrm>
            <a:off x="21329" y="1873446"/>
            <a:ext cx="9116321" cy="4984554"/>
          </a:xfrm>
          <a:prstGeom prst="rect">
            <a:avLst/>
          </a:prstGeom>
        </p:spPr>
      </p:pic>
      <p:sp>
        <p:nvSpPr>
          <p:cNvPr id="7" name="Rectangle 6"/>
          <p:cNvSpPr/>
          <p:nvPr/>
        </p:nvSpPr>
        <p:spPr>
          <a:xfrm>
            <a:off x="1" y="1766766"/>
            <a:ext cx="9143999" cy="5091234"/>
          </a:xfrm>
          <a:prstGeom prst="rect">
            <a:avLst/>
          </a:prstGeom>
          <a:solidFill>
            <a:schemeClr val="bg1">
              <a:alpha val="6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5562600"/>
            <a:ext cx="4981575" cy="1200329"/>
          </a:xfrm>
          <a:prstGeom prst="rect">
            <a:avLst/>
          </a:prstGeom>
        </p:spPr>
        <p:txBody>
          <a:bodyPr wrap="square">
            <a:spAutoFit/>
          </a:bodyPr>
          <a:lstStyle/>
          <a:p>
            <a:pPr algn="ctr"/>
            <a:r>
              <a:rPr lang="en-US" sz="2400" dirty="0" smtClean="0"/>
              <a:t>“…provides </a:t>
            </a:r>
            <a:r>
              <a:rPr lang="en-US" sz="2400" dirty="0"/>
              <a:t>a much more comprehensive look at an individual resident's </a:t>
            </a:r>
            <a:r>
              <a:rPr lang="en-US" sz="2400" dirty="0" smtClean="0"/>
              <a:t>performance.”</a:t>
            </a:r>
            <a:endParaRPr lang="en-US" sz="2400" dirty="0">
              <a:latin typeface="+mn-lt"/>
            </a:endParaRPr>
          </a:p>
        </p:txBody>
      </p:sp>
      <p:sp>
        <p:nvSpPr>
          <p:cNvPr id="10" name="Title 1"/>
          <p:cNvSpPr txBox="1">
            <a:spLocks/>
          </p:cNvSpPr>
          <p:nvPr/>
        </p:nvSpPr>
        <p:spPr bwMode="auto">
          <a:xfrm>
            <a:off x="417513" y="0"/>
            <a:ext cx="83804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lnSpc>
                <a:spcPct val="105000"/>
              </a:lnSpc>
              <a:spcBef>
                <a:spcPct val="0"/>
              </a:spcBef>
              <a:spcAft>
                <a:spcPct val="0"/>
              </a:spcAft>
              <a:defRPr sz="2000" b="1">
                <a:solidFill>
                  <a:srgbClr val="8C1515"/>
                </a:solidFill>
                <a:latin typeface="Arial" pitchFamily="34" charset="0"/>
                <a:ea typeface="+mj-ea"/>
                <a:cs typeface="Arial" pitchFamily="34" charset="0"/>
              </a:defRPr>
            </a:lvl1pPr>
            <a:lvl2pPr algn="l" rtl="0" eaLnBrk="1" fontAlgn="base" hangingPunct="1">
              <a:lnSpc>
                <a:spcPct val="105000"/>
              </a:lnSpc>
              <a:spcBef>
                <a:spcPct val="0"/>
              </a:spcBef>
              <a:spcAft>
                <a:spcPct val="0"/>
              </a:spcAft>
              <a:defRPr sz="2000" b="1">
                <a:solidFill>
                  <a:srgbClr val="8C1515"/>
                </a:solidFill>
                <a:latin typeface="Arial" charset="0"/>
                <a:cs typeface="Arial" charset="0"/>
              </a:defRPr>
            </a:lvl2pPr>
            <a:lvl3pPr algn="l" rtl="0" eaLnBrk="1" fontAlgn="base" hangingPunct="1">
              <a:lnSpc>
                <a:spcPct val="105000"/>
              </a:lnSpc>
              <a:spcBef>
                <a:spcPct val="0"/>
              </a:spcBef>
              <a:spcAft>
                <a:spcPct val="0"/>
              </a:spcAft>
              <a:defRPr sz="2000" b="1">
                <a:solidFill>
                  <a:srgbClr val="8C1515"/>
                </a:solidFill>
                <a:latin typeface="Arial" charset="0"/>
                <a:cs typeface="Arial" charset="0"/>
              </a:defRPr>
            </a:lvl3pPr>
            <a:lvl4pPr algn="l" rtl="0" eaLnBrk="1" fontAlgn="base" hangingPunct="1">
              <a:lnSpc>
                <a:spcPct val="105000"/>
              </a:lnSpc>
              <a:spcBef>
                <a:spcPct val="0"/>
              </a:spcBef>
              <a:spcAft>
                <a:spcPct val="0"/>
              </a:spcAft>
              <a:defRPr sz="2000" b="1">
                <a:solidFill>
                  <a:srgbClr val="8C1515"/>
                </a:solidFill>
                <a:latin typeface="Arial" charset="0"/>
                <a:cs typeface="Arial" charset="0"/>
              </a:defRPr>
            </a:lvl4pPr>
            <a:lvl5pPr algn="l" rtl="0" eaLnBrk="1" fontAlgn="base" hangingPunct="1">
              <a:lnSpc>
                <a:spcPct val="105000"/>
              </a:lnSpc>
              <a:spcBef>
                <a:spcPct val="0"/>
              </a:spcBef>
              <a:spcAft>
                <a:spcPct val="0"/>
              </a:spcAft>
              <a:defRPr sz="2000" b="1">
                <a:solidFill>
                  <a:srgbClr val="8C1515"/>
                </a:solidFill>
                <a:latin typeface="Arial" charset="0"/>
                <a:cs typeface="Arial" charset="0"/>
              </a:defRPr>
            </a:lvl5pPr>
            <a:lvl6pPr marL="457200" algn="l" rtl="0" eaLnBrk="1" fontAlgn="base" hangingPunct="1">
              <a:lnSpc>
                <a:spcPct val="105000"/>
              </a:lnSpc>
              <a:spcBef>
                <a:spcPct val="0"/>
              </a:spcBef>
              <a:spcAft>
                <a:spcPct val="0"/>
              </a:spcAft>
              <a:defRPr sz="2000" b="1">
                <a:solidFill>
                  <a:srgbClr val="980F08"/>
                </a:solidFill>
                <a:latin typeface="Verdana" pitchFamily="34" charset="0"/>
              </a:defRPr>
            </a:lvl6pPr>
            <a:lvl7pPr marL="914400" algn="l" rtl="0" eaLnBrk="1" fontAlgn="base" hangingPunct="1">
              <a:lnSpc>
                <a:spcPct val="105000"/>
              </a:lnSpc>
              <a:spcBef>
                <a:spcPct val="0"/>
              </a:spcBef>
              <a:spcAft>
                <a:spcPct val="0"/>
              </a:spcAft>
              <a:defRPr sz="2000" b="1">
                <a:solidFill>
                  <a:srgbClr val="980F08"/>
                </a:solidFill>
                <a:latin typeface="Verdana" pitchFamily="34" charset="0"/>
              </a:defRPr>
            </a:lvl7pPr>
            <a:lvl8pPr marL="1371600" algn="l" rtl="0" eaLnBrk="1" fontAlgn="base" hangingPunct="1">
              <a:lnSpc>
                <a:spcPct val="105000"/>
              </a:lnSpc>
              <a:spcBef>
                <a:spcPct val="0"/>
              </a:spcBef>
              <a:spcAft>
                <a:spcPct val="0"/>
              </a:spcAft>
              <a:defRPr sz="2000" b="1">
                <a:solidFill>
                  <a:srgbClr val="980F08"/>
                </a:solidFill>
                <a:latin typeface="Verdana" pitchFamily="34" charset="0"/>
              </a:defRPr>
            </a:lvl8pPr>
            <a:lvl9pPr marL="1828800" algn="l" rtl="0" eaLnBrk="1" fontAlgn="base" hangingPunct="1">
              <a:lnSpc>
                <a:spcPct val="105000"/>
              </a:lnSpc>
              <a:spcBef>
                <a:spcPct val="0"/>
              </a:spcBef>
              <a:spcAft>
                <a:spcPct val="0"/>
              </a:spcAft>
              <a:defRPr sz="2000" b="1">
                <a:solidFill>
                  <a:srgbClr val="980F08"/>
                </a:solidFill>
                <a:latin typeface="Verdana" pitchFamily="34" charset="0"/>
              </a:defRPr>
            </a:lvl9pPr>
          </a:lstStyle>
          <a:p>
            <a:r>
              <a:rPr lang="en-US" kern="0" smtClean="0"/>
              <a:t>Q7. Beneficial aspects of the milestone evaluation process</a:t>
            </a:r>
            <a:endParaRPr lang="en-US" kern="0" dirty="0"/>
          </a:p>
        </p:txBody>
      </p:sp>
      <p:sp>
        <p:nvSpPr>
          <p:cNvPr id="9" name="Content Placeholder 2"/>
          <p:cNvSpPr txBox="1">
            <a:spLocks/>
          </p:cNvSpPr>
          <p:nvPr/>
        </p:nvSpPr>
        <p:spPr bwMode="auto">
          <a:xfrm>
            <a:off x="388737" y="1219200"/>
            <a:ext cx="7993263" cy="62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4163" indent="-284163" algn="l" rtl="0" eaLnBrk="1" fontAlgn="base" hangingPunct="1">
              <a:spcBef>
                <a:spcPct val="35000"/>
              </a:spcBef>
              <a:spcAft>
                <a:spcPct val="50000"/>
              </a:spcAft>
              <a:buClr>
                <a:srgbClr val="8C1515"/>
              </a:buClr>
              <a:buFont typeface="Wingdings 3" pitchFamily="18" charset="2"/>
              <a:buChar char="}"/>
              <a:defRPr>
                <a:solidFill>
                  <a:schemeClr val="tx1"/>
                </a:solidFill>
                <a:latin typeface="Arial" pitchFamily="34" charset="0"/>
                <a:ea typeface="+mn-ea"/>
                <a:cs typeface="Arial" pitchFamily="34" charset="0"/>
              </a:defRPr>
            </a:lvl1pPr>
            <a:lvl2pPr marL="690563" indent="-292100"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2pPr>
            <a:lvl3pPr marL="1087438" indent="-282575"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3pPr>
            <a:lvl4pPr marL="1482725" indent="-280988"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4pPr>
            <a:lvl5pPr marL="1887538" indent="-290513"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5pPr>
            <a:lvl6pPr marL="23447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6pPr>
            <a:lvl7pPr marL="28019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7pPr>
            <a:lvl8pPr marL="32591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8pPr>
            <a:lvl9pPr marL="37163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9pPr>
          </a:lstStyle>
          <a:p>
            <a:pPr marL="0" indent="0">
              <a:buFont typeface="Wingdings 3" pitchFamily="18" charset="2"/>
              <a:buNone/>
            </a:pPr>
            <a:r>
              <a:rPr lang="en-US" sz="2800" kern="0" smtClean="0">
                <a:latin typeface="+mj-lt"/>
              </a:rPr>
              <a:t>Committee-based review and </a:t>
            </a:r>
            <a:r>
              <a:rPr lang="en-US" sz="2800" u="sng" kern="0" smtClean="0">
                <a:latin typeface="+mj-lt"/>
              </a:rPr>
              <a:t>discussion</a:t>
            </a:r>
            <a:endParaRPr lang="en-US" sz="2800" kern="0" smtClean="0">
              <a:latin typeface="+mj-lt"/>
            </a:endParaRPr>
          </a:p>
          <a:p>
            <a:pPr lvl="1"/>
            <a:endParaRPr lang="en-US" sz="3200" kern="0" smtClean="0"/>
          </a:p>
          <a:p>
            <a:endParaRPr lang="en-US" sz="3200" kern="0" dirty="0"/>
          </a:p>
        </p:txBody>
      </p:sp>
    </p:spTree>
    <p:extLst>
      <p:ext uri="{BB962C8B-B14F-4D97-AF65-F5344CB8AC3E}">
        <p14:creationId xmlns:p14="http://schemas.microsoft.com/office/powerpoint/2010/main" val="401680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17513" y="0"/>
            <a:ext cx="8380413" cy="739775"/>
          </a:xfrm>
        </p:spPr>
        <p:txBody>
          <a:bodyPr/>
          <a:lstStyle/>
          <a:p>
            <a:r>
              <a:rPr lang="en-US" dirty="0" smtClean="0"/>
              <a:t>Q7. Beneficial </a:t>
            </a:r>
            <a:r>
              <a:rPr lang="en-US" dirty="0"/>
              <a:t>aspects of the milestone evaluation </a:t>
            </a:r>
            <a:r>
              <a:rPr lang="en-US" dirty="0" smtClean="0"/>
              <a:t>process</a:t>
            </a:r>
            <a:endParaRPr lang="en-US" dirty="0"/>
          </a:p>
        </p:txBody>
      </p:sp>
      <p:pic>
        <p:nvPicPr>
          <p:cNvPr id="7" name="Picture 6"/>
          <p:cNvPicPr>
            <a:picLocks noChangeAspect="1"/>
          </p:cNvPicPr>
          <p:nvPr/>
        </p:nvPicPr>
        <p:blipFill>
          <a:blip r:embed="rId3"/>
          <a:stretch>
            <a:fillRect/>
          </a:stretch>
        </p:blipFill>
        <p:spPr>
          <a:xfrm>
            <a:off x="2632498" y="2819400"/>
            <a:ext cx="4225502" cy="3181362"/>
          </a:xfrm>
          <a:prstGeom prst="rect">
            <a:avLst/>
          </a:prstGeom>
        </p:spPr>
      </p:pic>
      <p:sp>
        <p:nvSpPr>
          <p:cNvPr id="8" name="Rectangle 7"/>
          <p:cNvSpPr/>
          <p:nvPr/>
        </p:nvSpPr>
        <p:spPr>
          <a:xfrm>
            <a:off x="0" y="1624526"/>
            <a:ext cx="9143999" cy="4903274"/>
          </a:xfrm>
          <a:prstGeom prst="rect">
            <a:avLst/>
          </a:prstGeom>
          <a:solidFill>
            <a:schemeClr val="bg1">
              <a:alpha val="79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sp>
        <p:nvSpPr>
          <p:cNvPr id="9" name="Rectangle 8"/>
          <p:cNvSpPr/>
          <p:nvPr/>
        </p:nvSpPr>
        <p:spPr>
          <a:xfrm>
            <a:off x="584167" y="2217759"/>
            <a:ext cx="2789546" cy="400110"/>
          </a:xfrm>
          <a:prstGeom prst="rect">
            <a:avLst/>
          </a:prstGeom>
        </p:spPr>
        <p:txBody>
          <a:bodyPr wrap="none">
            <a:spAutoFit/>
          </a:bodyPr>
          <a:lstStyle/>
          <a:p>
            <a:r>
              <a:rPr lang="en-US" sz="2000" dirty="0" smtClean="0">
                <a:latin typeface="+mn-lt"/>
              </a:rPr>
              <a:t>“common language”</a:t>
            </a:r>
            <a:endParaRPr lang="en-US" sz="2000" dirty="0">
              <a:latin typeface="+mn-lt"/>
            </a:endParaRPr>
          </a:p>
        </p:txBody>
      </p:sp>
      <p:sp>
        <p:nvSpPr>
          <p:cNvPr id="10" name="Rectangle 9"/>
          <p:cNvSpPr/>
          <p:nvPr/>
        </p:nvSpPr>
        <p:spPr>
          <a:xfrm>
            <a:off x="2668058" y="5997338"/>
            <a:ext cx="3652923" cy="400110"/>
          </a:xfrm>
          <a:prstGeom prst="rect">
            <a:avLst/>
          </a:prstGeom>
        </p:spPr>
        <p:txBody>
          <a:bodyPr wrap="none">
            <a:spAutoFit/>
          </a:bodyPr>
          <a:lstStyle/>
          <a:p>
            <a:r>
              <a:rPr lang="en-US" sz="2000" dirty="0" smtClean="0">
                <a:latin typeface="+mn-lt"/>
              </a:rPr>
              <a:t>“more </a:t>
            </a:r>
            <a:r>
              <a:rPr lang="en-US" sz="2000" dirty="0">
                <a:latin typeface="+mn-lt"/>
              </a:rPr>
              <a:t>objective </a:t>
            </a:r>
            <a:r>
              <a:rPr lang="en-US" sz="2000" dirty="0" smtClean="0">
                <a:latin typeface="+mn-lt"/>
              </a:rPr>
              <a:t>evidence” </a:t>
            </a:r>
            <a:endParaRPr lang="en-US" sz="2000" dirty="0">
              <a:latin typeface="+mn-lt"/>
            </a:endParaRPr>
          </a:p>
        </p:txBody>
      </p:sp>
      <p:sp>
        <p:nvSpPr>
          <p:cNvPr id="11" name="Rectangle 10"/>
          <p:cNvSpPr/>
          <p:nvPr/>
        </p:nvSpPr>
        <p:spPr>
          <a:xfrm>
            <a:off x="5417064" y="2207072"/>
            <a:ext cx="3614900" cy="400110"/>
          </a:xfrm>
          <a:prstGeom prst="rect">
            <a:avLst/>
          </a:prstGeom>
        </p:spPr>
        <p:txBody>
          <a:bodyPr wrap="none">
            <a:spAutoFit/>
          </a:bodyPr>
          <a:lstStyle/>
          <a:p>
            <a:r>
              <a:rPr lang="en-US" sz="2000" dirty="0" smtClean="0">
                <a:latin typeface="+mn-lt"/>
              </a:rPr>
              <a:t>“more </a:t>
            </a:r>
            <a:r>
              <a:rPr lang="en-US" sz="2000" dirty="0">
                <a:latin typeface="+mn-lt"/>
              </a:rPr>
              <a:t>detailed </a:t>
            </a:r>
            <a:r>
              <a:rPr lang="en-US" sz="2000" dirty="0" smtClean="0">
                <a:latin typeface="+mn-lt"/>
              </a:rPr>
              <a:t>evaluation”</a:t>
            </a:r>
            <a:endParaRPr lang="en-US" sz="2000" dirty="0">
              <a:latin typeface="+mn-lt"/>
            </a:endParaRPr>
          </a:p>
        </p:txBody>
      </p:sp>
      <p:sp>
        <p:nvSpPr>
          <p:cNvPr id="13" name="Content Placeholder 2"/>
          <p:cNvSpPr>
            <a:spLocks noGrp="1"/>
          </p:cNvSpPr>
          <p:nvPr>
            <p:ph idx="1"/>
          </p:nvPr>
        </p:nvSpPr>
        <p:spPr>
          <a:xfrm>
            <a:off x="388737" y="1219200"/>
            <a:ext cx="7993263" cy="627166"/>
          </a:xfrm>
        </p:spPr>
        <p:txBody>
          <a:bodyPr/>
          <a:lstStyle/>
          <a:p>
            <a:pPr marL="0" indent="0">
              <a:buNone/>
            </a:pPr>
            <a:r>
              <a:rPr lang="en-US" sz="2800" dirty="0" smtClean="0">
                <a:latin typeface="+mj-lt"/>
              </a:rPr>
              <a:t>More objective and focused reviews</a:t>
            </a:r>
          </a:p>
          <a:p>
            <a:pPr lvl="1"/>
            <a:endParaRPr lang="en-US" sz="3200" dirty="0"/>
          </a:p>
          <a:p>
            <a:endParaRPr lang="en-US" sz="3200" dirty="0"/>
          </a:p>
        </p:txBody>
      </p:sp>
    </p:spTree>
    <p:extLst>
      <p:ext uri="{BB962C8B-B14F-4D97-AF65-F5344CB8AC3E}">
        <p14:creationId xmlns:p14="http://schemas.microsoft.com/office/powerpoint/2010/main" val="3600478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693083"/>
            <a:ext cx="6781800" cy="5164917"/>
          </a:xfrm>
          <a:prstGeom prst="rect">
            <a:avLst/>
          </a:prstGeom>
        </p:spPr>
      </p:pic>
      <p:sp>
        <p:nvSpPr>
          <p:cNvPr id="3" name="Content Placeholder 2"/>
          <p:cNvSpPr>
            <a:spLocks noGrp="1"/>
          </p:cNvSpPr>
          <p:nvPr>
            <p:ph idx="1"/>
          </p:nvPr>
        </p:nvSpPr>
        <p:spPr>
          <a:xfrm>
            <a:off x="417513" y="914400"/>
            <a:ext cx="8416925" cy="5162550"/>
          </a:xfrm>
        </p:spPr>
        <p:txBody>
          <a:bodyPr/>
          <a:lstStyle/>
          <a:p>
            <a:pPr marL="0" indent="0" algn="ctr">
              <a:buNone/>
            </a:pPr>
            <a:r>
              <a:rPr lang="en-US" sz="2800" dirty="0">
                <a:latin typeface="+mj-lt"/>
              </a:rPr>
              <a:t>Identification of trainee strengths and areas for improvement</a:t>
            </a:r>
          </a:p>
          <a:p>
            <a:pPr marL="0" indent="0">
              <a:buNone/>
            </a:pPr>
            <a:endParaRPr lang="en-US" dirty="0" smtClean="0"/>
          </a:p>
          <a:p>
            <a:pPr marL="0" indent="0">
              <a:buNone/>
            </a:pPr>
            <a:endParaRPr lang="en-US" dirty="0"/>
          </a:p>
        </p:txBody>
      </p:sp>
      <p:sp>
        <p:nvSpPr>
          <p:cNvPr id="6" name="Title 1"/>
          <p:cNvSpPr>
            <a:spLocks noGrp="1"/>
          </p:cNvSpPr>
          <p:nvPr>
            <p:ph type="title"/>
          </p:nvPr>
        </p:nvSpPr>
        <p:spPr>
          <a:xfrm>
            <a:off x="417513" y="0"/>
            <a:ext cx="8380413" cy="739775"/>
          </a:xfrm>
        </p:spPr>
        <p:txBody>
          <a:bodyPr/>
          <a:lstStyle/>
          <a:p>
            <a:r>
              <a:rPr lang="en-US" dirty="0" smtClean="0"/>
              <a:t>Q7. Beneficial </a:t>
            </a:r>
            <a:r>
              <a:rPr lang="en-US" dirty="0"/>
              <a:t>aspects of the milestone evaluation </a:t>
            </a:r>
            <a:r>
              <a:rPr lang="en-US" dirty="0" smtClean="0"/>
              <a:t>process</a:t>
            </a:r>
            <a:endParaRPr lang="en-US" dirty="0"/>
          </a:p>
        </p:txBody>
      </p:sp>
    </p:spTree>
    <p:extLst>
      <p:ext uri="{BB962C8B-B14F-4D97-AF65-F5344CB8AC3E}">
        <p14:creationId xmlns:p14="http://schemas.microsoft.com/office/powerpoint/2010/main" val="2866950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a:t>
            </a:r>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Introduction </a:t>
            </a:r>
            <a:r>
              <a:rPr lang="en-US" dirty="0"/>
              <a:t>and background on multi-institution survey </a:t>
            </a:r>
            <a:endParaRPr lang="en-US" dirty="0" smtClean="0"/>
          </a:p>
          <a:p>
            <a:r>
              <a:rPr lang="en-US" dirty="0" smtClean="0"/>
              <a:t>Report </a:t>
            </a:r>
            <a:r>
              <a:rPr lang="en-US" dirty="0"/>
              <a:t>on survey results from Program </a:t>
            </a:r>
            <a:r>
              <a:rPr lang="en-US" dirty="0" smtClean="0"/>
              <a:t>Directors at </a:t>
            </a:r>
            <a:r>
              <a:rPr lang="en-US" dirty="0"/>
              <a:t>multiple institutions on the CCC process and outcomes </a:t>
            </a:r>
          </a:p>
          <a:p>
            <a:pPr lvl="1"/>
            <a:r>
              <a:rPr lang="en-US" dirty="0"/>
              <a:t>Emergent themes on </a:t>
            </a:r>
            <a:r>
              <a:rPr lang="en-US" dirty="0" smtClean="0"/>
              <a:t>directors</a:t>
            </a:r>
            <a:r>
              <a:rPr lang="en-US" dirty="0"/>
              <a:t>’ experiences and their roles in the CCC</a:t>
            </a:r>
          </a:p>
          <a:p>
            <a:pPr lvl="2"/>
            <a:r>
              <a:rPr lang="en-US" dirty="0"/>
              <a:t>Quantitative outcomes</a:t>
            </a:r>
          </a:p>
          <a:p>
            <a:pPr lvl="2"/>
            <a:r>
              <a:rPr lang="en-US" dirty="0"/>
              <a:t>Qualitative outcomes</a:t>
            </a:r>
          </a:p>
          <a:p>
            <a:pPr lvl="1"/>
            <a:r>
              <a:rPr lang="en-US" dirty="0"/>
              <a:t>What directors tell us was ineffective in the CCC process</a:t>
            </a:r>
          </a:p>
          <a:p>
            <a:pPr lvl="1"/>
            <a:r>
              <a:rPr lang="en-US" dirty="0"/>
              <a:t>Best practices for coordinators supporting a successful CCC</a:t>
            </a:r>
          </a:p>
          <a:p>
            <a:pPr lvl="0"/>
            <a:r>
              <a:rPr lang="en-US" dirty="0"/>
              <a:t>Action planning for implementation of best practices </a:t>
            </a:r>
          </a:p>
          <a:p>
            <a:endParaRPr lang="en-US" dirty="0"/>
          </a:p>
        </p:txBody>
      </p:sp>
    </p:spTree>
    <p:extLst>
      <p:ext uri="{BB962C8B-B14F-4D97-AF65-F5344CB8AC3E}">
        <p14:creationId xmlns:p14="http://schemas.microsoft.com/office/powerpoint/2010/main" val="3630692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3956050" y="6527800"/>
            <a:ext cx="1033463" cy="177800"/>
          </a:xfrm>
        </p:spPr>
        <p:txBody>
          <a:bodyPr/>
          <a:lstStyle/>
          <a:p>
            <a:pPr>
              <a:defRPr/>
            </a:pPr>
            <a:fld id="{6FCE3B76-DE70-4E9B-AB48-ED362D1CB3E6}" type="slidenum">
              <a:rPr lang="en-US" smtClean="0"/>
              <a:pPr>
                <a:defRPr/>
              </a:pPr>
              <a:t>30</a:t>
            </a:fld>
            <a:r>
              <a:rPr lang="en-US" smtClean="0"/>
              <a:t> </a:t>
            </a:r>
            <a:endParaRPr lang="en-US" dirty="0"/>
          </a:p>
        </p:txBody>
      </p:sp>
      <p:sp>
        <p:nvSpPr>
          <p:cNvPr id="6" name="Title 1"/>
          <p:cNvSpPr>
            <a:spLocks noGrp="1"/>
          </p:cNvSpPr>
          <p:nvPr>
            <p:ph type="title"/>
          </p:nvPr>
        </p:nvSpPr>
        <p:spPr>
          <a:xfrm>
            <a:off x="417513" y="0"/>
            <a:ext cx="8380413" cy="739775"/>
          </a:xfrm>
        </p:spPr>
        <p:txBody>
          <a:bodyPr/>
          <a:lstStyle/>
          <a:p>
            <a:r>
              <a:rPr lang="en-US" dirty="0" smtClean="0"/>
              <a:t>Q7. Beneficial </a:t>
            </a:r>
            <a:r>
              <a:rPr lang="en-US" dirty="0"/>
              <a:t>aspects of the milestone evaluation </a:t>
            </a:r>
            <a:r>
              <a:rPr lang="en-US" dirty="0" smtClean="0"/>
              <a:t>process</a:t>
            </a:r>
            <a:endParaRPr lang="en-US" dirty="0"/>
          </a:p>
        </p:txBody>
      </p:sp>
      <p:pic>
        <p:nvPicPr>
          <p:cNvPr id="2" name="Picture 1"/>
          <p:cNvPicPr>
            <a:picLocks noChangeAspect="1"/>
          </p:cNvPicPr>
          <p:nvPr/>
        </p:nvPicPr>
        <p:blipFill>
          <a:blip r:embed="rId3"/>
          <a:stretch>
            <a:fillRect/>
          </a:stretch>
        </p:blipFill>
        <p:spPr>
          <a:xfrm>
            <a:off x="417513" y="2209800"/>
            <a:ext cx="8380413" cy="4648200"/>
          </a:xfrm>
          <a:prstGeom prst="rect">
            <a:avLst/>
          </a:prstGeom>
        </p:spPr>
      </p:pic>
      <p:sp>
        <p:nvSpPr>
          <p:cNvPr id="7" name="Rectangle 6"/>
          <p:cNvSpPr/>
          <p:nvPr/>
        </p:nvSpPr>
        <p:spPr>
          <a:xfrm>
            <a:off x="1" y="2044700"/>
            <a:ext cx="9143999" cy="4813300"/>
          </a:xfrm>
          <a:prstGeom prst="rect">
            <a:avLst/>
          </a:prstGeom>
          <a:solidFill>
            <a:schemeClr val="bg1">
              <a:alpha val="6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388737" y="1219200"/>
            <a:ext cx="8602863" cy="627166"/>
          </a:xfrm>
        </p:spPr>
        <p:txBody>
          <a:bodyPr/>
          <a:lstStyle/>
          <a:p>
            <a:pPr marL="0" indent="0">
              <a:buNone/>
            </a:pPr>
            <a:r>
              <a:rPr lang="en-US" sz="2800" dirty="0" smtClean="0">
                <a:latin typeface="+mj-lt"/>
              </a:rPr>
              <a:t>Identification of gaps in education (curriculum)</a:t>
            </a:r>
          </a:p>
          <a:p>
            <a:pPr lvl="1"/>
            <a:endParaRPr lang="en-US" sz="3200" dirty="0"/>
          </a:p>
          <a:p>
            <a:endParaRPr lang="en-US" sz="3200" dirty="0"/>
          </a:p>
        </p:txBody>
      </p:sp>
    </p:spTree>
    <p:extLst>
      <p:ext uri="{BB962C8B-B14F-4D97-AF65-F5344CB8AC3E}">
        <p14:creationId xmlns:p14="http://schemas.microsoft.com/office/powerpoint/2010/main" val="9464134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Q8. Cumbersome aspects: Emergent Themes</a:t>
            </a:r>
            <a:endParaRPr lang="en-US" dirty="0"/>
          </a:p>
        </p:txBody>
      </p:sp>
      <p:sp>
        <p:nvSpPr>
          <p:cNvPr id="3" name="Content Placeholder 2"/>
          <p:cNvSpPr>
            <a:spLocks noGrp="1"/>
          </p:cNvSpPr>
          <p:nvPr>
            <p:ph idx="1"/>
          </p:nvPr>
        </p:nvSpPr>
        <p:spPr>
          <a:xfrm>
            <a:off x="417513" y="1009650"/>
            <a:ext cx="5068887" cy="526542"/>
          </a:xfrm>
        </p:spPr>
        <p:txBody>
          <a:bodyPr/>
          <a:lstStyle/>
          <a:p>
            <a:pPr marL="0" indent="0">
              <a:buNone/>
            </a:pPr>
            <a:r>
              <a:rPr lang="en-US" sz="3200" dirty="0" smtClean="0">
                <a:latin typeface="+mj-lt"/>
              </a:rPr>
              <a:t>Milestone interpretation </a:t>
            </a:r>
          </a:p>
        </p:txBody>
      </p:sp>
      <p:sp>
        <p:nvSpPr>
          <p:cNvPr id="6" name="Rectangle 5"/>
          <p:cNvSpPr/>
          <p:nvPr/>
        </p:nvSpPr>
        <p:spPr>
          <a:xfrm>
            <a:off x="111123" y="4358950"/>
            <a:ext cx="2022477" cy="1323439"/>
          </a:xfrm>
          <a:prstGeom prst="rect">
            <a:avLst/>
          </a:prstGeom>
        </p:spPr>
        <p:txBody>
          <a:bodyPr wrap="square">
            <a:spAutoFit/>
          </a:bodyPr>
          <a:lstStyle/>
          <a:p>
            <a:pPr algn="ctr"/>
            <a:r>
              <a:rPr lang="en-US" sz="2000" dirty="0">
                <a:latin typeface="+mn-lt"/>
              </a:rPr>
              <a:t>"what are they really getting at here?"</a:t>
            </a:r>
          </a:p>
        </p:txBody>
      </p:sp>
      <p:sp>
        <p:nvSpPr>
          <p:cNvPr id="7" name="Rectangle 6"/>
          <p:cNvSpPr/>
          <p:nvPr/>
        </p:nvSpPr>
        <p:spPr>
          <a:xfrm>
            <a:off x="7134674" y="1742630"/>
            <a:ext cx="1702069" cy="400110"/>
          </a:xfrm>
          <a:prstGeom prst="rect">
            <a:avLst/>
          </a:prstGeom>
        </p:spPr>
        <p:txBody>
          <a:bodyPr wrap="none">
            <a:spAutoFit/>
          </a:bodyPr>
          <a:lstStyle/>
          <a:p>
            <a:r>
              <a:rPr lang="en-US" sz="2000" dirty="0" smtClean="0">
                <a:latin typeface="+mn-lt"/>
              </a:rPr>
              <a:t>“contrived” </a:t>
            </a:r>
            <a:endParaRPr lang="en-US" sz="2000" dirty="0">
              <a:latin typeface="+mn-lt"/>
            </a:endParaRPr>
          </a:p>
        </p:txBody>
      </p:sp>
      <p:sp>
        <p:nvSpPr>
          <p:cNvPr id="8" name="Rectangle 7"/>
          <p:cNvSpPr/>
          <p:nvPr/>
        </p:nvSpPr>
        <p:spPr>
          <a:xfrm>
            <a:off x="450170" y="2667000"/>
            <a:ext cx="1576072" cy="400110"/>
          </a:xfrm>
          <a:prstGeom prst="rect">
            <a:avLst/>
          </a:prstGeom>
        </p:spPr>
        <p:txBody>
          <a:bodyPr wrap="none">
            <a:spAutoFit/>
          </a:bodyPr>
          <a:lstStyle/>
          <a:p>
            <a:r>
              <a:rPr lang="en-US" sz="2000" dirty="0" smtClean="0">
                <a:latin typeface="+mn-lt"/>
              </a:rPr>
              <a:t>“nebulous”</a:t>
            </a:r>
            <a:endParaRPr lang="en-US" sz="2000" dirty="0">
              <a:latin typeface="+mn-lt"/>
            </a:endParaRPr>
          </a:p>
        </p:txBody>
      </p:sp>
      <p:sp>
        <p:nvSpPr>
          <p:cNvPr id="9" name="Rectangle 8"/>
          <p:cNvSpPr/>
          <p:nvPr/>
        </p:nvSpPr>
        <p:spPr>
          <a:xfrm>
            <a:off x="7049333" y="3865082"/>
            <a:ext cx="2002792" cy="400110"/>
          </a:xfrm>
          <a:prstGeom prst="rect">
            <a:avLst/>
          </a:prstGeom>
        </p:spPr>
        <p:txBody>
          <a:bodyPr wrap="none">
            <a:spAutoFit/>
          </a:bodyPr>
          <a:lstStyle/>
          <a:p>
            <a:r>
              <a:rPr lang="en-US" sz="2000" dirty="0" smtClean="0">
                <a:latin typeface="+mn-lt"/>
              </a:rPr>
              <a:t>“</a:t>
            </a:r>
            <a:r>
              <a:rPr lang="en-US" sz="2000" dirty="0" err="1" smtClean="0">
                <a:latin typeface="+mn-lt"/>
              </a:rPr>
              <a:t>uncalibrated</a:t>
            </a:r>
            <a:r>
              <a:rPr lang="en-US" sz="2000" dirty="0" smtClean="0">
                <a:latin typeface="+mn-lt"/>
              </a:rPr>
              <a:t>”</a:t>
            </a:r>
            <a:endParaRPr lang="en-US" sz="2000" dirty="0">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1676399"/>
            <a:ext cx="4419600" cy="4954063"/>
          </a:xfrm>
          <a:prstGeom prst="rect">
            <a:avLst/>
          </a:prstGeom>
        </p:spPr>
      </p:pic>
    </p:spTree>
    <p:extLst>
      <p:ext uri="{BB962C8B-B14F-4D97-AF65-F5344CB8AC3E}">
        <p14:creationId xmlns:p14="http://schemas.microsoft.com/office/powerpoint/2010/main" val="47113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Q8. Cumbersome </a:t>
            </a:r>
            <a:r>
              <a:rPr lang="en-US" dirty="0"/>
              <a:t>aspects: Emergent </a:t>
            </a:r>
            <a:r>
              <a:rPr lang="en-US" dirty="0" smtClean="0"/>
              <a:t>Themes</a:t>
            </a:r>
            <a:endParaRPr lang="en-US" dirty="0"/>
          </a:p>
        </p:txBody>
      </p:sp>
      <p:sp>
        <p:nvSpPr>
          <p:cNvPr id="6" name="Content Placeholder 2"/>
          <p:cNvSpPr>
            <a:spLocks noGrp="1"/>
          </p:cNvSpPr>
          <p:nvPr>
            <p:ph idx="1"/>
          </p:nvPr>
        </p:nvSpPr>
        <p:spPr>
          <a:xfrm>
            <a:off x="388737" y="1219200"/>
            <a:ext cx="8602863" cy="627166"/>
          </a:xfrm>
        </p:spPr>
        <p:txBody>
          <a:bodyPr/>
          <a:lstStyle/>
          <a:p>
            <a:pPr marL="0" indent="0">
              <a:buNone/>
            </a:pPr>
            <a:r>
              <a:rPr lang="en-US" sz="2800" dirty="0" smtClean="0">
                <a:latin typeface="+mj-lt"/>
              </a:rPr>
              <a:t>Time Consuming</a:t>
            </a:r>
          </a:p>
          <a:p>
            <a:pPr lvl="1"/>
            <a:endParaRPr lang="en-US" sz="3200" dirty="0"/>
          </a:p>
          <a:p>
            <a:endParaRPr lang="en-US" sz="3200" dirty="0"/>
          </a:p>
        </p:txBody>
      </p:sp>
      <p:pic>
        <p:nvPicPr>
          <p:cNvPr id="10248" name="Picture 8" descr="http://write-solution.com/wp-content/uploads/2012/07/Whatever-Clock-compress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4038600" cy="475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447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Q8. Cumbersome </a:t>
            </a:r>
            <a:r>
              <a:rPr lang="en-US" dirty="0"/>
              <a:t>aspects: Emergent </a:t>
            </a:r>
            <a:r>
              <a:rPr lang="en-US" dirty="0" smtClean="0"/>
              <a:t>Themes</a:t>
            </a:r>
            <a:endParaRPr lang="en-US" dirty="0"/>
          </a:p>
        </p:txBody>
      </p:sp>
      <p:sp>
        <p:nvSpPr>
          <p:cNvPr id="4" name="Slide Number Placeholder 3"/>
          <p:cNvSpPr>
            <a:spLocks noGrp="1"/>
          </p:cNvSpPr>
          <p:nvPr>
            <p:ph type="sldNum" sz="quarter" idx="4294967295"/>
          </p:nvPr>
        </p:nvSpPr>
        <p:spPr>
          <a:xfrm>
            <a:off x="3956050" y="6527800"/>
            <a:ext cx="1033463" cy="177800"/>
          </a:xfrm>
        </p:spPr>
        <p:txBody>
          <a:bodyPr/>
          <a:lstStyle/>
          <a:p>
            <a:pPr>
              <a:defRPr/>
            </a:pPr>
            <a:fld id="{6FCE3B76-DE70-4E9B-AB48-ED362D1CB3E6}" type="slidenum">
              <a:rPr lang="en-US" smtClean="0"/>
              <a:pPr>
                <a:defRPr/>
              </a:pPr>
              <a:t>33</a:t>
            </a:fld>
            <a:r>
              <a:rPr lang="en-US" smtClean="0"/>
              <a:t> </a:t>
            </a:r>
            <a:endParaRPr lang="en-US" dirty="0"/>
          </a:p>
        </p:txBody>
      </p:sp>
      <p:sp>
        <p:nvSpPr>
          <p:cNvPr id="5" name="Content Placeholder 2"/>
          <p:cNvSpPr txBox="1">
            <a:spLocks/>
          </p:cNvSpPr>
          <p:nvPr/>
        </p:nvSpPr>
        <p:spPr bwMode="auto">
          <a:xfrm>
            <a:off x="388737" y="1219200"/>
            <a:ext cx="8602863" cy="62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4163" indent="-284163" algn="l" rtl="0" eaLnBrk="1" fontAlgn="base" hangingPunct="1">
              <a:spcBef>
                <a:spcPct val="35000"/>
              </a:spcBef>
              <a:spcAft>
                <a:spcPct val="50000"/>
              </a:spcAft>
              <a:buClr>
                <a:srgbClr val="8C1515"/>
              </a:buClr>
              <a:buFont typeface="Wingdings 3" pitchFamily="18" charset="2"/>
              <a:buChar char="}"/>
              <a:defRPr>
                <a:solidFill>
                  <a:schemeClr val="tx1"/>
                </a:solidFill>
                <a:latin typeface="Arial" pitchFamily="34" charset="0"/>
                <a:ea typeface="+mn-ea"/>
                <a:cs typeface="Arial" pitchFamily="34" charset="0"/>
              </a:defRPr>
            </a:lvl1pPr>
            <a:lvl2pPr marL="690563" indent="-292100"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2pPr>
            <a:lvl3pPr marL="1087438" indent="-282575"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3pPr>
            <a:lvl4pPr marL="1482725" indent="-280988"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4pPr>
            <a:lvl5pPr marL="1887538" indent="-290513"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5pPr>
            <a:lvl6pPr marL="23447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6pPr>
            <a:lvl7pPr marL="28019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7pPr>
            <a:lvl8pPr marL="32591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8pPr>
            <a:lvl9pPr marL="37163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9pPr>
          </a:lstStyle>
          <a:p>
            <a:pPr marL="0" indent="0">
              <a:buFont typeface="Wingdings 3" pitchFamily="18" charset="2"/>
              <a:buNone/>
            </a:pPr>
            <a:r>
              <a:rPr lang="en-US" sz="2800" kern="0" dirty="0" smtClean="0">
                <a:latin typeface="+mj-lt"/>
              </a:rPr>
              <a:t>Acquisition of sufficient data</a:t>
            </a:r>
          </a:p>
          <a:p>
            <a:pPr lvl="1"/>
            <a:endParaRPr lang="en-US" sz="3200" kern="0" dirty="0" smtClean="0"/>
          </a:p>
          <a:p>
            <a:pPr marL="0" indent="0">
              <a:buNone/>
            </a:pPr>
            <a:endParaRPr lang="en-US" sz="3200" kern="0" dirty="0"/>
          </a:p>
        </p:txBody>
      </p:sp>
      <p:pic>
        <p:nvPicPr>
          <p:cNvPr id="9218" name="Picture 2" descr="http://www.mmhayes.com/wp-content/uploads/2013/04/nurse-fatig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946" y="2694726"/>
            <a:ext cx="6024444" cy="4021034"/>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3733800" y="1609906"/>
            <a:ext cx="4502150" cy="1354034"/>
          </a:xfrm>
          <a:prstGeom prst="wedgeEllipseCallout">
            <a:avLst>
              <a:gd name="adj1" fmla="val -36020"/>
              <a:gd name="adj2" fmla="val 9251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2"/>
                </a:solidFill>
                <a:effectLst>
                  <a:outerShdw blurRad="38100" dist="25400" dir="5400000" algn="ctr" rotWithShape="0">
                    <a:srgbClr val="6E747A">
                      <a:alpha val="43000"/>
                    </a:srgbClr>
                  </a:outerShdw>
                </a:effectLst>
              </a:rPr>
              <a:t>Another 50 milestone </a:t>
            </a:r>
            <a:r>
              <a:rPr lang="en-US" dirty="0" err="1" smtClean="0">
                <a:ln w="0"/>
                <a:solidFill>
                  <a:schemeClr val="tx2"/>
                </a:solidFill>
                <a:effectLst>
                  <a:outerShdw blurRad="38100" dist="25400" dir="5400000" algn="ctr" rotWithShape="0">
                    <a:srgbClr val="6E747A">
                      <a:alpha val="43000"/>
                    </a:srgbClr>
                  </a:outerShdw>
                </a:effectLst>
              </a:rPr>
              <a:t>evals</a:t>
            </a:r>
            <a:r>
              <a:rPr lang="en-US" dirty="0" smtClean="0">
                <a:ln w="0"/>
                <a:solidFill>
                  <a:schemeClr val="tx2"/>
                </a:solidFill>
                <a:effectLst>
                  <a:outerShdw blurRad="38100" dist="25400" dir="5400000" algn="ctr" rotWithShape="0">
                    <a:srgbClr val="6E747A">
                      <a:alpha val="43000"/>
                    </a:srgbClr>
                  </a:outerShdw>
                </a:effectLst>
              </a:rPr>
              <a:t> due tomorrow?! </a:t>
            </a:r>
          </a:p>
          <a:p>
            <a:pPr algn="ctr"/>
            <a:r>
              <a:rPr lang="en-US" dirty="0" smtClean="0">
                <a:ln w="0"/>
                <a:solidFill>
                  <a:schemeClr val="tx2"/>
                </a:solidFill>
                <a:effectLst>
                  <a:outerShdw blurRad="38100" dist="25400" dir="5400000" algn="ctr" rotWithShape="0">
                    <a:srgbClr val="6E747A">
                      <a:alpha val="43000"/>
                    </a:srgbClr>
                  </a:outerShdw>
                </a:effectLst>
              </a:rPr>
              <a:t>I can’t take it anymore!!!</a:t>
            </a:r>
            <a:endParaRPr lang="en-US" dirty="0">
              <a:ln w="0"/>
              <a:solidFill>
                <a:schemeClr val="tx2"/>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947023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Q9. Milestone </a:t>
            </a:r>
            <a:r>
              <a:rPr lang="en-US" dirty="0"/>
              <a:t>evaluations provide for a more thorough semi-annual evaluation.</a:t>
            </a:r>
          </a:p>
        </p:txBody>
      </p:sp>
      <p:graphicFrame>
        <p:nvGraphicFramePr>
          <p:cNvPr id="6" name="Chart 5"/>
          <p:cNvGraphicFramePr>
            <a:graphicFrameLocks/>
          </p:cNvGraphicFramePr>
          <p:nvPr>
            <p:extLst/>
          </p:nvPr>
        </p:nvGraphicFramePr>
        <p:xfrm>
          <a:off x="152400" y="1066800"/>
          <a:ext cx="88392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2122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Q10. Milestone </a:t>
            </a:r>
            <a:r>
              <a:rPr lang="en-US" dirty="0"/>
              <a:t>evaluations increase our documentation of trainee strengths.</a:t>
            </a:r>
          </a:p>
        </p:txBody>
      </p:sp>
      <p:graphicFrame>
        <p:nvGraphicFramePr>
          <p:cNvPr id="6" name="Chart 5"/>
          <p:cNvGraphicFramePr>
            <a:graphicFrameLocks/>
          </p:cNvGraphicFramePr>
          <p:nvPr>
            <p:extLst/>
          </p:nvPr>
        </p:nvGraphicFramePr>
        <p:xfrm>
          <a:off x="152400" y="990600"/>
          <a:ext cx="88392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95334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463550"/>
            <a:ext cx="8380413" cy="527050"/>
          </a:xfrm>
        </p:spPr>
        <p:txBody>
          <a:bodyPr/>
          <a:lstStyle/>
          <a:p>
            <a:r>
              <a:rPr lang="en-US" dirty="0" smtClean="0"/>
              <a:t>Q11. Milestone </a:t>
            </a:r>
            <a:r>
              <a:rPr lang="en-US" dirty="0"/>
              <a:t>evaluations increase our documentation of trainee weaknesses/areas for </a:t>
            </a:r>
            <a:r>
              <a:rPr lang="en-US" dirty="0" smtClean="0"/>
              <a:t>improvement</a:t>
            </a:r>
            <a:r>
              <a:rPr lang="en-US" dirty="0"/>
              <a:t/>
            </a:r>
            <a:br>
              <a:rPr lang="en-US" dirty="0"/>
            </a:br>
            <a:endParaRPr lang="en-US" dirty="0"/>
          </a:p>
        </p:txBody>
      </p:sp>
      <p:graphicFrame>
        <p:nvGraphicFramePr>
          <p:cNvPr id="5" name="Chart 4"/>
          <p:cNvGraphicFramePr>
            <a:graphicFrameLocks/>
          </p:cNvGraphicFramePr>
          <p:nvPr>
            <p:extLst/>
          </p:nvPr>
        </p:nvGraphicFramePr>
        <p:xfrm>
          <a:off x="152400" y="990600"/>
          <a:ext cx="87630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4105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13" y="463550"/>
            <a:ext cx="8380413" cy="527050"/>
          </a:xfrm>
        </p:spPr>
        <p:txBody>
          <a:bodyPr/>
          <a:lstStyle/>
          <a:p>
            <a:r>
              <a:rPr lang="en-US" dirty="0" smtClean="0"/>
              <a:t>Q12. The </a:t>
            </a:r>
            <a:r>
              <a:rPr lang="en-US" dirty="0"/>
              <a:t>CCC process for trainee milestone evaluations is worth the time/effort.</a:t>
            </a:r>
            <a:br>
              <a:rPr lang="en-US" dirty="0"/>
            </a:br>
            <a:endParaRPr lang="en-US" dirty="0"/>
          </a:p>
        </p:txBody>
      </p:sp>
      <p:graphicFrame>
        <p:nvGraphicFramePr>
          <p:cNvPr id="5" name="Chart 4"/>
          <p:cNvGraphicFramePr>
            <a:graphicFrameLocks/>
          </p:cNvGraphicFramePr>
          <p:nvPr>
            <p:extLst/>
          </p:nvPr>
        </p:nvGraphicFramePr>
        <p:xfrm>
          <a:off x="152400" y="990600"/>
          <a:ext cx="88392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3508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Q12. Why </a:t>
            </a:r>
            <a:r>
              <a:rPr lang="en-US" dirty="0"/>
              <a:t>not worth the </a:t>
            </a:r>
            <a:r>
              <a:rPr lang="en-US" dirty="0" smtClean="0"/>
              <a:t>time: </a:t>
            </a:r>
            <a:r>
              <a:rPr lang="en-US" dirty="0"/>
              <a:t>Emergent </a:t>
            </a:r>
            <a:r>
              <a:rPr lang="en-US" dirty="0" smtClean="0"/>
              <a:t>Themes</a:t>
            </a:r>
            <a:endParaRPr lang="en-US" dirty="0"/>
          </a:p>
        </p:txBody>
      </p:sp>
      <p:pic>
        <p:nvPicPr>
          <p:cNvPr id="12290" name="Picture 2" descr="http://leadingagent.net/blog/wp-content/uploads/2012/07/value_add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387" y="2269029"/>
            <a:ext cx="7105749" cy="24955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2" name="Ink 11"/>
              <p14:cNvContentPartPr/>
              <p14:nvPr/>
            </p14:nvContentPartPr>
            <p14:xfrm>
              <a:off x="3525520" y="2583600"/>
              <a:ext cx="788760" cy="276840"/>
            </p14:xfrm>
          </p:contentPart>
        </mc:Choice>
        <mc:Fallback xmlns="">
          <p:pic>
            <p:nvPicPr>
              <p:cNvPr id="12" name="Ink 11"/>
              <p:cNvPicPr/>
              <p:nvPr/>
            </p:nvPicPr>
            <p:blipFill>
              <a:blip r:embed="rId5"/>
              <a:stretch>
                <a:fillRect/>
              </a:stretch>
            </p:blipFill>
            <p:spPr>
              <a:xfrm>
                <a:off x="3503560" y="2561280"/>
                <a:ext cx="8370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p14:cNvContentPartPr/>
              <p14:nvPr/>
            </p14:nvContentPartPr>
            <p14:xfrm>
              <a:off x="3952120" y="4114800"/>
              <a:ext cx="741600" cy="632160"/>
            </p14:xfrm>
          </p:contentPart>
        </mc:Choice>
        <mc:Fallback xmlns="">
          <p:pic>
            <p:nvPicPr>
              <p:cNvPr id="15" name="Ink 14"/>
              <p:cNvPicPr/>
              <p:nvPr/>
            </p:nvPicPr>
            <p:blipFill>
              <a:blip r:embed="rId7"/>
              <a:stretch>
                <a:fillRect/>
              </a:stretch>
            </p:blipFill>
            <p:spPr>
              <a:xfrm>
                <a:off x="3942760" y="4097160"/>
                <a:ext cx="76644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p14:cNvContentPartPr/>
              <p14:nvPr/>
            </p14:nvContentPartPr>
            <p14:xfrm>
              <a:off x="4015120" y="4221720"/>
              <a:ext cx="738360" cy="384840"/>
            </p14:xfrm>
          </p:contentPart>
        </mc:Choice>
        <mc:Fallback xmlns="">
          <p:pic>
            <p:nvPicPr>
              <p:cNvPr id="17" name="Ink 16"/>
              <p:cNvPicPr/>
              <p:nvPr/>
            </p:nvPicPr>
            <p:blipFill>
              <a:blip r:embed="rId9"/>
              <a:stretch>
                <a:fillRect/>
              </a:stretch>
            </p:blipFill>
            <p:spPr>
              <a:xfrm>
                <a:off x="3996040" y="4202640"/>
                <a:ext cx="78012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p14:cNvContentPartPr/>
              <p14:nvPr/>
            </p14:nvContentPartPr>
            <p14:xfrm>
              <a:off x="4724400" y="1981200"/>
              <a:ext cx="0" cy="15840"/>
            </p14:xfrm>
          </p:contentPart>
        </mc:Choice>
        <mc:Fallback xmlns="">
          <p:pic>
            <p:nvPicPr>
              <p:cNvPr id="20" name="Ink 19"/>
              <p:cNvPicPr/>
              <p:nvPr/>
            </p:nvPicPr>
            <p:blipFill>
              <a:blip r:embed="rId11"/>
              <a:stretch>
                <a:fillRect/>
              </a:stretch>
            </p:blipFill>
            <p:spPr>
              <a:xfrm>
                <a:off x="0" y="0"/>
                <a:ext cx="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p14:cNvContentPartPr/>
              <p14:nvPr/>
            </p14:nvContentPartPr>
            <p14:xfrm>
              <a:off x="4001760" y="1524000"/>
              <a:ext cx="798840" cy="591840"/>
            </p14:xfrm>
          </p:contentPart>
        </mc:Choice>
        <mc:Fallback xmlns="">
          <p:pic>
            <p:nvPicPr>
              <p:cNvPr id="21" name="Ink 20"/>
              <p:cNvPicPr/>
              <p:nvPr/>
            </p:nvPicPr>
            <p:blipFill>
              <a:blip r:embed="rId13"/>
              <a:stretch>
                <a:fillRect/>
              </a:stretch>
            </p:blipFill>
            <p:spPr>
              <a:xfrm>
                <a:off x="3979800" y="1510680"/>
                <a:ext cx="83412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p14:cNvContentPartPr/>
              <p14:nvPr/>
            </p14:nvContentPartPr>
            <p14:xfrm>
              <a:off x="3519760" y="2362200"/>
              <a:ext cx="744840" cy="612720"/>
            </p14:xfrm>
          </p:contentPart>
        </mc:Choice>
        <mc:Fallback xmlns="">
          <p:pic>
            <p:nvPicPr>
              <p:cNvPr id="22" name="Ink 21"/>
              <p:cNvPicPr/>
              <p:nvPr/>
            </p:nvPicPr>
            <p:blipFill>
              <a:blip r:embed="rId15"/>
              <a:stretch>
                <a:fillRect/>
              </a:stretch>
            </p:blipFill>
            <p:spPr>
              <a:xfrm>
                <a:off x="3498520" y="2342040"/>
                <a:ext cx="785160" cy="654120"/>
              </a:xfrm>
              <a:prstGeom prst="rect">
                <a:avLst/>
              </a:prstGeom>
            </p:spPr>
          </p:pic>
        </mc:Fallback>
      </mc:AlternateContent>
      <p:sp>
        <p:nvSpPr>
          <p:cNvPr id="3" name="Rectangle 2"/>
          <p:cNvSpPr/>
          <p:nvPr/>
        </p:nvSpPr>
        <p:spPr>
          <a:xfrm>
            <a:off x="338319" y="1535668"/>
            <a:ext cx="3395481" cy="369332"/>
          </a:xfrm>
          <a:prstGeom prst="rect">
            <a:avLst/>
          </a:prstGeom>
        </p:spPr>
        <p:txBody>
          <a:bodyPr wrap="none">
            <a:spAutoFit/>
          </a:bodyPr>
          <a:lstStyle/>
          <a:p>
            <a:r>
              <a:rPr lang="en-US" dirty="0"/>
              <a:t>“already doing it in other </a:t>
            </a:r>
            <a:r>
              <a:rPr lang="en-US" dirty="0" smtClean="0"/>
              <a:t>ways” </a:t>
            </a:r>
            <a:endParaRPr lang="en-US" dirty="0"/>
          </a:p>
        </p:txBody>
      </p:sp>
      <p:sp>
        <p:nvSpPr>
          <p:cNvPr id="5" name="Rectangle 4"/>
          <p:cNvSpPr/>
          <p:nvPr/>
        </p:nvSpPr>
        <p:spPr>
          <a:xfrm>
            <a:off x="4626769" y="5098720"/>
            <a:ext cx="4572000" cy="646331"/>
          </a:xfrm>
          <a:prstGeom prst="rect">
            <a:avLst/>
          </a:prstGeom>
        </p:spPr>
        <p:txBody>
          <a:bodyPr>
            <a:spAutoFit/>
          </a:bodyPr>
          <a:lstStyle/>
          <a:p>
            <a:r>
              <a:rPr lang="en-US" dirty="0"/>
              <a:t>“CCC does not tell me more about my residents than I already know</a:t>
            </a:r>
            <a:r>
              <a:rPr lang="en-US" dirty="0" smtClean="0"/>
              <a:t>.” </a:t>
            </a:r>
            <a:endParaRPr lang="en-US" dirty="0"/>
          </a:p>
        </p:txBody>
      </p:sp>
    </p:spTree>
    <p:extLst>
      <p:ext uri="{BB962C8B-B14F-4D97-AF65-F5344CB8AC3E}">
        <p14:creationId xmlns:p14="http://schemas.microsoft.com/office/powerpoint/2010/main" val="24519017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Q12. Why </a:t>
            </a:r>
            <a:r>
              <a:rPr lang="en-US" dirty="0"/>
              <a:t>not worth the time: Emergent Themes</a:t>
            </a:r>
          </a:p>
        </p:txBody>
      </p:sp>
      <p:sp>
        <p:nvSpPr>
          <p:cNvPr id="3" name="Content Placeholder 2"/>
          <p:cNvSpPr>
            <a:spLocks noGrp="1"/>
          </p:cNvSpPr>
          <p:nvPr>
            <p:ph idx="1"/>
          </p:nvPr>
        </p:nvSpPr>
        <p:spPr>
          <a:xfrm>
            <a:off x="228600" y="3124200"/>
            <a:ext cx="8416925" cy="971550"/>
          </a:xfrm>
        </p:spPr>
        <p:txBody>
          <a:bodyPr/>
          <a:lstStyle/>
          <a:p>
            <a:pPr marL="0" indent="0" algn="ctr">
              <a:buNone/>
            </a:pPr>
            <a:r>
              <a:rPr lang="en-US" sz="2800" dirty="0">
                <a:latin typeface="+mj-lt"/>
              </a:rPr>
              <a:t>Cumbersome and Esoteric Milestones</a:t>
            </a:r>
          </a:p>
          <a:p>
            <a:pPr algn="ctr"/>
            <a:endParaRPr lang="en-US" dirty="0" smtClean="0"/>
          </a:p>
        </p:txBody>
      </p:sp>
    </p:spTree>
    <p:extLst>
      <p:ext uri="{BB962C8B-B14F-4D97-AF65-F5344CB8AC3E}">
        <p14:creationId xmlns:p14="http://schemas.microsoft.com/office/powerpoint/2010/main" val="3361439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4439"/>
            <a:ext cx="9144000" cy="6069122"/>
          </a:xfrm>
          <a:prstGeom prst="rect">
            <a:avLst/>
          </a:prstGeom>
          <a:noFill/>
          <a:ln>
            <a:noFill/>
          </a:ln>
        </p:spPr>
      </p:pic>
      <p:sp>
        <p:nvSpPr>
          <p:cNvPr id="5" name="Rectangle 4"/>
          <p:cNvSpPr/>
          <p:nvPr/>
        </p:nvSpPr>
        <p:spPr>
          <a:xfrm>
            <a:off x="0" y="381000"/>
            <a:ext cx="9144000" cy="6096000"/>
          </a:xfrm>
          <a:prstGeom prst="rect">
            <a:avLst/>
          </a:prstGeom>
          <a:solidFill>
            <a:schemeClr val="bg1">
              <a:alpha val="8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Objectives &amp; Session Focus</a:t>
            </a:r>
            <a:endParaRPr lang="en-US" dirty="0"/>
          </a:p>
        </p:txBody>
      </p:sp>
      <p:sp>
        <p:nvSpPr>
          <p:cNvPr id="6" name="Rectangle 5"/>
          <p:cNvSpPr/>
          <p:nvPr/>
        </p:nvSpPr>
        <p:spPr>
          <a:xfrm>
            <a:off x="644526" y="2971800"/>
            <a:ext cx="7432674" cy="2286000"/>
          </a:xfrm>
          <a:prstGeom prst="rect">
            <a:avLst/>
          </a:prstGeom>
          <a:solidFill>
            <a:schemeClr val="bg1">
              <a:alpha val="43000"/>
            </a:schemeClr>
          </a:solidFill>
          <a:ln>
            <a:solidFill>
              <a:schemeClr val="bg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1142999"/>
            <a:ext cx="8305800" cy="5320561"/>
          </a:xfrm>
        </p:spPr>
        <p:txBody>
          <a:bodyPr>
            <a:normAutofit/>
          </a:bodyPr>
          <a:lstStyle/>
          <a:p>
            <a:pPr lvl="0"/>
            <a:r>
              <a:rPr lang="en-US" sz="2400" dirty="0"/>
              <a:t>This session will focus on </a:t>
            </a:r>
            <a:r>
              <a:rPr lang="en-US" sz="2400" dirty="0" smtClean="0"/>
              <a:t>understanding </a:t>
            </a:r>
            <a:r>
              <a:rPr lang="en-US" sz="2400" dirty="0"/>
              <a:t>and </a:t>
            </a:r>
            <a:r>
              <a:rPr lang="en-US" sz="2400" dirty="0" smtClean="0"/>
              <a:t>discussing </a:t>
            </a:r>
            <a:r>
              <a:rPr lang="en-US" sz="2400" dirty="0"/>
              <a:t>the results from a multi-institution survey on CCC </a:t>
            </a:r>
            <a:r>
              <a:rPr lang="en-US" sz="2400" dirty="0" smtClean="0"/>
              <a:t>practices from the Program Directors’ perspective.  </a:t>
            </a:r>
            <a:endParaRPr lang="en-US" sz="2400" dirty="0"/>
          </a:p>
          <a:p>
            <a:r>
              <a:rPr lang="en-US" sz="2400" dirty="0"/>
              <a:t>At the conclusion, participants will be able </a:t>
            </a:r>
            <a:r>
              <a:rPr lang="en-US" sz="2400" dirty="0" smtClean="0"/>
              <a:t>to</a:t>
            </a:r>
            <a:r>
              <a:rPr lang="en-US" sz="2400" b="1" dirty="0" smtClean="0"/>
              <a:t>:</a:t>
            </a:r>
            <a:r>
              <a:rPr lang="en-US" sz="2400" b="1" dirty="0"/>
              <a:t> </a:t>
            </a:r>
            <a:endParaRPr lang="en-US" sz="2400" dirty="0"/>
          </a:p>
          <a:p>
            <a:pPr lvl="1"/>
            <a:r>
              <a:rPr lang="en-US" sz="2000" dirty="0" smtClean="0"/>
              <a:t>Review </a:t>
            </a:r>
            <a:r>
              <a:rPr lang="en-US" sz="2000" dirty="0"/>
              <a:t>their own practices in light of the survey outcomes</a:t>
            </a:r>
          </a:p>
          <a:p>
            <a:pPr lvl="1"/>
            <a:r>
              <a:rPr lang="en-US" sz="2000" dirty="0" smtClean="0"/>
              <a:t>Identify </a:t>
            </a:r>
            <a:r>
              <a:rPr lang="en-US" sz="2000" dirty="0"/>
              <a:t>best practices that best suit their program or institution needs</a:t>
            </a:r>
          </a:p>
          <a:p>
            <a:pPr lvl="1"/>
            <a:r>
              <a:rPr lang="en-US" sz="2000" dirty="0" smtClean="0"/>
              <a:t>Develop </a:t>
            </a:r>
            <a:r>
              <a:rPr lang="en-US" sz="2000" dirty="0"/>
              <a:t>and take home an action plan enabled by these best practices </a:t>
            </a:r>
            <a:r>
              <a:rPr lang="en-US" sz="2000" dirty="0" smtClean="0"/>
              <a:t>to </a:t>
            </a:r>
            <a:r>
              <a:rPr lang="en-US" sz="2000" dirty="0"/>
              <a:t>better facilitate the work of their CCCs </a:t>
            </a:r>
          </a:p>
          <a:p>
            <a:pPr marL="0" indent="0">
              <a:buNone/>
            </a:pPr>
            <a:endParaRPr lang="en-US" dirty="0"/>
          </a:p>
        </p:txBody>
      </p:sp>
    </p:spTree>
    <p:extLst>
      <p:ext uri="{BB962C8B-B14F-4D97-AF65-F5344CB8AC3E}">
        <p14:creationId xmlns:p14="http://schemas.microsoft.com/office/powerpoint/2010/main" val="125551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Q12. Why </a:t>
            </a:r>
            <a:r>
              <a:rPr lang="en-US" dirty="0"/>
              <a:t>not worth the time: Emergent Themes</a:t>
            </a:r>
          </a:p>
        </p:txBody>
      </p:sp>
      <p:sp>
        <p:nvSpPr>
          <p:cNvPr id="3" name="Content Placeholder 2"/>
          <p:cNvSpPr>
            <a:spLocks noGrp="1"/>
          </p:cNvSpPr>
          <p:nvPr>
            <p:ph idx="1"/>
          </p:nvPr>
        </p:nvSpPr>
        <p:spPr/>
        <p:txBody>
          <a:bodyPr/>
          <a:lstStyle/>
          <a:p>
            <a:pPr marL="0" indent="0">
              <a:buNone/>
            </a:pPr>
            <a:r>
              <a:rPr lang="en-US" sz="2800" dirty="0">
                <a:latin typeface="+mj-lt"/>
              </a:rPr>
              <a:t>No prior research, testing for validity</a:t>
            </a:r>
          </a:p>
          <a:p>
            <a:pPr marL="0" indent="0">
              <a:buNone/>
            </a:pPr>
            <a:endParaRPr lang="en-US" dirty="0" smtClean="0"/>
          </a:p>
        </p:txBody>
      </p:sp>
      <p:sp>
        <p:nvSpPr>
          <p:cNvPr id="4" name="Slide Number Placeholder 3"/>
          <p:cNvSpPr>
            <a:spLocks noGrp="1"/>
          </p:cNvSpPr>
          <p:nvPr>
            <p:ph type="sldNum" sz="quarter" idx="4294967295"/>
          </p:nvPr>
        </p:nvSpPr>
        <p:spPr>
          <a:xfrm>
            <a:off x="3956050" y="6527800"/>
            <a:ext cx="1033463" cy="177800"/>
          </a:xfrm>
        </p:spPr>
        <p:txBody>
          <a:bodyPr/>
          <a:lstStyle/>
          <a:p>
            <a:pPr>
              <a:defRPr/>
            </a:pPr>
            <a:fld id="{6FCE3B76-DE70-4E9B-AB48-ED362D1CB3E6}" type="slidenum">
              <a:rPr lang="en-US" smtClean="0"/>
              <a:pPr>
                <a:defRPr/>
              </a:pPr>
              <a:t>40</a:t>
            </a:fld>
            <a:r>
              <a:rPr lang="en-US" smtClean="0"/>
              <a:t> </a:t>
            </a:r>
            <a:endParaRPr lang="en-US" dirty="0"/>
          </a:p>
        </p:txBody>
      </p:sp>
      <p:pic>
        <p:nvPicPr>
          <p:cNvPr id="1026" name="Picture 2" descr="http://freshspectrum.com/wp-content/uploads/2013/10/wpid-Photo-Oct-17-2013-1148-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792" y="962024"/>
            <a:ext cx="7677408" cy="5758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31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uwmedicine.org/education/PublishingImages/medex.jpg?RenditionI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994102"/>
            <a:ext cx="8079673" cy="53304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Q12. Why </a:t>
            </a:r>
            <a:r>
              <a:rPr lang="en-US" dirty="0"/>
              <a:t>not worth the time: Emergent Themes</a:t>
            </a:r>
          </a:p>
        </p:txBody>
      </p:sp>
      <p:sp>
        <p:nvSpPr>
          <p:cNvPr id="9" name="Rectangle 8"/>
          <p:cNvSpPr/>
          <p:nvPr/>
        </p:nvSpPr>
        <p:spPr>
          <a:xfrm>
            <a:off x="35719" y="984489"/>
            <a:ext cx="9143999" cy="5416311"/>
          </a:xfrm>
          <a:prstGeom prst="rect">
            <a:avLst/>
          </a:prstGeom>
          <a:solidFill>
            <a:schemeClr val="bg1">
              <a:alpha val="67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04800" y="5875628"/>
            <a:ext cx="8079673" cy="448971"/>
          </a:xfrm>
          <a:solidFill>
            <a:schemeClr val="bg1"/>
          </a:solidFill>
        </p:spPr>
        <p:txBody>
          <a:bodyPr/>
          <a:lstStyle/>
          <a:p>
            <a:pPr marL="0" indent="0">
              <a:buNone/>
            </a:pPr>
            <a:r>
              <a:rPr lang="en-US" sz="2800" dirty="0">
                <a:latin typeface="+mj-lt"/>
              </a:rPr>
              <a:t>PDs need educational mission </a:t>
            </a:r>
            <a:r>
              <a:rPr lang="en-US" sz="2800" dirty="0" smtClean="0">
                <a:latin typeface="+mj-lt"/>
              </a:rPr>
              <a:t>support.</a:t>
            </a:r>
            <a:endParaRPr lang="en-US" dirty="0"/>
          </a:p>
        </p:txBody>
      </p:sp>
    </p:spTree>
    <p:extLst>
      <p:ext uri="{BB962C8B-B14F-4D97-AF65-F5344CB8AC3E}">
        <p14:creationId xmlns:p14="http://schemas.microsoft.com/office/powerpoint/2010/main" val="23191256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thoughts from Coordinators: Emergent themes</a:t>
            </a:r>
            <a:endParaRPr lang="en-US" dirty="0"/>
          </a:p>
        </p:txBody>
      </p:sp>
      <p:sp>
        <p:nvSpPr>
          <p:cNvPr id="3" name="Content Placeholder 2"/>
          <p:cNvSpPr>
            <a:spLocks noGrp="1"/>
          </p:cNvSpPr>
          <p:nvPr>
            <p:ph idx="1"/>
          </p:nvPr>
        </p:nvSpPr>
        <p:spPr/>
        <p:txBody>
          <a:bodyPr/>
          <a:lstStyle/>
          <a:p>
            <a:r>
              <a:rPr lang="en-US" dirty="0" smtClean="0"/>
              <a:t>Approaches to CCC faculty review process</a:t>
            </a:r>
            <a:endParaRPr lang="en-US" dirty="0"/>
          </a:p>
          <a:p>
            <a:r>
              <a:rPr lang="en-US" dirty="0"/>
              <a:t>Recognizing time-consuming nature of work and need for </a:t>
            </a:r>
            <a:r>
              <a:rPr lang="en-US" dirty="0" smtClean="0"/>
              <a:t>support</a:t>
            </a:r>
          </a:p>
          <a:p>
            <a:r>
              <a:rPr lang="en-US" dirty="0"/>
              <a:t>“Food for thought” for ACGME from program </a:t>
            </a:r>
            <a:r>
              <a:rPr lang="en-US" dirty="0" smtClean="0"/>
              <a:t>coordinators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348" t="6557" r="13043" b="4918"/>
          <a:stretch/>
        </p:blipFill>
        <p:spPr>
          <a:xfrm>
            <a:off x="1371599" y="2514601"/>
            <a:ext cx="6112933" cy="4343400"/>
          </a:xfrm>
          <a:prstGeom prst="rect">
            <a:avLst/>
          </a:prstGeom>
        </p:spPr>
      </p:pic>
      <p:sp>
        <p:nvSpPr>
          <p:cNvPr id="5" name="Rectangle 4"/>
          <p:cNvSpPr/>
          <p:nvPr/>
        </p:nvSpPr>
        <p:spPr>
          <a:xfrm>
            <a:off x="5334000" y="2590800"/>
            <a:ext cx="2529347" cy="11829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624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Results Summary</a:t>
            </a:r>
            <a:endParaRPr lang="en-US" dirty="0"/>
          </a:p>
        </p:txBody>
      </p:sp>
      <p:sp>
        <p:nvSpPr>
          <p:cNvPr id="3" name="Content Placeholder 2"/>
          <p:cNvSpPr>
            <a:spLocks noGrp="1"/>
          </p:cNvSpPr>
          <p:nvPr>
            <p:ph idx="1"/>
          </p:nvPr>
        </p:nvSpPr>
        <p:spPr/>
        <p:txBody>
          <a:bodyPr/>
          <a:lstStyle/>
          <a:p>
            <a:r>
              <a:rPr lang="en-US" dirty="0" smtClean="0"/>
              <a:t>Overall Improved Evaluation and Documentation</a:t>
            </a:r>
          </a:p>
          <a:p>
            <a:pPr lvl="1"/>
            <a:r>
              <a:rPr lang="en-US" dirty="0" smtClean="0"/>
              <a:t>Semi-annual evaluations improved</a:t>
            </a:r>
          </a:p>
          <a:p>
            <a:pPr lvl="1"/>
            <a:r>
              <a:rPr lang="en-US" dirty="0" smtClean="0"/>
              <a:t>Documentation of trainee strengths and weaknesses</a:t>
            </a:r>
          </a:p>
          <a:p>
            <a:r>
              <a:rPr lang="en-US" dirty="0" smtClean="0"/>
              <a:t>Time Consuming</a:t>
            </a:r>
          </a:p>
          <a:p>
            <a:pPr lvl="1"/>
            <a:r>
              <a:rPr lang="en-US" dirty="0" smtClean="0"/>
              <a:t>Need leadership support</a:t>
            </a:r>
          </a:p>
          <a:p>
            <a:pPr lvl="1"/>
            <a:r>
              <a:rPr lang="en-US" dirty="0" smtClean="0"/>
              <a:t>Administrative Resources</a:t>
            </a:r>
          </a:p>
          <a:p>
            <a:pPr lvl="1"/>
            <a:r>
              <a:rPr lang="en-US" dirty="0" smtClean="0"/>
              <a:t>Ample planning time</a:t>
            </a:r>
          </a:p>
          <a:p>
            <a:r>
              <a:rPr lang="en-US" dirty="0" smtClean="0"/>
              <a:t>CCC Membership Size</a:t>
            </a:r>
          </a:p>
          <a:p>
            <a:pPr lvl="1"/>
            <a:r>
              <a:rPr lang="en-US" dirty="0" smtClean="0"/>
              <a:t>Share the burden!</a:t>
            </a:r>
          </a:p>
          <a:p>
            <a:pPr lvl="1"/>
            <a:r>
              <a:rPr lang="en-US" dirty="0" smtClean="0"/>
              <a:t>Value of diverse perspectives</a:t>
            </a:r>
            <a:endParaRPr lang="en-US" dirty="0"/>
          </a:p>
          <a:p>
            <a:r>
              <a:rPr lang="en-US" dirty="0" smtClean="0"/>
              <a:t>Faculty Roles</a:t>
            </a:r>
          </a:p>
          <a:p>
            <a:pPr lvl="1"/>
            <a:r>
              <a:rPr lang="en-US" dirty="0" smtClean="0"/>
              <a:t>Responsibilities</a:t>
            </a:r>
          </a:p>
          <a:p>
            <a:pPr lvl="2"/>
            <a:r>
              <a:rPr lang="en-US" dirty="0" smtClean="0"/>
              <a:t>Pairing faculty with trainees</a:t>
            </a:r>
          </a:p>
          <a:p>
            <a:pPr lvl="2"/>
            <a:r>
              <a:rPr lang="en-US" dirty="0" smtClean="0"/>
              <a:t>Assigning faculty to become “milestone” experts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2362200"/>
            <a:ext cx="4679771" cy="3308862"/>
          </a:xfrm>
          <a:prstGeom prst="rect">
            <a:avLst/>
          </a:prstGeom>
        </p:spPr>
      </p:pic>
    </p:spTree>
    <p:extLst>
      <p:ext uri="{BB962C8B-B14F-4D97-AF65-F5344CB8AC3E}">
        <p14:creationId xmlns:p14="http://schemas.microsoft.com/office/powerpoint/2010/main" val="36235241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1981200"/>
            <a:ext cx="5410200" cy="3593725"/>
          </a:xfrm>
          <a:prstGeom prst="rect">
            <a:avLst/>
          </a:prstGeom>
        </p:spPr>
      </p:pic>
      <p:sp>
        <p:nvSpPr>
          <p:cNvPr id="2" name="Title 1"/>
          <p:cNvSpPr>
            <a:spLocks noGrp="1"/>
          </p:cNvSpPr>
          <p:nvPr>
            <p:ph type="title"/>
          </p:nvPr>
        </p:nvSpPr>
        <p:spPr/>
        <p:txBody>
          <a:bodyPr/>
          <a:lstStyle/>
          <a:p>
            <a:r>
              <a:rPr lang="en-US" dirty="0" smtClean="0"/>
              <a:t>Lessons Learned / Best Practices</a:t>
            </a:r>
            <a:endParaRPr lang="en-US" dirty="0"/>
          </a:p>
        </p:txBody>
      </p:sp>
      <p:sp>
        <p:nvSpPr>
          <p:cNvPr id="5" name="Content Placeholder 2"/>
          <p:cNvSpPr txBox="1">
            <a:spLocks/>
          </p:cNvSpPr>
          <p:nvPr/>
        </p:nvSpPr>
        <p:spPr bwMode="auto">
          <a:xfrm>
            <a:off x="417513" y="1524000"/>
            <a:ext cx="8000999"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4163" indent="-284163" algn="l" rtl="0" eaLnBrk="1" fontAlgn="base" hangingPunct="1">
              <a:spcBef>
                <a:spcPct val="35000"/>
              </a:spcBef>
              <a:spcAft>
                <a:spcPct val="50000"/>
              </a:spcAft>
              <a:buClr>
                <a:srgbClr val="8C1515"/>
              </a:buClr>
              <a:buFont typeface="Wingdings 3" pitchFamily="18" charset="2"/>
              <a:buChar char="}"/>
              <a:defRPr>
                <a:solidFill>
                  <a:schemeClr val="tx1"/>
                </a:solidFill>
                <a:latin typeface="Arial" pitchFamily="34" charset="0"/>
                <a:ea typeface="+mn-ea"/>
                <a:cs typeface="Arial" pitchFamily="34" charset="0"/>
              </a:defRPr>
            </a:lvl1pPr>
            <a:lvl2pPr marL="690563" indent="-292100"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2pPr>
            <a:lvl3pPr marL="1087438" indent="-282575"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3pPr>
            <a:lvl4pPr marL="1482725" indent="-280988" algn="l" rtl="0" eaLnBrk="1" fontAlgn="base" hangingPunct="1">
              <a:spcBef>
                <a:spcPct val="5000"/>
              </a:spcBef>
              <a:spcAft>
                <a:spcPct val="35000"/>
              </a:spcAft>
              <a:buClr>
                <a:srgbClr val="8C1515"/>
              </a:buClr>
              <a:buFont typeface="Verdana" pitchFamily="34" charset="0"/>
              <a:buChar char="−"/>
              <a:defRPr sz="1600">
                <a:solidFill>
                  <a:schemeClr val="tx1"/>
                </a:solidFill>
                <a:latin typeface="Arial" pitchFamily="34" charset="0"/>
                <a:cs typeface="Arial" pitchFamily="34" charset="0"/>
              </a:defRPr>
            </a:lvl4pPr>
            <a:lvl5pPr marL="1887538" indent="-290513" algn="l" rtl="0" eaLnBrk="1" fontAlgn="base" hangingPunct="1">
              <a:spcBef>
                <a:spcPct val="5000"/>
              </a:spcBef>
              <a:spcAft>
                <a:spcPct val="35000"/>
              </a:spcAft>
              <a:buClr>
                <a:srgbClr val="8C1515"/>
              </a:buClr>
              <a:buFont typeface="Wingdings 3" pitchFamily="18" charset="2"/>
              <a:buChar char="}"/>
              <a:defRPr sz="1600">
                <a:solidFill>
                  <a:schemeClr val="tx1"/>
                </a:solidFill>
                <a:latin typeface="Arial" pitchFamily="34" charset="0"/>
                <a:cs typeface="Arial" pitchFamily="34" charset="0"/>
              </a:defRPr>
            </a:lvl5pPr>
            <a:lvl6pPr marL="23447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6pPr>
            <a:lvl7pPr marL="28019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7pPr>
            <a:lvl8pPr marL="32591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8pPr>
            <a:lvl9pPr marL="3716338" indent="-290513" algn="l" rtl="0" eaLnBrk="1" fontAlgn="base" hangingPunct="1">
              <a:spcBef>
                <a:spcPct val="5000"/>
              </a:spcBef>
              <a:spcAft>
                <a:spcPct val="35000"/>
              </a:spcAft>
              <a:buClr>
                <a:srgbClr val="BA122B"/>
              </a:buClr>
              <a:buFont typeface="Wingdings 3" pitchFamily="18" charset="2"/>
              <a:buChar char="}"/>
              <a:defRPr sz="1600">
                <a:solidFill>
                  <a:schemeClr val="tx1"/>
                </a:solidFill>
                <a:latin typeface="+mn-lt"/>
              </a:defRPr>
            </a:lvl9pPr>
          </a:lstStyle>
          <a:p>
            <a:pPr marL="0" indent="0" algn="ctr">
              <a:buFont typeface="Wingdings 3" pitchFamily="18" charset="2"/>
              <a:buNone/>
            </a:pPr>
            <a:r>
              <a:rPr lang="en-US" sz="2800" kern="0" dirty="0" smtClean="0">
                <a:latin typeface="+mj-lt"/>
              </a:rPr>
              <a:t>It’s your turn and your voice that counts!!!</a:t>
            </a:r>
          </a:p>
          <a:p>
            <a:pPr marL="0" indent="0" algn="ctr">
              <a:buFont typeface="Wingdings 3" pitchFamily="18" charset="2"/>
              <a:buNone/>
            </a:pPr>
            <a:endParaRPr lang="en-US" sz="2800" kern="0" dirty="0" smtClean="0">
              <a:latin typeface="+mj-lt"/>
            </a:endParaRPr>
          </a:p>
          <a:p>
            <a:pPr marL="0" indent="0" algn="ctr">
              <a:buFont typeface="Wingdings 3" pitchFamily="18" charset="2"/>
              <a:buNone/>
            </a:pPr>
            <a:endParaRPr lang="en-US" sz="2800" kern="0" dirty="0">
              <a:latin typeface="+mj-lt"/>
            </a:endParaRPr>
          </a:p>
          <a:p>
            <a:pPr marL="0" indent="0" algn="ctr">
              <a:buFont typeface="Wingdings 3" pitchFamily="18" charset="2"/>
              <a:buNone/>
            </a:pPr>
            <a:endParaRPr lang="en-US" sz="2800" kern="0" dirty="0">
              <a:latin typeface="+mj-lt"/>
            </a:endParaRPr>
          </a:p>
          <a:p>
            <a:pPr marL="0" indent="0" algn="ctr">
              <a:buFont typeface="Wingdings 3" pitchFamily="18" charset="2"/>
              <a:buNone/>
            </a:pPr>
            <a:endParaRPr lang="en-US" sz="2800" kern="0" dirty="0" smtClean="0">
              <a:latin typeface="+mj-lt"/>
            </a:endParaRPr>
          </a:p>
          <a:p>
            <a:pPr marL="0" indent="0" algn="ctr">
              <a:buFont typeface="Wingdings 3" pitchFamily="18" charset="2"/>
              <a:buNone/>
            </a:pPr>
            <a:r>
              <a:rPr lang="en-US" sz="2800" kern="0" dirty="0" smtClean="0">
                <a:latin typeface="+mj-lt"/>
              </a:rPr>
              <a:t>How might you change your practice in light of these findings?</a:t>
            </a:r>
            <a:endParaRPr lang="en-US" sz="2800" kern="0" dirty="0">
              <a:latin typeface="+mj-lt"/>
            </a:endParaRPr>
          </a:p>
        </p:txBody>
      </p:sp>
    </p:spTree>
    <p:extLst>
      <p:ext uri="{BB962C8B-B14F-4D97-AF65-F5344CB8AC3E}">
        <p14:creationId xmlns:p14="http://schemas.microsoft.com/office/powerpoint/2010/main" val="16678742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4294967295"/>
          </p:nvPr>
        </p:nvSpPr>
        <p:spPr>
          <a:xfrm>
            <a:off x="3956050" y="6527800"/>
            <a:ext cx="1033463" cy="177800"/>
          </a:xfrm>
        </p:spPr>
        <p:txBody>
          <a:bodyPr/>
          <a:lstStyle/>
          <a:p>
            <a:pPr>
              <a:defRPr/>
            </a:pPr>
            <a:fld id="{7EE52774-02E4-4FCC-8F32-539A6E2D6D65}" type="slidenum">
              <a:rPr lang="en-US" smtClean="0"/>
              <a:pPr>
                <a:defRPr/>
              </a:pPr>
              <a:t>45</a:t>
            </a:fld>
            <a:endParaRPr lang="en-US" dirty="0"/>
          </a:p>
        </p:txBody>
      </p:sp>
      <p:pic>
        <p:nvPicPr>
          <p:cNvPr id="54274" name="Picture 2" descr="C:\DOCUME~1\S0003874\LOCALS~1\Temp\Temporary Internet Files\Content.IE5\02X37MIP\MC9004414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8263" y="1919288"/>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2176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t>Contact Information:</a:t>
            </a:r>
          </a:p>
        </p:txBody>
      </p:sp>
      <p:sp>
        <p:nvSpPr>
          <p:cNvPr id="3" name="Content Placeholder 2"/>
          <p:cNvSpPr>
            <a:spLocks noGrp="1"/>
          </p:cNvSpPr>
          <p:nvPr>
            <p:ph idx="1"/>
          </p:nvPr>
        </p:nvSpPr>
        <p:spPr/>
        <p:txBody>
          <a:bodyPr/>
          <a:lstStyle/>
          <a:p>
            <a:pPr eaLnBrk="1" hangingPunct="1">
              <a:defRPr/>
            </a:pPr>
            <a:r>
              <a:rPr lang="en-US" dirty="0" smtClean="0"/>
              <a:t>Nancy Piro, Program Manager/Education Specialist</a:t>
            </a:r>
          </a:p>
          <a:p>
            <a:pPr lvl="1" eaLnBrk="1" hangingPunct="1">
              <a:defRPr/>
            </a:pPr>
            <a:r>
              <a:rPr lang="en-US" dirty="0" smtClean="0">
                <a:hlinkClick r:id="rId2"/>
              </a:rPr>
              <a:t>npiro@stanford.edu</a:t>
            </a:r>
            <a:endParaRPr lang="en-US" dirty="0" smtClean="0"/>
          </a:p>
          <a:p>
            <a:pPr>
              <a:defRPr/>
            </a:pPr>
            <a:r>
              <a:rPr lang="en-US" dirty="0" smtClean="0"/>
              <a:t>Kim Walker, </a:t>
            </a:r>
            <a:r>
              <a:rPr lang="en-US" dirty="0"/>
              <a:t>Instructional Designer</a:t>
            </a:r>
          </a:p>
          <a:p>
            <a:pPr lvl="1">
              <a:defRPr/>
            </a:pPr>
            <a:r>
              <a:rPr lang="en-US" dirty="0" smtClean="0">
                <a:hlinkClick r:id="rId3"/>
              </a:rPr>
              <a:t>kwalker5@stanford.edu</a:t>
            </a:r>
            <a:endParaRPr lang="en-US" dirty="0"/>
          </a:p>
          <a:p>
            <a:pPr marL="457200" lvl="1" indent="0" eaLnBrk="1" hangingPunct="1">
              <a:buFontTx/>
              <a:buNone/>
              <a:defRPr/>
            </a:pPr>
            <a:endParaRPr lang="en-US" dirty="0"/>
          </a:p>
        </p:txBody>
      </p:sp>
    </p:spTree>
    <p:extLst>
      <p:ext uri="{BB962C8B-B14F-4D97-AF65-F5344CB8AC3E}">
        <p14:creationId xmlns:p14="http://schemas.microsoft.com/office/powerpoint/2010/main" val="2706095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7513" y="539750"/>
            <a:ext cx="8380413" cy="527050"/>
          </a:xfrm>
        </p:spPr>
        <p:txBody>
          <a:bodyPr>
            <a:normAutofit fontScale="90000"/>
          </a:bodyPr>
          <a:lstStyle/>
          <a:p>
            <a:r>
              <a:rPr lang="en-US" dirty="0" smtClean="0"/>
              <a:t>Background</a:t>
            </a:r>
            <a:br>
              <a:rPr lang="en-US" dirty="0" smtClean="0"/>
            </a:br>
            <a:endParaRPr lang="en-US" sz="31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17500"/>
          <a:stretch/>
        </p:blipFill>
        <p:spPr>
          <a:xfrm>
            <a:off x="-1" y="1728787"/>
            <a:ext cx="9144001" cy="4367213"/>
          </a:xfrm>
          <a:prstGeom prst="rect">
            <a:avLst/>
          </a:prstGeom>
        </p:spPr>
      </p:pic>
    </p:spTree>
    <p:extLst>
      <p:ext uri="{BB962C8B-B14F-4D97-AF65-F5344CB8AC3E}">
        <p14:creationId xmlns:p14="http://schemas.microsoft.com/office/powerpoint/2010/main" val="2532412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sp>
        <p:nvSpPr>
          <p:cNvPr id="3" name="Content Placeholder 2"/>
          <p:cNvSpPr>
            <a:spLocks noGrp="1"/>
          </p:cNvSpPr>
          <p:nvPr>
            <p:ph idx="1"/>
          </p:nvPr>
        </p:nvSpPr>
        <p:spPr>
          <a:xfrm>
            <a:off x="457200" y="1219200"/>
            <a:ext cx="8305800" cy="4876800"/>
          </a:xfrm>
        </p:spPr>
        <p:txBody>
          <a:bodyPr>
            <a:normAutofit/>
          </a:bodyPr>
          <a:lstStyle/>
          <a:p>
            <a:pPr marL="804863" lvl="2" indent="0">
              <a:buNone/>
            </a:pPr>
            <a:endParaRPr lang="en-US" sz="2800" dirty="0"/>
          </a:p>
          <a:p>
            <a:pPr lvl="2"/>
            <a:endParaRPr lang="en-US" sz="4400" dirty="0"/>
          </a:p>
          <a:p>
            <a:pPr lvl="2"/>
            <a:endParaRPr lang="en-US" sz="2800" dirty="0"/>
          </a:p>
          <a:p>
            <a:endParaRPr lang="en-US" dirty="0"/>
          </a:p>
          <a:p>
            <a:endParaRPr lang="en-US" dirty="0"/>
          </a:p>
          <a:p>
            <a:pPr lvl="1"/>
            <a:endParaRPr lang="en-US" sz="4000"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976747"/>
            <a:ext cx="8153400" cy="5881253"/>
          </a:xfrm>
          <a:prstGeom prst="rect">
            <a:avLst/>
          </a:prstGeom>
        </p:spPr>
      </p:pic>
    </p:spTree>
    <p:extLst>
      <p:ext uri="{BB962C8B-B14F-4D97-AF65-F5344CB8AC3E}">
        <p14:creationId xmlns:p14="http://schemas.microsoft.com/office/powerpoint/2010/main" val="2146062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875778"/>
            <a:ext cx="8724900" cy="5949956"/>
          </a:xfrm>
          <a:prstGeom prst="rect">
            <a:avLst/>
          </a:prstGeom>
        </p:spPr>
      </p:pic>
      <p:sp>
        <p:nvSpPr>
          <p:cNvPr id="5" name="Rectangle 4"/>
          <p:cNvSpPr/>
          <p:nvPr/>
        </p:nvSpPr>
        <p:spPr>
          <a:xfrm>
            <a:off x="152400" y="875778"/>
            <a:ext cx="8839200" cy="5949956"/>
          </a:xfrm>
          <a:prstGeom prst="rect">
            <a:avLst/>
          </a:prstGeom>
          <a:solidFill>
            <a:schemeClr val="bg1">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76200" y="228600"/>
            <a:ext cx="4191000" cy="457200"/>
          </a:xfrm>
        </p:spPr>
        <p:txBody>
          <a:bodyPr/>
          <a:lstStyle/>
          <a:p>
            <a:pPr>
              <a:defRPr/>
            </a:pPr>
            <a:r>
              <a:rPr lang="en-US" dirty="0">
                <a:latin typeface="Arial" charset="0"/>
              </a:rPr>
              <a:t>Clinical Competency Committee</a:t>
            </a:r>
          </a:p>
        </p:txBody>
      </p:sp>
      <p:sp>
        <p:nvSpPr>
          <p:cNvPr id="8195" name="Content Placeholder 2"/>
          <p:cNvSpPr>
            <a:spLocks noGrp="1"/>
          </p:cNvSpPr>
          <p:nvPr>
            <p:ph idx="1"/>
          </p:nvPr>
        </p:nvSpPr>
        <p:spPr>
          <a:xfrm>
            <a:off x="609600" y="6368534"/>
            <a:ext cx="8305800" cy="565666"/>
          </a:xfrm>
        </p:spPr>
        <p:txBody>
          <a:bodyPr>
            <a:normAutofit/>
          </a:bodyPr>
          <a:lstStyle/>
          <a:p>
            <a:pPr marL="0" indent="0">
              <a:buNone/>
            </a:pPr>
            <a:r>
              <a:rPr lang="en-US" sz="2100" b="1" dirty="0" smtClean="0">
                <a:solidFill>
                  <a:schemeClr val="tx1">
                    <a:lumMod val="65000"/>
                    <a:lumOff val="35000"/>
                  </a:schemeClr>
                </a:solidFill>
                <a:latin typeface="Cambria" panose="02040503050406030204" pitchFamily="18" charset="0"/>
              </a:rPr>
              <a:t>How </a:t>
            </a:r>
            <a:r>
              <a:rPr lang="en-US" sz="2100" b="1" dirty="0">
                <a:solidFill>
                  <a:schemeClr val="tx1">
                    <a:lumMod val="65000"/>
                    <a:lumOff val="35000"/>
                  </a:schemeClr>
                </a:solidFill>
                <a:latin typeface="Cambria" panose="02040503050406030204" pitchFamily="18" charset="0"/>
              </a:rPr>
              <a:t>the CCC does its work </a:t>
            </a:r>
            <a:r>
              <a:rPr lang="en-US" sz="2100" b="1" dirty="0" smtClean="0">
                <a:solidFill>
                  <a:schemeClr val="tx1">
                    <a:lumMod val="65000"/>
                    <a:lumOff val="35000"/>
                  </a:schemeClr>
                </a:solidFill>
                <a:latin typeface="Cambria" panose="02040503050406030204" pitchFamily="18" charset="0"/>
              </a:rPr>
              <a:t>is decided </a:t>
            </a:r>
            <a:r>
              <a:rPr lang="en-US" sz="2100" b="1" dirty="0">
                <a:solidFill>
                  <a:schemeClr val="tx1">
                    <a:lumMod val="65000"/>
                    <a:lumOff val="35000"/>
                  </a:schemeClr>
                </a:solidFill>
                <a:latin typeface="Cambria" panose="02040503050406030204" pitchFamily="18" charset="0"/>
              </a:rPr>
              <a:t>by the Program Director  </a:t>
            </a:r>
          </a:p>
          <a:p>
            <a:pPr marL="914400" lvl="2" indent="0">
              <a:buNone/>
            </a:pPr>
            <a:endParaRPr lang="en-US" sz="1600" b="1" dirty="0">
              <a:solidFill>
                <a:schemeClr val="tx1">
                  <a:lumMod val="65000"/>
                  <a:lumOff val="35000"/>
                </a:schemeClr>
              </a:solidFill>
              <a:latin typeface="Cambria" panose="02040503050406030204" pitchFamily="18" charset="0"/>
            </a:endParaRPr>
          </a:p>
        </p:txBody>
      </p:sp>
    </p:spTree>
    <p:extLst>
      <p:ext uri="{BB962C8B-B14F-4D97-AF65-F5344CB8AC3E}">
        <p14:creationId xmlns:p14="http://schemas.microsoft.com/office/powerpoint/2010/main" val="678479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C_Template - Microsoft Word"/>
          <p:cNvPicPr>
            <a:picLocks noChangeAspect="1"/>
          </p:cNvPicPr>
          <p:nvPr/>
        </p:nvPicPr>
        <p:blipFill rotWithShape="1">
          <a:blip r:embed="rId3">
            <a:extLst>
              <a:ext uri="{28A0092B-C50C-407E-A947-70E740481C1C}">
                <a14:useLocalDpi xmlns:a14="http://schemas.microsoft.com/office/drawing/2010/main" val="0"/>
              </a:ext>
            </a:extLst>
          </a:blip>
          <a:srcRect l="9159" t="17573" r="51028" b="21213"/>
          <a:stretch/>
        </p:blipFill>
        <p:spPr>
          <a:xfrm>
            <a:off x="0" y="76201"/>
            <a:ext cx="9144000" cy="6781799"/>
          </a:xfrm>
          <a:prstGeom prst="rect">
            <a:avLst/>
          </a:prstGeom>
        </p:spPr>
      </p:pic>
      <p:sp>
        <p:nvSpPr>
          <p:cNvPr id="7" name="Rectangle 6"/>
          <p:cNvSpPr/>
          <p:nvPr/>
        </p:nvSpPr>
        <p:spPr>
          <a:xfrm>
            <a:off x="5257800" y="228600"/>
            <a:ext cx="220980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TEMPLATE</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66903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3956050" y="6527800"/>
            <a:ext cx="1033463" cy="177800"/>
          </a:xfrm>
        </p:spPr>
        <p:txBody>
          <a:bodyPr/>
          <a:lstStyle/>
          <a:p>
            <a:fld id="{0FE9D873-3E1D-4FB8-86C3-A4003E354ED6}" type="slidenum">
              <a:rPr lang="en-US" smtClean="0"/>
              <a:t>9</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271016"/>
            <a:ext cx="6083808" cy="5434584"/>
          </a:xfrm>
          <a:prstGeom prst="rect">
            <a:avLst/>
          </a:prstGeom>
        </p:spPr>
      </p:pic>
      <p:sp>
        <p:nvSpPr>
          <p:cNvPr id="5" name="Title 1"/>
          <p:cNvSpPr txBox="1">
            <a:spLocks/>
          </p:cNvSpPr>
          <p:nvPr/>
        </p:nvSpPr>
        <p:spPr>
          <a:xfrm>
            <a:off x="76200" y="228600"/>
            <a:ext cx="6934200" cy="457200"/>
          </a:xfrm>
          <a:prstGeom prst="rect">
            <a:avLst/>
          </a:prstGeom>
        </p:spPr>
        <p:txBody>
          <a:bodyPr/>
          <a:lstStyle>
            <a:lvl1pPr algn="l" rtl="0" eaLnBrk="1" fontAlgn="base" hangingPunct="1">
              <a:lnSpc>
                <a:spcPct val="105000"/>
              </a:lnSpc>
              <a:spcBef>
                <a:spcPct val="0"/>
              </a:spcBef>
              <a:spcAft>
                <a:spcPct val="0"/>
              </a:spcAft>
              <a:defRPr sz="2000" b="1">
                <a:solidFill>
                  <a:srgbClr val="8C1515"/>
                </a:solidFill>
                <a:latin typeface="Arial" pitchFamily="34" charset="0"/>
                <a:ea typeface="+mj-ea"/>
                <a:cs typeface="Arial" pitchFamily="34" charset="0"/>
              </a:defRPr>
            </a:lvl1pPr>
            <a:lvl2pPr algn="l" rtl="0" eaLnBrk="1" fontAlgn="base" hangingPunct="1">
              <a:lnSpc>
                <a:spcPct val="105000"/>
              </a:lnSpc>
              <a:spcBef>
                <a:spcPct val="0"/>
              </a:spcBef>
              <a:spcAft>
                <a:spcPct val="0"/>
              </a:spcAft>
              <a:defRPr sz="2000" b="1">
                <a:solidFill>
                  <a:srgbClr val="8C1515"/>
                </a:solidFill>
                <a:latin typeface="Arial" charset="0"/>
                <a:cs typeface="Arial" charset="0"/>
              </a:defRPr>
            </a:lvl2pPr>
            <a:lvl3pPr algn="l" rtl="0" eaLnBrk="1" fontAlgn="base" hangingPunct="1">
              <a:lnSpc>
                <a:spcPct val="105000"/>
              </a:lnSpc>
              <a:spcBef>
                <a:spcPct val="0"/>
              </a:spcBef>
              <a:spcAft>
                <a:spcPct val="0"/>
              </a:spcAft>
              <a:defRPr sz="2000" b="1">
                <a:solidFill>
                  <a:srgbClr val="8C1515"/>
                </a:solidFill>
                <a:latin typeface="Arial" charset="0"/>
                <a:cs typeface="Arial" charset="0"/>
              </a:defRPr>
            </a:lvl3pPr>
            <a:lvl4pPr algn="l" rtl="0" eaLnBrk="1" fontAlgn="base" hangingPunct="1">
              <a:lnSpc>
                <a:spcPct val="105000"/>
              </a:lnSpc>
              <a:spcBef>
                <a:spcPct val="0"/>
              </a:spcBef>
              <a:spcAft>
                <a:spcPct val="0"/>
              </a:spcAft>
              <a:defRPr sz="2000" b="1">
                <a:solidFill>
                  <a:srgbClr val="8C1515"/>
                </a:solidFill>
                <a:latin typeface="Arial" charset="0"/>
                <a:cs typeface="Arial" charset="0"/>
              </a:defRPr>
            </a:lvl4pPr>
            <a:lvl5pPr algn="l" rtl="0" eaLnBrk="1" fontAlgn="base" hangingPunct="1">
              <a:lnSpc>
                <a:spcPct val="105000"/>
              </a:lnSpc>
              <a:spcBef>
                <a:spcPct val="0"/>
              </a:spcBef>
              <a:spcAft>
                <a:spcPct val="0"/>
              </a:spcAft>
              <a:defRPr sz="2000" b="1">
                <a:solidFill>
                  <a:srgbClr val="8C1515"/>
                </a:solidFill>
                <a:latin typeface="Arial" charset="0"/>
                <a:cs typeface="Arial" charset="0"/>
              </a:defRPr>
            </a:lvl5pPr>
            <a:lvl6pPr marL="457200" algn="l" rtl="0" eaLnBrk="1" fontAlgn="base" hangingPunct="1">
              <a:lnSpc>
                <a:spcPct val="105000"/>
              </a:lnSpc>
              <a:spcBef>
                <a:spcPct val="0"/>
              </a:spcBef>
              <a:spcAft>
                <a:spcPct val="0"/>
              </a:spcAft>
              <a:defRPr sz="2000" b="1">
                <a:solidFill>
                  <a:srgbClr val="980F08"/>
                </a:solidFill>
                <a:latin typeface="Verdana" pitchFamily="34" charset="0"/>
              </a:defRPr>
            </a:lvl6pPr>
            <a:lvl7pPr marL="914400" algn="l" rtl="0" eaLnBrk="1" fontAlgn="base" hangingPunct="1">
              <a:lnSpc>
                <a:spcPct val="105000"/>
              </a:lnSpc>
              <a:spcBef>
                <a:spcPct val="0"/>
              </a:spcBef>
              <a:spcAft>
                <a:spcPct val="0"/>
              </a:spcAft>
              <a:defRPr sz="2000" b="1">
                <a:solidFill>
                  <a:srgbClr val="980F08"/>
                </a:solidFill>
                <a:latin typeface="Verdana" pitchFamily="34" charset="0"/>
              </a:defRPr>
            </a:lvl7pPr>
            <a:lvl8pPr marL="1371600" algn="l" rtl="0" eaLnBrk="1" fontAlgn="base" hangingPunct="1">
              <a:lnSpc>
                <a:spcPct val="105000"/>
              </a:lnSpc>
              <a:spcBef>
                <a:spcPct val="0"/>
              </a:spcBef>
              <a:spcAft>
                <a:spcPct val="0"/>
              </a:spcAft>
              <a:defRPr sz="2000" b="1">
                <a:solidFill>
                  <a:srgbClr val="980F08"/>
                </a:solidFill>
                <a:latin typeface="Verdana" pitchFamily="34" charset="0"/>
              </a:defRPr>
            </a:lvl8pPr>
            <a:lvl9pPr marL="1828800" algn="l" rtl="0" eaLnBrk="1" fontAlgn="base" hangingPunct="1">
              <a:lnSpc>
                <a:spcPct val="105000"/>
              </a:lnSpc>
              <a:spcBef>
                <a:spcPct val="0"/>
              </a:spcBef>
              <a:spcAft>
                <a:spcPct val="0"/>
              </a:spcAft>
              <a:defRPr sz="2000" b="1">
                <a:solidFill>
                  <a:srgbClr val="980F08"/>
                </a:solidFill>
                <a:latin typeface="Verdana" pitchFamily="34" charset="0"/>
              </a:defRPr>
            </a:lvl9pPr>
          </a:lstStyle>
          <a:p>
            <a:pPr>
              <a:defRPr/>
            </a:pPr>
            <a:r>
              <a:rPr lang="en-US" kern="0" dirty="0" smtClean="0">
                <a:latin typeface="Arial" charset="0"/>
              </a:rPr>
              <a:t>Survey Idea – from Inspiration to Implementation</a:t>
            </a:r>
            <a:endParaRPr lang="en-US" kern="0" dirty="0">
              <a:latin typeface="Arial" charset="0"/>
            </a:endParaRPr>
          </a:p>
        </p:txBody>
      </p:sp>
    </p:spTree>
    <p:extLst>
      <p:ext uri="{BB962C8B-B14F-4D97-AF65-F5344CB8AC3E}">
        <p14:creationId xmlns:p14="http://schemas.microsoft.com/office/powerpoint/2010/main" val="212082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lthCare_Medicine_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FFFFFF"/>
        </a:dk2>
        <a:lt2>
          <a:srgbClr val="4D4D4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0000"/>
        </a:dk2>
        <a:lt2>
          <a:srgbClr val="4D4D4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0000"/>
        </a:dk1>
        <a:lt1>
          <a:srgbClr val="E4E3D8"/>
        </a:lt1>
        <a:dk2>
          <a:srgbClr val="FFFFFF"/>
        </a:dk2>
        <a:lt2>
          <a:srgbClr val="B4B192"/>
        </a:lt2>
        <a:accent1>
          <a:srgbClr val="BBE0E3"/>
        </a:accent1>
        <a:accent2>
          <a:srgbClr val="333399"/>
        </a:accent2>
        <a:accent3>
          <a:srgbClr val="EFEFE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6">
        <a:dk1>
          <a:srgbClr val="000000"/>
        </a:dk1>
        <a:lt1>
          <a:srgbClr val="B4B192"/>
        </a:lt1>
        <a:dk2>
          <a:srgbClr val="FFFFFF"/>
        </a:dk2>
        <a:lt2>
          <a:srgbClr val="E4E3D8"/>
        </a:lt2>
        <a:accent1>
          <a:srgbClr val="FBF191"/>
        </a:accent1>
        <a:accent2>
          <a:srgbClr val="85DFD4"/>
        </a:accent2>
        <a:accent3>
          <a:srgbClr val="D6D5C7"/>
        </a:accent3>
        <a:accent4>
          <a:srgbClr val="000000"/>
        </a:accent4>
        <a:accent5>
          <a:srgbClr val="FDF7C7"/>
        </a:accent5>
        <a:accent6>
          <a:srgbClr val="78CAC0"/>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451BF9EBEF1E48B0C5DD0EEDE608BB" ma:contentTypeVersion="2" ma:contentTypeDescription="Create a new document." ma:contentTypeScope="" ma:versionID="0832e719cc61f6af0507b8103009247d">
  <xsd:schema xmlns:xsd="http://www.w3.org/2001/XMLSchema" xmlns:xs="http://www.w3.org/2001/XMLSchema" xmlns:p="http://schemas.microsoft.com/office/2006/metadata/properties" xmlns:ns1="http://schemas.microsoft.com/sharepoint/v3" targetNamespace="http://schemas.microsoft.com/office/2006/metadata/properties" ma:root="true" ma:fieldsID="606c8ffb7eaa4dfafde146542771a35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D92AC1D-88AA-415A-BB22-C85A1DD2C0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BCCE3E-3048-4696-966A-52FCDCBB4C9D}">
  <ds:schemaRefs>
    <ds:schemaRef ds:uri="http://schemas.microsoft.com/sharepoint/v3/contenttype/forms"/>
  </ds:schemaRefs>
</ds:datastoreItem>
</file>

<file path=customXml/itemProps3.xml><?xml version="1.0" encoding="utf-8"?>
<ds:datastoreItem xmlns:ds="http://schemas.openxmlformats.org/officeDocument/2006/customXml" ds:itemID="{3E152E90-9964-49A9-8F58-B01C8DCB9369}">
  <ds:schemaRefs>
    <ds:schemaRef ds:uri="http://purl.org/dc/elements/1.1/"/>
    <ds:schemaRef ds:uri="http://purl.org/dc/terms/"/>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HealthCare_Medicine_PP</Template>
  <TotalTime>1657</TotalTime>
  <Words>4654</Words>
  <Application>Microsoft Office PowerPoint</Application>
  <PresentationFormat>On-screen Show (4:3)</PresentationFormat>
  <Paragraphs>485</Paragraphs>
  <Slides>46</Slides>
  <Notes>33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HealthCare_Medicine_PP</vt:lpstr>
      <vt:lpstr>PowerPoint Presentation</vt:lpstr>
      <vt:lpstr>SES:096 Voice of the Director: Your experience on what works and doesn’t work with CCC meetings</vt:lpstr>
      <vt:lpstr>Session Overview</vt:lpstr>
      <vt:lpstr>Objectives &amp; Session Focus</vt:lpstr>
      <vt:lpstr>Background </vt:lpstr>
      <vt:lpstr>Milestones</vt:lpstr>
      <vt:lpstr>Clinical Competency Committee</vt:lpstr>
      <vt:lpstr>PowerPoint Presentation</vt:lpstr>
      <vt:lpstr>PowerPoint Presentation</vt:lpstr>
      <vt:lpstr>Survey – Fun Facts</vt:lpstr>
      <vt:lpstr>Survey Questions</vt:lpstr>
      <vt:lpstr>Survey Questions (2)</vt:lpstr>
      <vt:lpstr>How to Apply to Your Institution</vt:lpstr>
      <vt:lpstr>Q1. Distribution of Programs Surveyed – 60 programs responded</vt:lpstr>
      <vt:lpstr>Q2. PDs - voting member of your Clinical Competency Committee (CCC)?</vt:lpstr>
      <vt:lpstr>PC Survey: Who is on your program's CCC?</vt:lpstr>
      <vt:lpstr>Q3. How much time (on the average) per resident was spent on the milestone assessments? </vt:lpstr>
      <vt:lpstr>Q4. Alignment of milestones with training: Emergent Themes</vt:lpstr>
      <vt:lpstr>Q4. Alignment of milestones with training: Emergent Themes</vt:lpstr>
      <vt:lpstr>Q4. Alignment of milestones with training: Emergent Themes</vt:lpstr>
      <vt:lpstr>Q5. Data used in CCC meetings for trainee assessment</vt:lpstr>
      <vt:lpstr>Data included in the CCC Review: Overall Emergent Themes</vt:lpstr>
      <vt:lpstr>Q6. What data was more valuable in your overall milestone assessments?</vt:lpstr>
      <vt:lpstr>Q7. Beneficial aspects of the milestone evaluation process</vt:lpstr>
      <vt:lpstr>Q7. Beneficial aspects of the milestone evaluation process</vt:lpstr>
      <vt:lpstr>PowerPoint Presentation</vt:lpstr>
      <vt:lpstr>PowerPoint Presentation</vt:lpstr>
      <vt:lpstr>Q7. Beneficial aspects of the milestone evaluation process</vt:lpstr>
      <vt:lpstr>Q7. Beneficial aspects of the milestone evaluation process</vt:lpstr>
      <vt:lpstr>Q7. Beneficial aspects of the milestone evaluation process</vt:lpstr>
      <vt:lpstr>Q8. Cumbersome aspects: Emergent Themes</vt:lpstr>
      <vt:lpstr>Q8. Cumbersome aspects: Emergent Themes</vt:lpstr>
      <vt:lpstr>Q8. Cumbersome aspects: Emergent Themes</vt:lpstr>
      <vt:lpstr>Q9. Milestone evaluations provide for a more thorough semi-annual evaluation.</vt:lpstr>
      <vt:lpstr>Q10. Milestone evaluations increase our documentation of trainee strengths.</vt:lpstr>
      <vt:lpstr>Q11. Milestone evaluations increase our documentation of trainee weaknesses/areas for improvement </vt:lpstr>
      <vt:lpstr>Q12. The CCC process for trainee milestone evaluations is worth the time/effort. </vt:lpstr>
      <vt:lpstr>Q12. Why not worth the time: Emergent Themes</vt:lpstr>
      <vt:lpstr>Q12. Why not worth the time: Emergent Themes</vt:lpstr>
      <vt:lpstr>Q12. Why not worth the time: Emergent Themes</vt:lpstr>
      <vt:lpstr>Q12. Why not worth the time: Emergent Themes</vt:lpstr>
      <vt:lpstr>Other thoughts from Coordinators: Emergent themes</vt:lpstr>
      <vt:lpstr>Overall Results Summary</vt:lpstr>
      <vt:lpstr>Lessons Learned / Best Practices</vt:lpstr>
      <vt:lpstr>Questions?</vt:lpstr>
      <vt:lpstr>Contact Information:</vt:lpstr>
    </vt:vector>
  </TitlesOfParts>
  <Company>SHC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Dohn, Ann</dc:creator>
  <cp:lastModifiedBy>Piro, Nancy</cp:lastModifiedBy>
  <cp:revision>195</cp:revision>
  <cp:lastPrinted>2014-07-01T15:40:33Z</cp:lastPrinted>
  <dcterms:created xsi:type="dcterms:W3CDTF">2014-09-17T16:00:02Z</dcterms:created>
  <dcterms:modified xsi:type="dcterms:W3CDTF">2015-02-28T21:01:21Z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0x0101005A451BF9EBEF1E48B0C5DD0EEDE608BB</vt:lpwstr>
  </property>
  <property fmtid="{D5CDD505-2E9C-101B-9397-08002B2CF9AE}" pid="3" name="Description0">
    <vt:lpwstr>Presentation for senior leaders to explain changes to outreach model</vt:lpwstr>
  </property>
</Properties>
</file>