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77" r:id="rId2"/>
    <p:sldId id="258" r:id="rId3"/>
    <p:sldId id="271" r:id="rId4"/>
    <p:sldId id="260" r:id="rId5"/>
    <p:sldId id="263" r:id="rId6"/>
    <p:sldId id="279" r:id="rId7"/>
    <p:sldId id="259" r:id="rId8"/>
    <p:sldId id="296" r:id="rId9"/>
    <p:sldId id="300" r:id="rId10"/>
    <p:sldId id="299" r:id="rId11"/>
    <p:sldId id="292" r:id="rId12"/>
    <p:sldId id="293" r:id="rId13"/>
    <p:sldId id="294" r:id="rId14"/>
    <p:sldId id="295" r:id="rId15"/>
    <p:sldId id="287" r:id="rId16"/>
    <p:sldId id="302" r:id="rId17"/>
    <p:sldId id="280" r:id="rId18"/>
    <p:sldId id="276" r:id="rId19"/>
    <p:sldId id="282" r:id="rId20"/>
    <p:sldId id="283" r:id="rId21"/>
    <p:sldId id="284" r:id="rId22"/>
    <p:sldId id="285" r:id="rId23"/>
    <p:sldId id="286" r:id="rId24"/>
    <p:sldId id="290" r:id="rId25"/>
    <p:sldId id="289" r:id="rId26"/>
    <p:sldId id="261" r:id="rId27"/>
    <p:sldId id="265" r:id="rId28"/>
    <p:sldId id="266" r:id="rId29"/>
    <p:sldId id="273" r:id="rId30"/>
    <p:sldId id="297" r:id="rId31"/>
    <p:sldId id="305" r:id="rId32"/>
    <p:sldId id="291" r:id="rId33"/>
    <p:sldId id="303" r:id="rId34"/>
    <p:sldId id="304" r:id="rId35"/>
    <p:sldId id="269" r:id="rId36"/>
    <p:sldId id="298" r:id="rId37"/>
    <p:sldId id="275" r:id="rId38"/>
    <p:sldId id="301" r:id="rId39"/>
    <p:sldId id="274" r:id="rId4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0177247\Desktop\NP%20-%202014-06%20PD%20Needs%20Assessment\SurveyMonkey-PD-Needs%20Assessment_SurveySummary_02162015%20-%20graph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'[SurveyMonkey-PD-Needs Assessment_SurveySummary_02162015 - graphs.xls]Q1-graphs'!$B$47</c:f>
              <c:strCache>
                <c:ptCount val="1"/>
                <c:pt idx="0">
                  <c:v>Rating Average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'[SurveyMonkey-PD-Needs Assessment_SurveySummary_02162015 - graphs.xls]Q1-graphs'!$A$48:$A$58</c:f>
              <c:strCache>
                <c:ptCount val="11"/>
                <c:pt idx="0">
                  <c:v>Engaging and rewarding faculty for teaching</c:v>
                </c:pt>
                <c:pt idx="1">
                  <c:v>Dealing with difficult residents and fellows</c:v>
                </c:pt>
                <c:pt idx="2">
                  <c:v>Dealing with difficult faculty</c:v>
                </c:pt>
                <c:pt idx="3">
                  <c:v>Faculty Development (Professionalism, "How to's" for ACGME requirements, medical education)</c:v>
                </c:pt>
                <c:pt idx="4">
                  <c:v>QI - (How to centralize both education in and performance of patient safety/QI projects)</c:v>
                </c:pt>
                <c:pt idx="5">
                  <c:v>Mentoring</c:v>
                </c:pt>
                <c:pt idx="6">
                  <c:v>Career paths for residents: clinical and basic research</c:v>
                </c:pt>
                <c:pt idx="7">
                  <c:v>Diversity (How to both attract candidates and support residents from diverse backgrounds)</c:v>
                </c:pt>
                <c:pt idx="8">
                  <c:v>Evaluation (Tips and Tricks)</c:v>
                </c:pt>
                <c:pt idx="9">
                  <c:v>Grade inflation (How to offer thoughtful but critical feedback)</c:v>
                </c:pt>
                <c:pt idx="10">
                  <c:v>Centralized Teaching of the Core Competencies</c:v>
                </c:pt>
              </c:strCache>
            </c:strRef>
          </c:cat>
          <c:val>
            <c:numRef>
              <c:f>'[SurveyMonkey-PD-Needs Assessment_SurveySummary_02162015 - graphs.xls]Q1-graphs'!$B$48:$B$58</c:f>
              <c:numCache>
                <c:formatCode>0.00</c:formatCode>
                <c:ptCount val="11"/>
                <c:pt idx="0">
                  <c:v>4</c:v>
                </c:pt>
                <c:pt idx="1">
                  <c:v>4.46</c:v>
                </c:pt>
                <c:pt idx="2">
                  <c:v>5.71</c:v>
                </c:pt>
                <c:pt idx="3">
                  <c:v>4.92</c:v>
                </c:pt>
                <c:pt idx="4">
                  <c:v>5.73</c:v>
                </c:pt>
                <c:pt idx="5">
                  <c:v>5.94</c:v>
                </c:pt>
                <c:pt idx="6">
                  <c:v>7.77</c:v>
                </c:pt>
                <c:pt idx="7">
                  <c:v>8.4</c:v>
                </c:pt>
                <c:pt idx="8">
                  <c:v>4.92</c:v>
                </c:pt>
                <c:pt idx="9">
                  <c:v>7.77</c:v>
                </c:pt>
                <c:pt idx="10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629696"/>
        <c:axId val="95631232"/>
      </c:barChart>
      <c:catAx>
        <c:axId val="95629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>
                <a:solidFill>
                  <a:schemeClr val="bg1"/>
                </a:solidFill>
              </a:defRPr>
            </a:pPr>
            <a:endParaRPr lang="en-US"/>
          </a:p>
        </c:txPr>
        <c:crossAx val="95631232"/>
        <c:crosses val="autoZero"/>
        <c:auto val="1"/>
        <c:lblAlgn val="ctr"/>
        <c:lblOffset val="100"/>
        <c:noMultiLvlLbl val="0"/>
      </c:catAx>
      <c:valAx>
        <c:axId val="95631232"/>
        <c:scaling>
          <c:orientation val="minMax"/>
          <c:max val="10"/>
          <c:min val="0"/>
        </c:scaling>
        <c:delete val="0"/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.0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500" b="1"/>
            </a:pPr>
            <a:endParaRPr lang="en-US"/>
          </a:p>
        </c:txPr>
        <c:crossAx val="95629696"/>
        <c:crosses val="max"/>
        <c:crossBetween val="between"/>
        <c:majorUnit val="2"/>
        <c:minorUnit val="0.5"/>
      </c:valAx>
      <c:spPr>
        <a:solidFill>
          <a:schemeClr val="bg1">
            <a:lumMod val="85000"/>
          </a:scheme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CLER</c:v>
                </c:pt>
                <c:pt idx="1">
                  <c:v>Surveys</c:v>
                </c:pt>
                <c:pt idx="2">
                  <c:v>PEC/CCC/APEs</c:v>
                </c:pt>
                <c:pt idx="3">
                  <c:v>Evaluations</c:v>
                </c:pt>
                <c:pt idx="4">
                  <c:v>NAS</c:v>
                </c:pt>
                <c:pt idx="5">
                  <c:v>GME OPERATIONS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PCs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CLER</c:v>
                </c:pt>
                <c:pt idx="1">
                  <c:v>Surveys</c:v>
                </c:pt>
                <c:pt idx="2">
                  <c:v>PEC/CCC/APEs</c:v>
                </c:pt>
                <c:pt idx="3">
                  <c:v>Evaluations</c:v>
                </c:pt>
                <c:pt idx="4">
                  <c:v>NAS</c:v>
                </c:pt>
                <c:pt idx="5">
                  <c:v>GME OPERATIONS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Trainees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CLER</c:v>
                </c:pt>
                <c:pt idx="1">
                  <c:v>Surveys</c:v>
                </c:pt>
                <c:pt idx="2">
                  <c:v>PEC/CCC/APEs</c:v>
                </c:pt>
                <c:pt idx="3">
                  <c:v>Evaluations</c:v>
                </c:pt>
                <c:pt idx="4">
                  <c:v>NAS</c:v>
                </c:pt>
                <c:pt idx="5">
                  <c:v>GME OPERATIONS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Faculty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CLER</c:v>
                </c:pt>
                <c:pt idx="1">
                  <c:v>Surveys</c:v>
                </c:pt>
                <c:pt idx="2">
                  <c:v>PEC/CCC/APEs</c:v>
                </c:pt>
                <c:pt idx="3">
                  <c:v>Evaluations</c:v>
                </c:pt>
                <c:pt idx="4">
                  <c:v>NAS</c:v>
                </c:pt>
                <c:pt idx="5">
                  <c:v>GME OPERATIONS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C-Suite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CLER</c:v>
                </c:pt>
                <c:pt idx="1">
                  <c:v>Surveys</c:v>
                </c:pt>
                <c:pt idx="2">
                  <c:v>PEC/CCC/APEs</c:v>
                </c:pt>
                <c:pt idx="3">
                  <c:v>Evaluations</c:v>
                </c:pt>
                <c:pt idx="4">
                  <c:v>NAS</c:v>
                </c:pt>
                <c:pt idx="5">
                  <c:v>GME OPERATIONS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858752"/>
        <c:axId val="102860288"/>
        <c:axId val="0"/>
      </c:bar3DChart>
      <c:catAx>
        <c:axId val="102858752"/>
        <c:scaling>
          <c:orientation val="minMax"/>
        </c:scaling>
        <c:delete val="0"/>
        <c:axPos val="l"/>
        <c:majorTickMark val="out"/>
        <c:minorTickMark val="none"/>
        <c:tickLblPos val="nextTo"/>
        <c:crossAx val="102860288"/>
        <c:crosses val="autoZero"/>
        <c:auto val="1"/>
        <c:lblAlgn val="ctr"/>
        <c:lblOffset val="100"/>
        <c:noMultiLvlLbl val="0"/>
      </c:catAx>
      <c:valAx>
        <c:axId val="102860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2858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0.35294</cdr:y>
    </cdr:from>
    <cdr:to>
      <cdr:x>0.43091</cdr:x>
      <cdr:y>0.42647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0" y="1828800"/>
          <a:ext cx="3973045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 dirty="0">
              <a:solidFill>
                <a:srgbClr val="0070C0"/>
              </a:solidFill>
            </a:rPr>
            <a:t>QI - (How to centralize both education in and performance of patient safety/QI projects)</a:t>
          </a:r>
        </a:p>
      </cdr:txBody>
    </cdr:sp>
  </cdr:relSizeAnchor>
  <cdr:relSizeAnchor xmlns:cdr="http://schemas.openxmlformats.org/drawingml/2006/chartDrawing">
    <cdr:from>
      <cdr:x>0.30114</cdr:x>
      <cdr:y>0.42647</cdr:y>
    </cdr:from>
    <cdr:to>
      <cdr:x>0.42763</cdr:x>
      <cdr:y>0.5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776613" y="2209800"/>
          <a:ext cx="1166213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 dirty="0">
              <a:solidFill>
                <a:srgbClr val="7030A0"/>
              </a:solidFill>
            </a:rPr>
            <a:t>Mentoring</a:t>
          </a:r>
        </a:p>
      </cdr:txBody>
    </cdr:sp>
  </cdr:relSizeAnchor>
  <cdr:relSizeAnchor xmlns:cdr="http://schemas.openxmlformats.org/drawingml/2006/chartDrawing">
    <cdr:from>
      <cdr:x>0.1157</cdr:x>
      <cdr:y>0.51471</cdr:y>
    </cdr:from>
    <cdr:to>
      <cdr:x>0.42975</cdr:x>
      <cdr:y>0.59314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066800" y="2667000"/>
          <a:ext cx="2895601" cy="406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 dirty="0">
              <a:solidFill>
                <a:schemeClr val="accent2">
                  <a:lumMod val="75000"/>
                </a:schemeClr>
              </a:solidFill>
            </a:rPr>
            <a:t>Career paths for residents: clinical and basic research</a:t>
          </a:r>
        </a:p>
      </cdr:txBody>
    </cdr:sp>
  </cdr:relSizeAnchor>
  <cdr:relSizeAnchor xmlns:cdr="http://schemas.openxmlformats.org/drawingml/2006/chartDrawing">
    <cdr:from>
      <cdr:x>0.00551</cdr:x>
      <cdr:y>0.58824</cdr:y>
    </cdr:from>
    <cdr:to>
      <cdr:x>0.42975</cdr:x>
      <cdr:y>0.68137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50800" y="3048000"/>
          <a:ext cx="3911600" cy="482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 dirty="0">
              <a:solidFill>
                <a:schemeClr val="accent6">
                  <a:lumMod val="75000"/>
                </a:schemeClr>
              </a:solidFill>
            </a:rPr>
            <a:t>Diversity (How to both attract candidates and support residents from diverse backgrounds)</a:t>
          </a:r>
        </a:p>
      </cdr:txBody>
    </cdr:sp>
  </cdr:relSizeAnchor>
  <cdr:relSizeAnchor xmlns:cdr="http://schemas.openxmlformats.org/drawingml/2006/chartDrawing">
    <cdr:from>
      <cdr:x>0.10644</cdr:x>
      <cdr:y>0.67647</cdr:y>
    </cdr:from>
    <cdr:to>
      <cdr:x>0.42975</cdr:x>
      <cdr:y>0.73529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81400" y="3505200"/>
          <a:ext cx="2980999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 dirty="0">
              <a:solidFill>
                <a:schemeClr val="accent3">
                  <a:lumMod val="75000"/>
                </a:schemeClr>
              </a:solidFill>
            </a:rPr>
            <a:t>Evaluation (Tips and Tricks)</a:t>
          </a:r>
        </a:p>
      </cdr:txBody>
    </cdr:sp>
  </cdr:relSizeAnchor>
  <cdr:relSizeAnchor xmlns:cdr="http://schemas.openxmlformats.org/drawingml/2006/chartDrawing">
    <cdr:from>
      <cdr:x>0</cdr:x>
      <cdr:y>0.83824</cdr:y>
    </cdr:from>
    <cdr:to>
      <cdr:x>0.38292</cdr:x>
      <cdr:y>0.89964</cdr:y>
    </cdr:to>
    <cdr:sp macro="" textlink="">
      <cdr:nvSpPr>
        <cdr:cNvPr id="7" name="TextBox 16"/>
        <cdr:cNvSpPr txBox="1"/>
      </cdr:nvSpPr>
      <cdr:spPr>
        <a:xfrm xmlns:a="http://schemas.openxmlformats.org/drawingml/2006/main">
          <a:off x="0" y="4343400"/>
          <a:ext cx="3530600" cy="318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 dirty="0">
              <a:solidFill>
                <a:srgbClr val="002060"/>
              </a:solidFill>
            </a:rPr>
            <a:t>Centralized Teaching of the Core Competencies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0.80573</cdr:x>
      <cdr:y>0.92989</cdr:y>
    </cdr:from>
    <cdr:to>
      <cdr:x>0.9868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1800" y="4800600"/>
          <a:ext cx="15240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Number of Sessions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961B-35EE-4E76-BF3D-F3E502528FB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F9C2-370D-4BC5-BFB4-43451C44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8C416F7-307C-419B-BC9A-5D166C38AA74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767E128-845E-41A1-A49F-C37FA3245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3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9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7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28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8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9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2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7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an approach – if it doesn’t work….try something else 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83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7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3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2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21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14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7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Meetings/seminars; </a:t>
            </a:r>
          </a:p>
          <a:p>
            <a:r>
              <a:rPr lang="en-US" dirty="0" smtClean="0"/>
              <a:t>Retreats for PDs and coordinators</a:t>
            </a:r>
          </a:p>
          <a:p>
            <a:r>
              <a:rPr lang="en-US" dirty="0" smtClean="0"/>
              <a:t>PD coordinator serial meetings</a:t>
            </a:r>
          </a:p>
          <a:p>
            <a:r>
              <a:rPr lang="en-US" dirty="0" smtClean="0"/>
              <a:t>Hands on workshops on e.g. , ADS, VISAs, </a:t>
            </a:r>
          </a:p>
          <a:p>
            <a:r>
              <a:rPr lang="en-US" dirty="0" smtClean="0"/>
              <a:t>Online</a:t>
            </a:r>
            <a:r>
              <a:rPr lang="en-US" baseline="0" dirty="0" smtClean="0"/>
              <a:t> modules for visas</a:t>
            </a:r>
          </a:p>
          <a:p>
            <a:r>
              <a:rPr lang="en-US" baseline="0" dirty="0" smtClean="0"/>
              <a:t>Committee meetings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29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Standardize and , QI,</a:t>
            </a:r>
            <a:r>
              <a:rPr lang="en-US" baseline="0" dirty="0" smtClean="0"/>
              <a:t> online, professional behavior  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28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70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5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2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9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02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81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9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61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57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77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90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647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2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7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point 1 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4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E128-845E-41A1-A49F-C37FA32454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17600"/>
            <a:ext cx="9144000" cy="0"/>
          </a:xfrm>
          <a:prstGeom prst="line">
            <a:avLst/>
          </a:prstGeom>
          <a:noFill/>
          <a:ln w="28575">
            <a:solidFill>
              <a:srgbClr val="8C1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04800"/>
            <a:ext cx="1828800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0213" y="2414588"/>
            <a:ext cx="5892800" cy="1470025"/>
          </a:xfrm>
          <a:ln/>
        </p:spPr>
        <p:txBody>
          <a:bodyPr/>
          <a:lstStyle>
            <a:lvl1pPr>
              <a:lnSpc>
                <a:spcPct val="1100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0213" y="4686300"/>
            <a:ext cx="5892800" cy="274638"/>
          </a:xfrm>
          <a:ln/>
        </p:spPr>
        <p:txBody>
          <a:bodyPr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5027" y="6477000"/>
            <a:ext cx="168639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5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12725"/>
            <a:ext cx="8380413" cy="527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009650"/>
            <a:ext cx="8416925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4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3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009650"/>
            <a:ext cx="4132262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009650"/>
            <a:ext cx="4132263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7513" y="212725"/>
            <a:ext cx="8380413" cy="527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8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7513" y="212725"/>
            <a:ext cx="8380413" cy="527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01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7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009650"/>
            <a:ext cx="84169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12725"/>
            <a:ext cx="8512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80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81000" y="6567488"/>
            <a:ext cx="2289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chemeClr val="tx2"/>
              </a:buClr>
              <a:buFont typeface="Wingdings 3" pitchFamily="18" charset="2"/>
              <a:buNone/>
            </a:pPr>
            <a:r>
              <a:rPr lang="en-US" sz="900" i="1" dirty="0" smtClean="0">
                <a:solidFill>
                  <a:srgbClr val="000000"/>
                </a:solidFill>
              </a:rPr>
              <a:t>Confidential – For Discussion Purposes Only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6050" y="6527800"/>
            <a:ext cx="1033463" cy="17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514F45"/>
                </a:solidFill>
                <a:cs typeface="+mn-cs"/>
              </a:defRPr>
            </a:lvl1pPr>
          </a:lstStyle>
          <a:p>
            <a:fld id="{7A1A57D4-E2D0-45F6-89ED-A5A9970BBC9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9pPr>
    </p:titleStyle>
    <p:bodyStyle>
      <a:lvl1pPr marL="284163" indent="-284163" algn="l" rtl="0" eaLnBrk="1" fontAlgn="base" hangingPunct="1">
        <a:spcBef>
          <a:spcPct val="35000"/>
        </a:spcBef>
        <a:spcAft>
          <a:spcPct val="50000"/>
        </a:spcAft>
        <a:buClr>
          <a:srgbClr val="8C1515"/>
        </a:buClr>
        <a:buFont typeface="Wingdings 3" pitchFamily="18" charset="2"/>
        <a:buChar char="}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0563" indent="-292100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282575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Wingdings 3" pitchFamily="18" charset="2"/>
        <a:buChar char="}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82725" indent="-280988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887538" indent="-290513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Wingdings 3" pitchFamily="18" charset="2"/>
        <a:buChar char="}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3447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6pPr>
      <a:lvl7pPr marL="28019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7pPr>
      <a:lvl8pPr marL="32591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8pPr>
      <a:lvl9pPr marL="37163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2228850"/>
            <a:ext cx="8416925" cy="5162550"/>
          </a:xfrm>
        </p:spPr>
        <p:txBody>
          <a:bodyPr/>
          <a:lstStyle/>
          <a:p>
            <a:r>
              <a:rPr lang="en-US" dirty="0" smtClean="0"/>
              <a:t>Laurence Katznelson, </a:t>
            </a:r>
            <a:r>
              <a:rPr lang="en-US" dirty="0"/>
              <a:t>M</a:t>
            </a:r>
            <a:r>
              <a:rPr lang="en-US" dirty="0" smtClean="0"/>
              <a:t>D  </a:t>
            </a:r>
            <a:r>
              <a:rPr lang="en-US" dirty="0"/>
              <a:t>–  No conflicts of interest to disclose</a:t>
            </a:r>
          </a:p>
          <a:p>
            <a:r>
              <a:rPr lang="en-US" dirty="0" smtClean="0"/>
              <a:t>Ann Dohn, MA - </a:t>
            </a:r>
            <a:r>
              <a:rPr lang="en-US" dirty="0"/>
              <a:t>No conflicts of interest to disclose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Conflict of Interest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91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Stanford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Stanford Health Care and Stanford Children's</a:t>
            </a:r>
          </a:p>
          <a:p>
            <a:r>
              <a:rPr lang="en-US" dirty="0" smtClean="0"/>
              <a:t>99 ACGME programs</a:t>
            </a:r>
          </a:p>
          <a:p>
            <a:r>
              <a:rPr lang="en-US" dirty="0" smtClean="0"/>
              <a:t>30 Non-standard programs</a:t>
            </a:r>
          </a:p>
          <a:p>
            <a:r>
              <a:rPr lang="en-US" dirty="0" smtClean="0"/>
              <a:t>1155 residents &amp; fellows</a:t>
            </a:r>
          </a:p>
          <a:p>
            <a:r>
              <a:rPr lang="en-US" dirty="0" smtClean="0"/>
              <a:t>613 bed adult hospital (Stanford Hospital)</a:t>
            </a:r>
          </a:p>
          <a:p>
            <a:r>
              <a:rPr lang="en-US" dirty="0" smtClean="0"/>
              <a:t>311 bed children’s hospital (Lucille Packard Children's Hospital)</a:t>
            </a:r>
          </a:p>
          <a:p>
            <a:r>
              <a:rPr lang="en-US" dirty="0" smtClean="0"/>
              <a:t>1450 faculty (Stanford University School of Medicine)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0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PD Assessment Survey: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0" dirty="0" smtClean="0"/>
              <a:t>Please </a:t>
            </a:r>
            <a:r>
              <a:rPr lang="en-US" sz="1400" b="0" dirty="0"/>
              <a:t>rank order your interest in the following topics from 1 - 11, with 1 the most important, and 11 - the least important topic.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369657"/>
              </p:ext>
            </p:extLst>
          </p:nvPr>
        </p:nvGraphicFramePr>
        <p:xfrm>
          <a:off x="0" y="1066800"/>
          <a:ext cx="9220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525" y="1271387"/>
            <a:ext cx="3873875" cy="3288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rgbClr val="C00000"/>
                </a:solidFill>
              </a:rPr>
              <a:t>Engaging and rewarding faculty for teaching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3668245" cy="23796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Dealing with difficult residents and fellows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000" y="2133600"/>
            <a:ext cx="3200400" cy="3048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/>
                </a:solidFill>
              </a:rPr>
              <a:t>Dealing with difficult faculty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81000" y="2368546"/>
            <a:ext cx="4419600" cy="6032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rgbClr val="00B050"/>
                </a:solidFill>
              </a:rPr>
              <a:t>Faculty Development (Professionalism, "How to's" for ACGME requirements, medical education)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34345" y="4953001"/>
            <a:ext cx="3457575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rgbClr val="00B0F0"/>
                </a:solidFill>
              </a:rPr>
              <a:t>Grade inflation (How to offer thoughtful but critical feedback)</a:t>
            </a:r>
          </a:p>
        </p:txBody>
      </p:sp>
    </p:spTree>
    <p:extLst>
      <p:ext uri="{BB962C8B-B14F-4D97-AF65-F5344CB8AC3E}">
        <p14:creationId xmlns:p14="http://schemas.microsoft.com/office/powerpoint/2010/main" val="7423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PD Assessment Survey: </a:t>
            </a:r>
            <a:br>
              <a:rPr lang="en-US" sz="1400" dirty="0"/>
            </a:br>
            <a:r>
              <a:rPr lang="en-US" sz="1400" b="0" dirty="0" smtClean="0"/>
              <a:t>Topics for Program Director Development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Checklists and Deadlines (</a:t>
            </a:r>
            <a:r>
              <a:rPr lang="en-US" sz="1600" dirty="0"/>
              <a:t>ACGME deadlines, GME deadlines)</a:t>
            </a:r>
          </a:p>
          <a:p>
            <a:r>
              <a:rPr lang="en-US" sz="1600" dirty="0"/>
              <a:t>Documentation (paperwork and bureaucracy)</a:t>
            </a:r>
          </a:p>
          <a:p>
            <a:r>
              <a:rPr lang="en-US" sz="1600" dirty="0"/>
              <a:t>Funding for Fellows</a:t>
            </a:r>
          </a:p>
          <a:p>
            <a:r>
              <a:rPr lang="en-US" sz="1600" dirty="0"/>
              <a:t>Mentorship (for incoming PDs, mentoring faculty, handling program tracks)</a:t>
            </a:r>
          </a:p>
          <a:p>
            <a:r>
              <a:rPr lang="en-US" sz="1600" dirty="0"/>
              <a:t>Milestones (evaluations)</a:t>
            </a:r>
          </a:p>
          <a:p>
            <a:r>
              <a:rPr lang="en-US" sz="1600" dirty="0"/>
              <a:t>How to Handle Outpatient Calls</a:t>
            </a:r>
          </a:p>
          <a:p>
            <a:r>
              <a:rPr lang="en-US" sz="1600" dirty="0"/>
              <a:t>PD Compensation (salary support for PDs, PD efforts count toward promotion)</a:t>
            </a:r>
          </a:p>
          <a:p>
            <a:r>
              <a:rPr lang="en-US" sz="1600" dirty="0"/>
              <a:t>Resident Wellness</a:t>
            </a:r>
          </a:p>
          <a:p>
            <a:r>
              <a:rPr lang="en-US" sz="1600" dirty="0"/>
              <a:t>Elective Rotations (which rotations are allowed outside of Stanford)</a:t>
            </a:r>
          </a:p>
          <a:p>
            <a:r>
              <a:rPr lang="en-US" sz="1600" dirty="0"/>
              <a:t>Strategies for Tracking Resident Performance</a:t>
            </a:r>
          </a:p>
          <a:p>
            <a:r>
              <a:rPr lang="en-US" sz="1600" dirty="0"/>
              <a:t>Technology</a:t>
            </a:r>
          </a:p>
          <a:p>
            <a:r>
              <a:rPr lang="en-US" sz="1600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32742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PD Assessment Survey: </a:t>
            </a:r>
            <a:br>
              <a:rPr lang="en-US" sz="1400" dirty="0"/>
            </a:br>
            <a:r>
              <a:rPr lang="en-US" sz="1400" b="0" dirty="0"/>
              <a:t>What area of your role as PD causes you the most concern</a:t>
            </a:r>
            <a:r>
              <a:rPr lang="en-US" sz="1400" b="0" dirty="0" smtClean="0"/>
              <a:t>?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Administrative Paperwork (excessive documentation load, failing to document)</a:t>
            </a:r>
          </a:p>
          <a:p>
            <a:r>
              <a:rPr lang="en-US" sz="1400" dirty="0"/>
              <a:t>Attracting Good Applicants</a:t>
            </a:r>
          </a:p>
          <a:p>
            <a:r>
              <a:rPr lang="en-US" sz="1400" dirty="0"/>
              <a:t>Clinical Competence Committees (CCC)</a:t>
            </a:r>
          </a:p>
          <a:p>
            <a:r>
              <a:rPr lang="en-US" sz="1400" dirty="0"/>
              <a:t>Curriculum Development</a:t>
            </a:r>
          </a:p>
          <a:p>
            <a:r>
              <a:rPr lang="en-US" sz="1400" dirty="0"/>
              <a:t>Difficult People (faculty, trainees or both)</a:t>
            </a:r>
          </a:p>
          <a:p>
            <a:r>
              <a:rPr lang="en-US" sz="1400" dirty="0"/>
              <a:t>Entrustable Professional Activities (EPAs)</a:t>
            </a:r>
          </a:p>
          <a:p>
            <a:r>
              <a:rPr lang="en-US" sz="1400" dirty="0"/>
              <a:t>Funding Fellows</a:t>
            </a:r>
          </a:p>
          <a:p>
            <a:r>
              <a:rPr lang="en-US" sz="1400" dirty="0"/>
              <a:t>Lack of Recognition as PD</a:t>
            </a:r>
          </a:p>
          <a:p>
            <a:r>
              <a:rPr lang="en-US" sz="1400" dirty="0"/>
              <a:t>Mentorship (faculty and trainees)</a:t>
            </a:r>
          </a:p>
          <a:p>
            <a:r>
              <a:rPr lang="en-US" sz="1400" dirty="0"/>
              <a:t>Time Efficient Evaluation System (finding a time efficient evaluation system to evaluate residents)</a:t>
            </a:r>
          </a:p>
          <a:p>
            <a:r>
              <a:rPr lang="en-US" sz="1400" dirty="0"/>
              <a:t>Resident Curriculum</a:t>
            </a:r>
          </a:p>
          <a:p>
            <a:r>
              <a:rPr lang="en-US" sz="1400" dirty="0"/>
              <a:t>Resident Discontent</a:t>
            </a:r>
          </a:p>
          <a:p>
            <a:r>
              <a:rPr lang="en-US" sz="1400" dirty="0"/>
              <a:t>Rules &amp; Regulations </a:t>
            </a:r>
            <a:r>
              <a:rPr lang="en-US" sz="1400" dirty="0" smtClean="0"/>
              <a:t>(following ACGME</a:t>
            </a:r>
            <a:r>
              <a:rPr lang="en-US" sz="1400" dirty="0"/>
              <a:t>, GME, etc.)</a:t>
            </a:r>
          </a:p>
          <a:p>
            <a:r>
              <a:rPr lang="en-US" sz="1400" dirty="0"/>
              <a:t>Time </a:t>
            </a:r>
            <a:r>
              <a:rPr lang="en-US" sz="1400" dirty="0" smtClean="0"/>
              <a:t>Management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22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 Assessment Survey: </a:t>
            </a:r>
            <a:br>
              <a:rPr lang="en-US" dirty="0"/>
            </a:br>
            <a:r>
              <a:rPr lang="en-US" b="0" dirty="0"/>
              <a:t>How can the GME Office better assist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Administrative Paperwork </a:t>
            </a:r>
          </a:p>
          <a:p>
            <a:r>
              <a:rPr lang="en-US" sz="1400" dirty="0"/>
              <a:t>Affordable Housing for Residents</a:t>
            </a:r>
          </a:p>
          <a:p>
            <a:r>
              <a:rPr lang="en-US" sz="1400" dirty="0"/>
              <a:t>GME Applications (more templates, consolidate process &amp; </a:t>
            </a:r>
            <a:r>
              <a:rPr lang="en-US" sz="1400" dirty="0" smtClean="0"/>
              <a:t>transparency on application progress)</a:t>
            </a:r>
            <a:endParaRPr lang="en-US" sz="1400" dirty="0"/>
          </a:p>
          <a:p>
            <a:r>
              <a:rPr lang="en-US" sz="1400" dirty="0"/>
              <a:t>Centralized </a:t>
            </a:r>
            <a:r>
              <a:rPr lang="en-US" sz="1400" dirty="0" smtClean="0"/>
              <a:t>Training (professionalism</a:t>
            </a:r>
            <a:r>
              <a:rPr lang="en-US" sz="1400" dirty="0"/>
              <a:t>, leadership, communication, etc.)</a:t>
            </a:r>
          </a:p>
          <a:p>
            <a:r>
              <a:rPr lang="en-US" sz="1400" dirty="0"/>
              <a:t>Checklists (deadlines for documents)</a:t>
            </a:r>
          </a:p>
          <a:p>
            <a:r>
              <a:rPr lang="en-US" sz="1400" dirty="0"/>
              <a:t>How to Deal with Difficult People</a:t>
            </a:r>
          </a:p>
          <a:p>
            <a:r>
              <a:rPr lang="en-US" sz="1400" dirty="0"/>
              <a:t>Education on Non-Clinical Competencies</a:t>
            </a:r>
          </a:p>
          <a:p>
            <a:r>
              <a:rPr lang="en-US" sz="1400" dirty="0"/>
              <a:t>Create Evaluations to meet </a:t>
            </a:r>
            <a:r>
              <a:rPr lang="en-US" sz="1400" dirty="0" smtClean="0"/>
              <a:t>Sub-competencies </a:t>
            </a:r>
            <a:r>
              <a:rPr lang="en-US" sz="1400" dirty="0"/>
              <a:t>(inpatient and outpatient rotations)</a:t>
            </a:r>
          </a:p>
          <a:p>
            <a:r>
              <a:rPr lang="en-US" sz="1400" dirty="0"/>
              <a:t>Faculty &amp; Staff Development </a:t>
            </a:r>
          </a:p>
          <a:p>
            <a:r>
              <a:rPr lang="en-US" sz="1400" dirty="0"/>
              <a:t>Funding Fellows</a:t>
            </a:r>
          </a:p>
          <a:p>
            <a:r>
              <a:rPr lang="en-US" sz="1400" dirty="0"/>
              <a:t>MedHub Improvements</a:t>
            </a:r>
          </a:p>
          <a:p>
            <a:r>
              <a:rPr lang="en-US" sz="1400" dirty="0"/>
              <a:t>Rules &amp; Regulations (guidance on ACGME rules)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0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Feedback – Your needs</a:t>
            </a:r>
            <a:endParaRPr lang="en-US" dirty="0"/>
          </a:p>
        </p:txBody>
      </p:sp>
      <p:pic>
        <p:nvPicPr>
          <p:cNvPr id="5" name="Picture 2" descr="C:\Users\S0001403\AppData\Local\Microsoft\Windows\Temporary Internet Files\Content.IE5\ABU43GYK\conference-room-full-of-peop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582"/>
            <a:ext cx="8001000" cy="51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pic>
        <p:nvPicPr>
          <p:cNvPr id="1026" name="Picture 2" descr="C:\Program Files (x86)\Microsoft Office\MEDIA\CAGCAT10\j0297707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32445"/>
            <a:ext cx="4114800" cy="397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81000"/>
            <a:ext cx="83820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Where do </a:t>
            </a:r>
            <a:r>
              <a:rPr lang="en-US" sz="3200" dirty="0" smtClean="0"/>
              <a:t>We </a:t>
            </a:r>
            <a:r>
              <a:rPr lang="en-US" sz="3200" dirty="0"/>
              <a:t>begin?</a:t>
            </a:r>
          </a:p>
        </p:txBody>
      </p:sp>
      <p:pic>
        <p:nvPicPr>
          <p:cNvPr id="4" name="Picture 2" descr="http://www.evengrounds.com/images/confused-charact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175" y="1628775"/>
            <a:ext cx="49276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Audience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Alignment</a:t>
            </a:r>
            <a:endParaRPr lang="en-US" dirty="0"/>
          </a:p>
        </p:txBody>
      </p:sp>
      <p:pic>
        <p:nvPicPr>
          <p:cNvPr id="3074" name="Picture 2" descr="C:\Users\S0003874\AppData\Local\Microsoft\Windows\Temporary Internet Files\Content.IE5\03F3C9KP\challenges-ahea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2971800" cy="21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387350"/>
            <a:ext cx="8380413" cy="527050"/>
          </a:xfrm>
        </p:spPr>
        <p:txBody>
          <a:bodyPr/>
          <a:lstStyle/>
          <a:p>
            <a:r>
              <a:rPr lang="en-US" dirty="0" smtClean="0"/>
              <a:t>What are our </a:t>
            </a:r>
            <a:r>
              <a:rPr lang="en-US" dirty="0"/>
              <a:t>challenges - Content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needs to be taught or provided?</a:t>
            </a:r>
          </a:p>
          <a:p>
            <a:pPr lvl="1"/>
            <a:r>
              <a:rPr lang="en-US" dirty="0" smtClean="0"/>
              <a:t>Fundamentals of NAS</a:t>
            </a:r>
          </a:p>
          <a:p>
            <a:pPr lvl="1"/>
            <a:r>
              <a:rPr lang="en-US" dirty="0" smtClean="0"/>
              <a:t>How to effectively run CCCs</a:t>
            </a:r>
          </a:p>
          <a:p>
            <a:pPr lvl="2"/>
            <a:r>
              <a:rPr lang="en-US" dirty="0" smtClean="0"/>
              <a:t>PECs</a:t>
            </a:r>
          </a:p>
          <a:p>
            <a:pPr lvl="2"/>
            <a:r>
              <a:rPr lang="en-US" dirty="0"/>
              <a:t>APES</a:t>
            </a:r>
          </a:p>
          <a:p>
            <a:pPr lvl="1"/>
            <a:r>
              <a:rPr lang="en-US" dirty="0" smtClean="0"/>
              <a:t>ADS Updates</a:t>
            </a:r>
          </a:p>
          <a:p>
            <a:pPr lvl="1"/>
            <a:r>
              <a:rPr lang="en-US" dirty="0" smtClean="0"/>
              <a:t>Self Studies</a:t>
            </a:r>
          </a:p>
          <a:p>
            <a:pPr lvl="1"/>
            <a:r>
              <a:rPr lang="en-US" dirty="0" smtClean="0"/>
              <a:t>Responding to Focused/Special Reviews</a:t>
            </a:r>
          </a:p>
          <a:p>
            <a:pPr lvl="1"/>
            <a:r>
              <a:rPr lang="en-US" dirty="0" smtClean="0"/>
              <a:t>Milestones /New systems of evaluation</a:t>
            </a:r>
          </a:p>
          <a:p>
            <a:pPr lvl="1"/>
            <a:r>
              <a:rPr lang="en-US" dirty="0" smtClean="0"/>
              <a:t>QI</a:t>
            </a:r>
          </a:p>
          <a:p>
            <a:pPr lvl="1"/>
            <a:r>
              <a:rPr lang="en-US" dirty="0" smtClean="0"/>
              <a:t>Scholarly Activity</a:t>
            </a:r>
          </a:p>
          <a:p>
            <a:pPr lvl="1"/>
            <a:r>
              <a:rPr lang="en-US" dirty="0" smtClean="0"/>
              <a:t>etc., etc., etc.,</a:t>
            </a:r>
          </a:p>
        </p:txBody>
      </p:sp>
      <p:pic>
        <p:nvPicPr>
          <p:cNvPr id="2050" name="Picture 2" descr="C:\Users\S0001403\AppData\Local\Microsoft\Windows\Temporary Internet Files\Content.IE5\74QJBY3O\stock-footage-frustrated-and-overwhelmed-businessman-pushing-pile-of-work-off-des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SES013: Lessons Learned from NAS: The Need for an Institutional </a:t>
            </a:r>
            <a:r>
              <a:rPr lang="en-US" dirty="0"/>
              <a:t>C</a:t>
            </a:r>
            <a:r>
              <a:rPr lang="en-US" dirty="0" smtClean="0"/>
              <a:t>urriculum for GME Professionals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13" y="4686300"/>
            <a:ext cx="5892800" cy="553998"/>
          </a:xfrm>
        </p:spPr>
        <p:txBody>
          <a:bodyPr/>
          <a:lstStyle/>
          <a:p>
            <a:r>
              <a:rPr lang="en-US" dirty="0" smtClean="0"/>
              <a:t>Laurence Katznelson, MD, Associate Dean for GME</a:t>
            </a:r>
          </a:p>
          <a:p>
            <a:r>
              <a:rPr lang="en-US" dirty="0" smtClean="0"/>
              <a:t>Ann M. Dohn, MA, DIO, Director, GME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</a:t>
            </a:r>
            <a:r>
              <a:rPr lang="en-US" dirty="0"/>
              <a:t>challenges -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your Audience</a:t>
            </a:r>
          </a:p>
          <a:p>
            <a:pPr lvl="1"/>
            <a:r>
              <a:rPr lang="en-US" dirty="0" smtClean="0"/>
              <a:t>What works for them – Everybody has extremely busy and packed schedules already</a:t>
            </a:r>
          </a:p>
          <a:p>
            <a:pPr lvl="2"/>
            <a:r>
              <a:rPr lang="en-US" dirty="0" smtClean="0"/>
              <a:t>Online / In-Person – Hands-On?</a:t>
            </a:r>
          </a:p>
          <a:p>
            <a:pPr lvl="1"/>
            <a:r>
              <a:rPr lang="en-US" dirty="0" smtClean="0"/>
              <a:t>Multiple times – Multiple days</a:t>
            </a:r>
          </a:p>
          <a:p>
            <a:pPr lvl="1"/>
            <a:r>
              <a:rPr lang="en-US" dirty="0" smtClean="0"/>
              <a:t>Short Sessions vs Half Days</a:t>
            </a:r>
          </a:p>
        </p:txBody>
      </p:sp>
      <p:pic>
        <p:nvPicPr>
          <p:cNvPr id="3075" name="Picture 3" descr="C:\Users\S0001403\AppData\Local\Microsoft\Windows\Temporary Internet Files\Content.IE5\74QJBY3O\deadline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269748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</a:t>
            </a:r>
            <a:r>
              <a:rPr lang="en-US" dirty="0"/>
              <a:t>challenges </a:t>
            </a:r>
            <a:r>
              <a:rPr lang="en-US" dirty="0" smtClean="0"/>
              <a:t>– Determining Audiences?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needs to Know What…and When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Program Directors (Associate Directors)</a:t>
            </a:r>
          </a:p>
          <a:p>
            <a:pPr lvl="1"/>
            <a:r>
              <a:rPr lang="en-US" dirty="0" smtClean="0"/>
              <a:t>Program Faculty</a:t>
            </a:r>
          </a:p>
          <a:p>
            <a:pPr lvl="1"/>
            <a:r>
              <a:rPr lang="en-US" dirty="0" smtClean="0"/>
              <a:t>Chairs</a:t>
            </a:r>
          </a:p>
          <a:p>
            <a:pPr lvl="1"/>
            <a:r>
              <a:rPr lang="en-US" dirty="0" smtClean="0"/>
              <a:t>Program Coordinators</a:t>
            </a:r>
          </a:p>
          <a:p>
            <a:pPr lvl="1"/>
            <a:r>
              <a:rPr lang="en-US" dirty="0" smtClean="0"/>
              <a:t>C-Suite</a:t>
            </a:r>
            <a:endParaRPr lang="en-US" dirty="0"/>
          </a:p>
        </p:txBody>
      </p:sp>
      <p:pic>
        <p:nvPicPr>
          <p:cNvPr id="5125" name="Picture 5" descr="C:\Users\S0001403\AppData\Local\Microsoft\Windows\Temporary Internet Files\Content.IE5\AUP2QD32\large-audience-phot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60" y="3048001"/>
            <a:ext cx="4785827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</a:t>
            </a:r>
            <a:r>
              <a:rPr lang="en-US" dirty="0"/>
              <a:t>challenges - </a:t>
            </a:r>
            <a:r>
              <a:rPr lang="en-US" dirty="0" smtClean="0"/>
              <a:t>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– Institution/Program Funding</a:t>
            </a:r>
          </a:p>
          <a:p>
            <a:r>
              <a:rPr lang="en-US" dirty="0" smtClean="0"/>
              <a:t>Protected Time</a:t>
            </a:r>
          </a:p>
          <a:p>
            <a:r>
              <a:rPr lang="en-US" dirty="0" smtClean="0"/>
              <a:t>Conference Rooms</a:t>
            </a:r>
          </a:p>
          <a:p>
            <a:r>
              <a:rPr lang="en-US" dirty="0" smtClean="0"/>
              <a:t>Developmental Costs</a:t>
            </a:r>
          </a:p>
          <a:p>
            <a:endParaRPr lang="en-US" dirty="0"/>
          </a:p>
        </p:txBody>
      </p:sp>
      <p:pic>
        <p:nvPicPr>
          <p:cNvPr id="4098" name="Picture 2" descr="C:\Users\S0001403\AppData\Local\Microsoft\Windows\Temporary Internet Files\Content.IE5\EP3CB8HV\money_education_crop380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399566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challenges - Alignment?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066800"/>
            <a:ext cx="8416925" cy="5162550"/>
          </a:xfrm>
        </p:spPr>
        <p:txBody>
          <a:bodyPr/>
          <a:lstStyle/>
          <a:p>
            <a:r>
              <a:rPr lang="en-US" dirty="0" smtClean="0"/>
              <a:t>Who needs what when – </a:t>
            </a:r>
            <a:r>
              <a:rPr lang="en-US" dirty="0"/>
              <a:t>to align education with </a:t>
            </a:r>
            <a:r>
              <a:rPr lang="en-US" dirty="0" smtClean="0"/>
              <a:t>needs and time requirements</a:t>
            </a:r>
            <a:endParaRPr lang="en-US" dirty="0"/>
          </a:p>
        </p:txBody>
      </p:sp>
      <p:pic>
        <p:nvPicPr>
          <p:cNvPr id="6147" name="Picture 3" descr="C:\Users\S0001403\AppData\Local\Microsoft\Windows\Temporary Internet Files\Content.IE5\EP3CB8HV\2012Apr12-Baja-Quake1-Due-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15658"/>
            <a:ext cx="5105400" cy="41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Just-in-Time (JIT) Example</a:t>
            </a:r>
            <a:endParaRPr lang="en-US" dirty="0"/>
          </a:p>
        </p:txBody>
      </p:sp>
      <p:pic>
        <p:nvPicPr>
          <p:cNvPr id="4" name="Content Placeholder 6" descr="Microsoft Excel - Timelin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3628" r="4594" b="10358"/>
          <a:stretch/>
        </p:blipFill>
        <p:spPr>
          <a:xfrm>
            <a:off x="417513" y="1732412"/>
            <a:ext cx="8416925" cy="3717025"/>
          </a:xfrm>
        </p:spPr>
      </p:pic>
    </p:spTree>
    <p:extLst>
      <p:ext uri="{BB962C8B-B14F-4D97-AF65-F5344CB8AC3E}">
        <p14:creationId xmlns:p14="http://schemas.microsoft.com/office/powerpoint/2010/main" val="41944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Approach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068101"/>
              </p:ext>
            </p:extLst>
          </p:nvPr>
        </p:nvGraphicFramePr>
        <p:xfrm>
          <a:off x="533400" y="990600"/>
          <a:ext cx="841692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4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steps: How to deliver 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Emails/ newsletters</a:t>
            </a:r>
          </a:p>
          <a:p>
            <a:r>
              <a:rPr lang="en-US" dirty="0" smtClean="0"/>
              <a:t>Updates in your Residency Management System (Med Hub, eValue, New Innovations, etc.)</a:t>
            </a:r>
          </a:p>
          <a:p>
            <a:r>
              <a:rPr lang="en-US" dirty="0" smtClean="0"/>
              <a:t>Meetings/seminars</a:t>
            </a:r>
          </a:p>
          <a:p>
            <a:pPr lvl="1"/>
            <a:r>
              <a:rPr lang="en-US" dirty="0" smtClean="0"/>
              <a:t>Retreats</a:t>
            </a:r>
          </a:p>
          <a:p>
            <a:pPr lvl="1"/>
            <a:r>
              <a:rPr lang="en-US" dirty="0" smtClean="0"/>
              <a:t>Monthly Ongoing Program Director meeting</a:t>
            </a:r>
          </a:p>
          <a:p>
            <a:pPr lvl="1"/>
            <a:r>
              <a:rPr lang="en-US" dirty="0"/>
              <a:t>Monthly Ongoing C</a:t>
            </a:r>
            <a:r>
              <a:rPr lang="en-US" dirty="0" smtClean="0"/>
              <a:t>oordinator meetings</a:t>
            </a:r>
          </a:p>
          <a:p>
            <a:pPr lvl="1"/>
            <a:r>
              <a:rPr lang="en-US" dirty="0" smtClean="0"/>
              <a:t>Hands on workshops, e.g. ADS, VISAs, etc.</a:t>
            </a:r>
          </a:p>
          <a:p>
            <a:r>
              <a:rPr lang="en-US" dirty="0" smtClean="0"/>
              <a:t>All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6097"/>
            <a:ext cx="12709711" cy="527050"/>
          </a:xfrm>
        </p:spPr>
        <p:txBody>
          <a:bodyPr/>
          <a:lstStyle/>
          <a:p>
            <a:r>
              <a:rPr lang="en-US" dirty="0" smtClean="0"/>
              <a:t>What is the message or what should the curriculum contain?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basics….what every program (including residents) needs to know</a:t>
            </a:r>
          </a:p>
          <a:p>
            <a:r>
              <a:rPr lang="en-US" dirty="0" smtClean="0"/>
              <a:t>Remember people learn in </a:t>
            </a:r>
            <a:r>
              <a:rPr lang="en-US" dirty="0"/>
              <a:t>d</a:t>
            </a:r>
            <a:r>
              <a:rPr lang="en-US" dirty="0" smtClean="0"/>
              <a:t>ifferent ways</a:t>
            </a:r>
          </a:p>
          <a:p>
            <a:r>
              <a:rPr lang="en-US" dirty="0" smtClean="0"/>
              <a:t>Mixture of innovation and advanced topics</a:t>
            </a:r>
          </a:p>
          <a:p>
            <a:pPr lvl="1"/>
            <a:r>
              <a:rPr lang="en-US" dirty="0" smtClean="0"/>
              <a:t>Don’t overwhelm the audience</a:t>
            </a:r>
          </a:p>
          <a:p>
            <a:pPr lvl="1"/>
            <a:r>
              <a:rPr lang="en-US" dirty="0" smtClean="0"/>
              <a:t>But showcase high achievers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Be consistent among your groups…make sure the coordinators and program directors hear the same message</a:t>
            </a:r>
          </a:p>
        </p:txBody>
      </p:sp>
    </p:spTree>
    <p:extLst>
      <p:ext uri="{BB962C8B-B14F-4D97-AF65-F5344CB8AC3E}">
        <p14:creationId xmlns:p14="http://schemas.microsoft.com/office/powerpoint/2010/main" val="28743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 your groups to determine the best time to meet/teach</a:t>
            </a:r>
          </a:p>
          <a:p>
            <a:pPr lvl="1"/>
            <a:r>
              <a:rPr lang="en-US" dirty="0" smtClean="0"/>
              <a:t>If possible set up teleconferencing</a:t>
            </a:r>
          </a:p>
          <a:p>
            <a:pPr lvl="1"/>
            <a:r>
              <a:rPr lang="en-US" dirty="0" smtClean="0"/>
              <a:t>Post slides/presentations to your RMS/website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Lay out your curriculum for 12 months</a:t>
            </a:r>
          </a:p>
          <a:p>
            <a:pPr lvl="2"/>
            <a:r>
              <a:rPr lang="en-US" dirty="0" smtClean="0"/>
              <a:t>Combine ACGME updates with educational innovation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Survey your groups-are the sessions helpful? </a:t>
            </a:r>
          </a:p>
          <a:p>
            <a:pPr lvl="3"/>
            <a:r>
              <a:rPr lang="en-US" dirty="0" smtClean="0"/>
              <a:t>Ask what they want/need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Provide food!!!! </a:t>
            </a:r>
            <a:endParaRPr lang="en-US" dirty="0"/>
          </a:p>
        </p:txBody>
      </p:sp>
      <p:pic>
        <p:nvPicPr>
          <p:cNvPr id="2050" name="Picture 2" descr="C:\Users\S0001403\AppData\Local\Microsoft\Windows\Temporary Internet Files\Content.IE5\74QJBY3O\burg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is short</a:t>
            </a:r>
          </a:p>
          <a:p>
            <a:r>
              <a:rPr lang="en-US" dirty="0" smtClean="0"/>
              <a:t>Program directors are busy</a:t>
            </a:r>
          </a:p>
          <a:p>
            <a:r>
              <a:rPr lang="en-US" dirty="0" smtClean="0"/>
              <a:t>Teach while they work!</a:t>
            </a:r>
          </a:p>
          <a:p>
            <a:pPr lvl="1"/>
            <a:r>
              <a:rPr lang="en-US" dirty="0" smtClean="0"/>
              <a:t>ADS updates</a:t>
            </a:r>
          </a:p>
          <a:p>
            <a:pPr lvl="1"/>
            <a:r>
              <a:rPr lang="en-US" dirty="0" smtClean="0"/>
              <a:t>New program writing</a:t>
            </a:r>
          </a:p>
          <a:p>
            <a:pPr lvl="1"/>
            <a:r>
              <a:rPr lang="en-US" dirty="0" smtClean="0"/>
              <a:t>Curriculum development</a:t>
            </a:r>
          </a:p>
          <a:p>
            <a:pPr lvl="1"/>
            <a:r>
              <a:rPr lang="en-US" dirty="0" smtClean="0"/>
              <a:t>Evaluation design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72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background on needs assessment for NAS education</a:t>
            </a:r>
          </a:p>
          <a:p>
            <a:r>
              <a:rPr lang="en-US" dirty="0" smtClean="0"/>
              <a:t>Survey of participants</a:t>
            </a:r>
          </a:p>
          <a:p>
            <a:r>
              <a:rPr lang="en-US" dirty="0" smtClean="0"/>
              <a:t>Development and implementation of new teaching models</a:t>
            </a:r>
          </a:p>
          <a:p>
            <a:pPr lvl="1"/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/>
              <a:t>Brainstorming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GME Educational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directors and coordinators</a:t>
            </a:r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New program director orientation</a:t>
            </a:r>
          </a:p>
          <a:p>
            <a:r>
              <a:rPr lang="en-US" dirty="0" smtClean="0"/>
              <a:t>C Suite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year in advance…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input from your program directors, coordinators, faculty, &amp; C-Suite</a:t>
            </a:r>
          </a:p>
          <a:p>
            <a:pPr marL="406400" lvl="1" indent="0">
              <a:buNone/>
            </a:pPr>
            <a:r>
              <a:rPr lang="en-US" dirty="0"/>
              <a:t>	</a:t>
            </a:r>
            <a:r>
              <a:rPr lang="en-US" dirty="0" smtClean="0"/>
              <a:t>What do they want/need?</a:t>
            </a:r>
          </a:p>
          <a:p>
            <a:pPr marL="0" indent="0">
              <a:buNone/>
            </a:pPr>
            <a:endParaRPr lang="en-US" dirty="0" smtClean="0"/>
          </a:p>
          <a:p>
            <a:pPr marL="406400" lvl="1" indent="0">
              <a:buNone/>
            </a:pPr>
            <a:endParaRPr lang="en-US" dirty="0" smtClean="0"/>
          </a:p>
          <a:p>
            <a:pPr marL="406400" lvl="1" indent="0">
              <a:buNone/>
            </a:pPr>
            <a:endParaRPr lang="en-US" dirty="0"/>
          </a:p>
        </p:txBody>
      </p:sp>
      <p:pic>
        <p:nvPicPr>
          <p:cNvPr id="2050" name="Picture 2" descr="C:\Users\S0003874\AppData\Local\Microsoft\Windows\Temporary Internet Files\Content.IE5\1K0PDG9T\plan-ahea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352800" cy="25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4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topics for a year…</a:t>
            </a:r>
            <a:endParaRPr lang="en-US" dirty="0"/>
          </a:p>
        </p:txBody>
      </p:sp>
      <p:pic>
        <p:nvPicPr>
          <p:cNvPr id="4" name="Content Placeholder 3" descr="Microsoft Excel - calendar.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25948" r="59761" b="5994"/>
          <a:stretch/>
        </p:blipFill>
        <p:spPr>
          <a:xfrm>
            <a:off x="0" y="897947"/>
            <a:ext cx="9067800" cy="5960053"/>
          </a:xfrm>
        </p:spPr>
      </p:pic>
    </p:spTree>
    <p:extLst>
      <p:ext uri="{BB962C8B-B14F-4D97-AF65-F5344CB8AC3E}">
        <p14:creationId xmlns:p14="http://schemas.microsoft.com/office/powerpoint/2010/main" val="20006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Program Director Orientation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Annually (or more frequent if needed)</a:t>
            </a:r>
          </a:p>
          <a:p>
            <a:r>
              <a:rPr lang="en-US" dirty="0" smtClean="0"/>
              <a:t>ACGME basics</a:t>
            </a:r>
          </a:p>
          <a:p>
            <a:pPr lvl="1"/>
            <a:r>
              <a:rPr lang="en-US" dirty="0" smtClean="0"/>
              <a:t>ADS</a:t>
            </a:r>
          </a:p>
          <a:p>
            <a:pPr lvl="1"/>
            <a:r>
              <a:rPr lang="en-US" dirty="0" smtClean="0"/>
              <a:t>Milestones</a:t>
            </a:r>
          </a:p>
          <a:p>
            <a:pPr lvl="1"/>
            <a:r>
              <a:rPr lang="en-US" dirty="0" smtClean="0"/>
              <a:t>Curriculum Development</a:t>
            </a:r>
          </a:p>
          <a:p>
            <a:pPr lvl="1"/>
            <a:r>
              <a:rPr lang="en-US" dirty="0" smtClean="0"/>
              <a:t>Operations (annual calendar)</a:t>
            </a:r>
          </a:p>
          <a:p>
            <a:r>
              <a:rPr lang="en-US" dirty="0" smtClean="0"/>
              <a:t>How to give feedback</a:t>
            </a:r>
          </a:p>
          <a:p>
            <a:r>
              <a:rPr lang="en-US" dirty="0" smtClean="0"/>
              <a:t>Legal aspects of GME</a:t>
            </a:r>
          </a:p>
          <a:p>
            <a:pPr lvl="1"/>
            <a:r>
              <a:rPr lang="en-US" dirty="0" smtClean="0"/>
              <a:t>Interviewing</a:t>
            </a:r>
          </a:p>
          <a:p>
            <a:pPr lvl="1"/>
            <a:r>
              <a:rPr lang="en-US" dirty="0" smtClean="0"/>
              <a:t>Hiring</a:t>
            </a:r>
          </a:p>
          <a:p>
            <a:pPr lvl="1"/>
            <a:r>
              <a:rPr lang="en-US" dirty="0" smtClean="0"/>
              <a:t>Probations/Terminations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Residency Coordinator 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Applicants, interviews, and ERAS</a:t>
            </a:r>
          </a:p>
          <a:p>
            <a:r>
              <a:rPr lang="en-US" dirty="0" smtClean="0"/>
              <a:t>Legal aspects of interviewing</a:t>
            </a:r>
          </a:p>
          <a:p>
            <a:r>
              <a:rPr lang="en-US" dirty="0" smtClean="0"/>
              <a:t>Round tables:</a:t>
            </a:r>
          </a:p>
          <a:p>
            <a:pPr lvl="1"/>
            <a:r>
              <a:rPr lang="en-US" dirty="0" smtClean="0"/>
              <a:t>Resident/fellow appointments</a:t>
            </a:r>
          </a:p>
          <a:p>
            <a:pPr lvl="1"/>
            <a:r>
              <a:rPr lang="en-US" dirty="0" smtClean="0"/>
              <a:t>Visas</a:t>
            </a:r>
          </a:p>
          <a:p>
            <a:pPr lvl="1"/>
            <a:r>
              <a:rPr lang="en-US" dirty="0" smtClean="0"/>
              <a:t>CA MD licenses</a:t>
            </a:r>
          </a:p>
          <a:p>
            <a:pPr lvl="1"/>
            <a:r>
              <a:rPr lang="en-US" dirty="0" smtClean="0"/>
              <a:t>ACGME update</a:t>
            </a:r>
          </a:p>
          <a:p>
            <a:pPr lvl="1"/>
            <a:r>
              <a:rPr lang="en-US" dirty="0" smtClean="0"/>
              <a:t>MedHub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Improvement/Patient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 processes</a:t>
            </a:r>
          </a:p>
          <a:p>
            <a:r>
              <a:rPr lang="en-US" dirty="0" smtClean="0"/>
              <a:t>Online curriculum</a:t>
            </a:r>
          </a:p>
          <a:p>
            <a:pPr lvl="1"/>
            <a:r>
              <a:rPr lang="en-US" dirty="0" smtClean="0"/>
              <a:t>Game to teach basics on approach to a safety event, near miss reporting</a:t>
            </a:r>
          </a:p>
          <a:p>
            <a:pPr lvl="1"/>
            <a:r>
              <a:rPr lang="en-US" dirty="0" smtClean="0"/>
              <a:t>Residents have input</a:t>
            </a:r>
          </a:p>
          <a:p>
            <a:pPr lvl="1"/>
            <a:r>
              <a:rPr lang="en-US" dirty="0" smtClean="0"/>
              <a:t>Meet ACGME and CLER goals</a:t>
            </a:r>
          </a:p>
          <a:p>
            <a:pPr lvl="1"/>
            <a:r>
              <a:rPr lang="en-US" dirty="0" smtClean="0"/>
              <a:t>For onboarding, reinforcement, QI rotations</a:t>
            </a:r>
          </a:p>
          <a:p>
            <a:pPr lvl="1"/>
            <a:r>
              <a:rPr lang="en-US" dirty="0" smtClean="0"/>
              <a:t>Quality Improvement/Patient Safety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87" y="2743200"/>
            <a:ext cx="212621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On-line module and simulation on consultation (professionalism and communication skills)</a:t>
            </a:r>
          </a:p>
          <a:p>
            <a:r>
              <a:rPr lang="en-US" dirty="0" smtClean="0"/>
              <a:t>Work in progress</a:t>
            </a:r>
            <a:endParaRPr lang="en-US" dirty="0"/>
          </a:p>
        </p:txBody>
      </p:sp>
      <p:pic>
        <p:nvPicPr>
          <p:cNvPr id="1027" name="Picture 3" descr="C:\Users\S0003874\AppData\Local\Microsoft\Windows\Temporary Internet Files\Content.IE5\TCZ3LJ11\iStock_000017414631XSm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9" y="1009650"/>
            <a:ext cx="3871912" cy="5162550"/>
          </a:xfrm>
        </p:spPr>
      </p:pic>
    </p:spTree>
    <p:extLst>
      <p:ext uri="{BB962C8B-B14F-4D97-AF65-F5344CB8AC3E}">
        <p14:creationId xmlns:p14="http://schemas.microsoft.com/office/powerpoint/2010/main" val="32309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resources!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success on your website (in front of the firewall)</a:t>
            </a:r>
            <a:endParaRPr lang="en-US" dirty="0"/>
          </a:p>
        </p:txBody>
      </p:sp>
      <p:pic>
        <p:nvPicPr>
          <p:cNvPr id="4" name="Picture 3" descr="GME Community Resources - Graduate Medical Education - Stanford University School of Medicine - Microsoft Internet Explorer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21472" r="26777" b="674"/>
          <a:stretch/>
        </p:blipFill>
        <p:spPr>
          <a:xfrm>
            <a:off x="1066800" y="1447800"/>
            <a:ext cx="6096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9" y="1009650"/>
            <a:ext cx="7748393" cy="5162550"/>
          </a:xfrm>
        </p:spPr>
      </p:pic>
    </p:spTree>
    <p:extLst>
      <p:ext uri="{BB962C8B-B14F-4D97-AF65-F5344CB8AC3E}">
        <p14:creationId xmlns:p14="http://schemas.microsoft.com/office/powerpoint/2010/main" val="26240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pic>
        <p:nvPicPr>
          <p:cNvPr id="1026" name="Picture 2" descr="C:\Users\S0003874\AppData\Local\Microsoft\Windows\Temporary Internet Files\Content.IE5\9K6UBTBR\confusion_is_a_prelude_to_clarity_tshirt-p235191923484780734zv2hp_4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82403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SOUP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</a:p>
          <a:p>
            <a:r>
              <a:rPr lang="en-US" dirty="0" smtClean="0"/>
              <a:t>Self Studies</a:t>
            </a:r>
          </a:p>
          <a:p>
            <a:r>
              <a:rPr lang="en-US" dirty="0" smtClean="0"/>
              <a:t>PEC</a:t>
            </a:r>
          </a:p>
          <a:p>
            <a:r>
              <a:rPr lang="en-US" dirty="0" smtClean="0"/>
              <a:t>CCC</a:t>
            </a:r>
          </a:p>
          <a:p>
            <a:r>
              <a:rPr lang="en-US" dirty="0" smtClean="0"/>
              <a:t>Milestones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ADS Updates</a:t>
            </a:r>
            <a:endParaRPr lang="en-US" dirty="0"/>
          </a:p>
        </p:txBody>
      </p:sp>
      <p:pic>
        <p:nvPicPr>
          <p:cNvPr id="2050" name="Picture 2" descr="C:\Users\S0003874\AppData\Local\Microsoft\Windows\Temporary Internet Files\Content.IE5\LJD1SYX0\alphabet sou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4511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Overwhelmed?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1" y="914400"/>
            <a:ext cx="8052569" cy="5181600"/>
          </a:xfrm>
        </p:spPr>
      </p:pic>
    </p:spTree>
    <p:extLst>
      <p:ext uri="{BB962C8B-B14F-4D97-AF65-F5344CB8AC3E}">
        <p14:creationId xmlns:p14="http://schemas.microsoft.com/office/powerpoint/2010/main" val="34115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 Next Accreditation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 brings many changes and innovations to Graduate Medical Education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arrival of NAS with the departure of routine program internal reviews brings unique pressure on </a:t>
            </a:r>
            <a:r>
              <a:rPr lang="en-US" dirty="0" smtClean="0"/>
              <a:t>programs</a:t>
            </a:r>
          </a:p>
          <a:p>
            <a:r>
              <a:rPr lang="en-US" dirty="0"/>
              <a:t>With institutions facing up to 13 years </a:t>
            </a:r>
            <a:r>
              <a:rPr lang="en-US" dirty="0" smtClean="0"/>
              <a:t>between self-studies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programs facing up to 10 year </a:t>
            </a:r>
            <a:r>
              <a:rPr lang="en-US" dirty="0" smtClean="0"/>
              <a:t>cycles, it critical that institutions have a unified system of strong communication/teaching with all of the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may be unique to your institution</a:t>
            </a:r>
          </a:p>
          <a:p>
            <a:r>
              <a:rPr lang="en-US" dirty="0" smtClean="0"/>
              <a:t>Survey your audience</a:t>
            </a:r>
          </a:p>
          <a:p>
            <a:r>
              <a:rPr lang="en-US" dirty="0" smtClean="0"/>
              <a:t>Think of efficiency</a:t>
            </a:r>
          </a:p>
          <a:p>
            <a:pPr lvl="1"/>
            <a:r>
              <a:rPr lang="en-US" dirty="0" smtClean="0"/>
              <a:t>What is common to all</a:t>
            </a:r>
            <a:endParaRPr lang="en-US" dirty="0"/>
          </a:p>
        </p:txBody>
      </p:sp>
      <p:pic>
        <p:nvPicPr>
          <p:cNvPr id="4098" name="Picture 2" descr="C:\Users\S0001403\AppData\Local\Microsoft\Windows\Temporary Internet Files\Content.IE5\AUP2QD32\needs-assessment-image-300x2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95" y="2729746"/>
            <a:ext cx="3900105" cy="36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0001403\AppData\Local\Microsoft\Windows\Temporary Internet Files\Content.IE5\EP3CB8HV\SAassessmentcyc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8" y="3403122"/>
            <a:ext cx="54864" cy="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0001403\AppData\Local\Microsoft\Windows\Temporary Internet Files\Content.IE5\EP3CB8HV\SAassessmentcyc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8" y="3403122"/>
            <a:ext cx="54864" cy="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0001403\AppData\Local\Microsoft\Windows\Temporary Internet Files\Content.IE5\EP3CB8HV\SAassessmentcyc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8" y="3403122"/>
            <a:ext cx="54864" cy="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0001403\AppData\Local\Microsoft\Windows\Temporary Internet Files\Content.IE5\EP3CB8HV\SAassessmentcyc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8" y="3403122"/>
            <a:ext cx="54864" cy="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S0001403\AppData\Local\Microsoft\Windows\Temporary Internet Files\Content.IE5\EP3CB8HV\SAassessmentcyc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8" y="3403122"/>
            <a:ext cx="54864" cy="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S0001403\AppData\Local\Microsoft\Windows\Temporary Internet Files\Content.IE5\EP3CB8HV\SAassessmentcyc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8" y="3403122"/>
            <a:ext cx="54864" cy="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360738"/>
            <a:ext cx="57150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1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Institution….under construction…</a:t>
            </a:r>
            <a:endParaRPr lang="en-US" dirty="0"/>
          </a:p>
        </p:txBody>
      </p:sp>
      <p:pic>
        <p:nvPicPr>
          <p:cNvPr id="4" name="Content Placeholder 3" descr="New Stanford Hospital Construction Camera | Stanford University Medical Center Project: Renewal - Microsoft Internet Explorer p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8" t="43413" r="32007" b="9166"/>
          <a:stretch/>
        </p:blipFill>
        <p:spPr>
          <a:xfrm>
            <a:off x="533400" y="990600"/>
            <a:ext cx="7410770" cy="4890204"/>
          </a:xfrm>
        </p:spPr>
      </p:pic>
    </p:spTree>
    <p:extLst>
      <p:ext uri="{BB962C8B-B14F-4D97-AF65-F5344CB8AC3E}">
        <p14:creationId xmlns:p14="http://schemas.microsoft.com/office/powerpoint/2010/main" val="10954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Care_Medicine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E4E3D8"/>
        </a:lt1>
        <a:dk2>
          <a:srgbClr val="FFFFFF"/>
        </a:dk2>
        <a:lt2>
          <a:srgbClr val="B4B192"/>
        </a:lt2>
        <a:accent1>
          <a:srgbClr val="BBE0E3"/>
        </a:accent1>
        <a:accent2>
          <a:srgbClr val="333399"/>
        </a:accent2>
        <a:accent3>
          <a:srgbClr val="EFEFE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B4B192"/>
        </a:lt1>
        <a:dk2>
          <a:srgbClr val="FFFFFF"/>
        </a:dk2>
        <a:lt2>
          <a:srgbClr val="E4E3D8"/>
        </a:lt2>
        <a:accent1>
          <a:srgbClr val="FBF191"/>
        </a:accent1>
        <a:accent2>
          <a:srgbClr val="85DFD4"/>
        </a:accent2>
        <a:accent3>
          <a:srgbClr val="D6D5C7"/>
        </a:accent3>
        <a:accent4>
          <a:srgbClr val="000000"/>
        </a:accent4>
        <a:accent5>
          <a:srgbClr val="FDF7C7"/>
        </a:accent5>
        <a:accent6>
          <a:srgbClr val="78CAC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888</TotalTime>
  <Words>1259</Words>
  <Application>Microsoft Office PowerPoint</Application>
  <PresentationFormat>On-screen Show (4:3)</PresentationFormat>
  <Paragraphs>305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HealthCare_Medicine_PP</vt:lpstr>
      <vt:lpstr>Conflict of Interest</vt:lpstr>
      <vt:lpstr>SES013: Lessons Learned from NAS: The Need for an Institutional Curriculum for GME Professionals</vt:lpstr>
      <vt:lpstr>Agenda</vt:lpstr>
      <vt:lpstr>What is next?</vt:lpstr>
      <vt:lpstr>ALPHABET SOUP</vt:lpstr>
      <vt:lpstr>Overwhelmed?</vt:lpstr>
      <vt:lpstr>NAS  Next Accreditation System</vt:lpstr>
      <vt:lpstr>Needs Assessment</vt:lpstr>
      <vt:lpstr>Our Institution….under construction…</vt:lpstr>
      <vt:lpstr>Stanford Medicine</vt:lpstr>
      <vt:lpstr>PD Assessment Survey:  Please rank order your interest in the following topics from 1 - 11, with 1 the most important, and 11 - the least important topic.</vt:lpstr>
      <vt:lpstr>PD Assessment Survey:  Topics for Program Director Development</vt:lpstr>
      <vt:lpstr>PD Assessment Survey:  What area of your role as PD causes you the most concern?</vt:lpstr>
      <vt:lpstr>PD Assessment Survey:  How can the GME Office better assist you?</vt:lpstr>
      <vt:lpstr>Participant Feedback – Your needs</vt:lpstr>
      <vt:lpstr>Brainstorming</vt:lpstr>
      <vt:lpstr>Where do We begin?</vt:lpstr>
      <vt:lpstr>What are our challenges?</vt:lpstr>
      <vt:lpstr>What are our challenges - Content </vt:lpstr>
      <vt:lpstr>What are our challenges - Time</vt:lpstr>
      <vt:lpstr>What are our challenges – Determining Audiences? </vt:lpstr>
      <vt:lpstr>What are our challenges - Resources?</vt:lpstr>
      <vt:lpstr>What are our challenges - Alignment?</vt:lpstr>
      <vt:lpstr>Timeline – Just-in-Time (JIT) Example</vt:lpstr>
      <vt:lpstr>Multidimensional Approach</vt:lpstr>
      <vt:lpstr>First steps: How to deliver the message</vt:lpstr>
      <vt:lpstr>What is the message or what should the curriculum contain?</vt:lpstr>
      <vt:lpstr>Suggested Steps…</vt:lpstr>
      <vt:lpstr>Hands On Modules</vt:lpstr>
      <vt:lpstr>Central GME Educational Development</vt:lpstr>
      <vt:lpstr>Plan your year in advance…</vt:lpstr>
      <vt:lpstr>Sample topics for a year…</vt:lpstr>
      <vt:lpstr>New Program Director Orientation </vt:lpstr>
      <vt:lpstr>Residency Coordinator Retreat</vt:lpstr>
      <vt:lpstr>Quality Improvement/Patient Safety</vt:lpstr>
      <vt:lpstr>Professionalism</vt:lpstr>
      <vt:lpstr>Where do we go from here?</vt:lpstr>
      <vt:lpstr>Share resources!</vt:lpstr>
      <vt:lpstr>PowerPoint Presentation</vt:lpstr>
    </vt:vector>
  </TitlesOfParts>
  <Company>SHC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Laurence Katznelson, M.D. (no conflicts to report) Ann Dohn, M.A. (no conflicts to report)</dc:title>
  <dc:creator>Dohn, Ann</dc:creator>
  <cp:lastModifiedBy>Piro, Nancy</cp:lastModifiedBy>
  <cp:revision>57</cp:revision>
  <cp:lastPrinted>2015-02-18T20:58:39Z</cp:lastPrinted>
  <dcterms:created xsi:type="dcterms:W3CDTF">2015-01-06T17:13:46Z</dcterms:created>
  <dcterms:modified xsi:type="dcterms:W3CDTF">2015-02-19T22:06:49Z</dcterms:modified>
</cp:coreProperties>
</file>