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5" r:id="rId1"/>
    <p:sldMasterId id="2147483672" r:id="rId2"/>
  </p:sldMasterIdLst>
  <p:sldIdLst>
    <p:sldId id="256" r:id="rId3"/>
    <p:sldId id="282" r:id="rId4"/>
    <p:sldId id="272" r:id="rId5"/>
    <p:sldId id="279" r:id="rId6"/>
    <p:sldId id="284" r:id="rId7"/>
    <p:sldId id="273" r:id="rId8"/>
    <p:sldId id="275" r:id="rId9"/>
    <p:sldId id="274" r:id="rId10"/>
    <p:sldId id="281" r:id="rId11"/>
    <p:sldId id="285" r:id="rId12"/>
    <p:sldId id="286" r:id="rId13"/>
    <p:sldId id="287" r:id="rId14"/>
    <p:sldId id="266" r:id="rId15"/>
    <p:sldId id="257" r:id="rId16"/>
    <p:sldId id="258" r:id="rId17"/>
    <p:sldId id="259" r:id="rId18"/>
    <p:sldId id="262" r:id="rId19"/>
    <p:sldId id="264" r:id="rId20"/>
    <p:sldId id="270" r:id="rId21"/>
    <p:sldId id="261" r:id="rId22"/>
    <p:sldId id="271" r:id="rId23"/>
    <p:sldId id="260" r:id="rId24"/>
    <p:sldId id="276" r:id="rId25"/>
    <p:sldId id="277" r:id="rId26"/>
    <p:sldId id="283" r:id="rId27"/>
    <p:sldId id="278" r:id="rId28"/>
    <p:sldId id="280" r:id="rId29"/>
    <p:sldId id="26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1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03308-AA50-4D07-8DFA-4F1AD127C46A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132289-8FB7-48BD-BB61-D3A74C9392A7}">
      <dgm:prSet/>
      <dgm:spPr/>
      <dgm:t>
        <a:bodyPr/>
        <a:lstStyle/>
        <a:p>
          <a:pPr>
            <a:defRPr b="1"/>
          </a:pPr>
          <a:r>
            <a:rPr lang="en-US" dirty="0"/>
            <a:t>Childhood</a:t>
          </a:r>
        </a:p>
      </dgm:t>
    </dgm:pt>
    <dgm:pt modelId="{4AA06168-1C82-4D89-B58E-58F85D0EFC7C}" type="parTrans" cxnId="{1DE5FBC9-DF76-48D7-B9C2-3CA8063638FD}">
      <dgm:prSet/>
      <dgm:spPr/>
      <dgm:t>
        <a:bodyPr/>
        <a:lstStyle/>
        <a:p>
          <a:endParaRPr lang="en-US"/>
        </a:p>
      </dgm:t>
    </dgm:pt>
    <dgm:pt modelId="{616EB706-DD0E-46FB-8B05-8F183811705B}" type="sibTrans" cxnId="{1DE5FBC9-DF76-48D7-B9C2-3CA8063638FD}">
      <dgm:prSet/>
      <dgm:spPr/>
      <dgm:t>
        <a:bodyPr/>
        <a:lstStyle/>
        <a:p>
          <a:endParaRPr lang="en-US"/>
        </a:p>
      </dgm:t>
    </dgm:pt>
    <dgm:pt modelId="{94039F64-09C6-496A-990F-9E6812BD954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Parent handles health care needs </a:t>
          </a:r>
        </a:p>
        <a:p>
          <a:pPr>
            <a:buNone/>
          </a:pPr>
          <a:r>
            <a:rPr lang="en-US" dirty="0"/>
            <a:t>Parent interacts and advocates on behalf of child</a:t>
          </a:r>
        </a:p>
        <a:p>
          <a:pPr>
            <a:buNone/>
          </a:pPr>
          <a:r>
            <a:rPr lang="en-US" dirty="0"/>
            <a:t>Child with CF learns the importance of self care at a young age</a:t>
          </a:r>
        </a:p>
        <a:p>
          <a:pPr>
            <a:buNone/>
          </a:pPr>
          <a:r>
            <a:rPr lang="en-US" dirty="0"/>
            <a:t>IEPs, 504s</a:t>
          </a:r>
        </a:p>
      </dgm:t>
    </dgm:pt>
    <dgm:pt modelId="{479109DB-F5FE-4988-96E9-0BCF6E3E8C3B}" type="parTrans" cxnId="{77DA731A-6E71-4888-BBE4-CB81DD28F23E}">
      <dgm:prSet/>
      <dgm:spPr/>
      <dgm:t>
        <a:bodyPr/>
        <a:lstStyle/>
        <a:p>
          <a:endParaRPr lang="en-US"/>
        </a:p>
      </dgm:t>
    </dgm:pt>
    <dgm:pt modelId="{B5CDD33A-B07F-4F50-9B66-49AC39F40B3E}" type="sibTrans" cxnId="{77DA731A-6E71-4888-BBE4-CB81DD28F23E}">
      <dgm:prSet/>
      <dgm:spPr/>
      <dgm:t>
        <a:bodyPr/>
        <a:lstStyle/>
        <a:p>
          <a:endParaRPr lang="en-US"/>
        </a:p>
      </dgm:t>
    </dgm:pt>
    <dgm:pt modelId="{54690146-2A97-45C3-98A9-826C0CAEC483}">
      <dgm:prSet/>
      <dgm:spPr/>
      <dgm:t>
        <a:bodyPr/>
        <a:lstStyle/>
        <a:p>
          <a:pPr>
            <a:defRPr b="1"/>
          </a:pPr>
          <a:r>
            <a:rPr lang="en-US" dirty="0"/>
            <a:t>Teen years</a:t>
          </a:r>
        </a:p>
      </dgm:t>
    </dgm:pt>
    <dgm:pt modelId="{0B4527FF-7DD5-4D1D-81D7-2FE9D3DFAF0E}" type="parTrans" cxnId="{94910AF5-5C97-4042-8934-D6D97B63C033}">
      <dgm:prSet/>
      <dgm:spPr/>
      <dgm:t>
        <a:bodyPr/>
        <a:lstStyle/>
        <a:p>
          <a:endParaRPr lang="en-US"/>
        </a:p>
      </dgm:t>
    </dgm:pt>
    <dgm:pt modelId="{1C4B755B-5EAA-479C-B83C-DF6EFBB83D26}" type="sibTrans" cxnId="{94910AF5-5C97-4042-8934-D6D97B63C033}">
      <dgm:prSet/>
      <dgm:spPr/>
      <dgm:t>
        <a:bodyPr/>
        <a:lstStyle/>
        <a:p>
          <a:endParaRPr lang="en-US"/>
        </a:p>
      </dgm:t>
    </dgm:pt>
    <dgm:pt modelId="{6B52E71B-A82D-46FE-BA5A-CBABF2911114}">
      <dgm:prSet/>
      <dgm:spPr/>
      <dgm:t>
        <a:bodyPr/>
        <a:lstStyle/>
        <a:p>
          <a:r>
            <a:rPr lang="en-US" dirty="0"/>
            <a:t>Teen</a:t>
          </a:r>
          <a:r>
            <a:rPr lang="en-US" baseline="0" dirty="0"/>
            <a:t> starts taking over aspects of care</a:t>
          </a:r>
        </a:p>
        <a:p>
          <a:r>
            <a:rPr lang="en-US" baseline="0" dirty="0"/>
            <a:t>Teen meets with providers alone</a:t>
          </a:r>
        </a:p>
        <a:p>
          <a:r>
            <a:rPr lang="en-US" baseline="0" dirty="0"/>
            <a:t>Teen develops more independence</a:t>
          </a:r>
        </a:p>
        <a:p>
          <a:r>
            <a:rPr lang="en-US" baseline="0" dirty="0"/>
            <a:t>Teens start taking risks </a:t>
          </a:r>
          <a:endParaRPr lang="en-US" dirty="0"/>
        </a:p>
      </dgm:t>
    </dgm:pt>
    <dgm:pt modelId="{3A815BE6-99EE-4F68-A138-C17B624F828F}" type="parTrans" cxnId="{1B2FB2D8-1CD6-46DB-BD24-9C0C140EF503}">
      <dgm:prSet/>
      <dgm:spPr/>
      <dgm:t>
        <a:bodyPr/>
        <a:lstStyle/>
        <a:p>
          <a:endParaRPr lang="en-US"/>
        </a:p>
      </dgm:t>
    </dgm:pt>
    <dgm:pt modelId="{0EF1C1F8-4A8E-49E3-B97A-B200BF6DAF65}" type="sibTrans" cxnId="{1B2FB2D8-1CD6-46DB-BD24-9C0C140EF503}">
      <dgm:prSet/>
      <dgm:spPr/>
      <dgm:t>
        <a:bodyPr/>
        <a:lstStyle/>
        <a:p>
          <a:endParaRPr lang="en-US"/>
        </a:p>
      </dgm:t>
    </dgm:pt>
    <dgm:pt modelId="{34A8746A-4440-4BDC-8CCB-06C9C6CDF0C4}">
      <dgm:prSet/>
      <dgm:spPr/>
      <dgm:t>
        <a:bodyPr/>
        <a:lstStyle/>
        <a:p>
          <a:pPr>
            <a:defRPr b="1"/>
          </a:pPr>
          <a:r>
            <a:rPr lang="en-US" dirty="0"/>
            <a:t>Middle adulthood</a:t>
          </a:r>
        </a:p>
      </dgm:t>
    </dgm:pt>
    <dgm:pt modelId="{2D374F08-798C-4EAC-B375-03FE1A665FFB}" type="parTrans" cxnId="{C99A1229-B221-4FFE-83A2-838F822CAB46}">
      <dgm:prSet/>
      <dgm:spPr/>
      <dgm:t>
        <a:bodyPr/>
        <a:lstStyle/>
        <a:p>
          <a:endParaRPr lang="en-US"/>
        </a:p>
      </dgm:t>
    </dgm:pt>
    <dgm:pt modelId="{53DB2678-C91B-48E5-A247-F1C73E97633D}" type="sibTrans" cxnId="{C99A1229-B221-4FFE-83A2-838F822CAB46}">
      <dgm:prSet/>
      <dgm:spPr/>
      <dgm:t>
        <a:bodyPr/>
        <a:lstStyle/>
        <a:p>
          <a:endParaRPr lang="en-US"/>
        </a:p>
      </dgm:t>
    </dgm:pt>
    <dgm:pt modelId="{38983CA1-8C4B-4343-A848-875446228842}">
      <dgm:prSet/>
      <dgm:spPr/>
      <dgm:t>
        <a:bodyPr/>
        <a:lstStyle/>
        <a:p>
          <a:r>
            <a:rPr lang="en-US" dirty="0"/>
            <a:t>Marriage/partnership</a:t>
          </a:r>
        </a:p>
        <a:p>
          <a:r>
            <a:rPr lang="en-US" dirty="0"/>
            <a:t>Career</a:t>
          </a:r>
        </a:p>
        <a:p>
          <a:r>
            <a:rPr lang="en-US" dirty="0"/>
            <a:t>Finances and future planning</a:t>
          </a:r>
        </a:p>
        <a:p>
          <a:r>
            <a:rPr lang="en-US" dirty="0"/>
            <a:t>Insurance</a:t>
          </a:r>
        </a:p>
        <a:p>
          <a:r>
            <a:rPr lang="en-US" dirty="0"/>
            <a:t>Family building</a:t>
          </a:r>
        </a:p>
      </dgm:t>
    </dgm:pt>
    <dgm:pt modelId="{83843638-8654-442A-9C5B-4A0023EFD3E8}" type="parTrans" cxnId="{95AF8DD1-A0DA-42F6-A264-D9B2439E7FC8}">
      <dgm:prSet/>
      <dgm:spPr/>
      <dgm:t>
        <a:bodyPr/>
        <a:lstStyle/>
        <a:p>
          <a:endParaRPr lang="en-US"/>
        </a:p>
      </dgm:t>
    </dgm:pt>
    <dgm:pt modelId="{FCF9575E-76F3-4411-9865-910A5866AB43}" type="sibTrans" cxnId="{95AF8DD1-A0DA-42F6-A264-D9B2439E7FC8}">
      <dgm:prSet/>
      <dgm:spPr/>
      <dgm:t>
        <a:bodyPr/>
        <a:lstStyle/>
        <a:p>
          <a:endParaRPr lang="en-US"/>
        </a:p>
      </dgm:t>
    </dgm:pt>
    <dgm:pt modelId="{10DF2613-03B1-418E-BA6A-996C5AEAF155}">
      <dgm:prSet/>
      <dgm:spPr/>
      <dgm:t>
        <a:bodyPr/>
        <a:lstStyle/>
        <a:p>
          <a:pPr>
            <a:defRPr b="1"/>
          </a:pPr>
          <a:r>
            <a:rPr lang="en-US" dirty="0"/>
            <a:t>Older adulthood</a:t>
          </a:r>
        </a:p>
      </dgm:t>
    </dgm:pt>
    <dgm:pt modelId="{3D7EBEA4-440F-4890-A1D6-2B728522DCB3}" type="parTrans" cxnId="{EB9EC80D-36DB-4A6A-9749-786AAFE10DF9}">
      <dgm:prSet/>
      <dgm:spPr/>
      <dgm:t>
        <a:bodyPr/>
        <a:lstStyle/>
        <a:p>
          <a:endParaRPr lang="en-US"/>
        </a:p>
      </dgm:t>
    </dgm:pt>
    <dgm:pt modelId="{AB096A5C-3D56-4DE1-A394-E919838B629A}" type="sibTrans" cxnId="{EB9EC80D-36DB-4A6A-9749-786AAFE10DF9}">
      <dgm:prSet/>
      <dgm:spPr/>
      <dgm:t>
        <a:bodyPr/>
        <a:lstStyle/>
        <a:p>
          <a:endParaRPr lang="en-US"/>
        </a:p>
      </dgm:t>
    </dgm:pt>
    <dgm:pt modelId="{881EDC9C-4C46-4D0C-BBA7-94C6CA84809A}">
      <dgm:prSet/>
      <dgm:spPr/>
      <dgm:t>
        <a:bodyPr/>
        <a:lstStyle/>
        <a:p>
          <a:r>
            <a:rPr lang="en-US" dirty="0"/>
            <a:t>Work cessation</a:t>
          </a:r>
        </a:p>
        <a:p>
          <a:r>
            <a:rPr lang="en-US" dirty="0"/>
            <a:t>Managing increasing health needs</a:t>
          </a:r>
        </a:p>
        <a:p>
          <a:r>
            <a:rPr lang="en-US" dirty="0"/>
            <a:t>Maintaining insurance through life transitions</a:t>
          </a:r>
        </a:p>
        <a:p>
          <a:r>
            <a:rPr lang="en-US" dirty="0"/>
            <a:t>Disability/retirement income</a:t>
          </a:r>
        </a:p>
      </dgm:t>
    </dgm:pt>
    <dgm:pt modelId="{FDC6A8BB-AD6C-44F4-9DA9-83A7B7B94F82}" type="parTrans" cxnId="{F520F987-5085-4E69-8FD3-466F79875E99}">
      <dgm:prSet/>
      <dgm:spPr/>
      <dgm:t>
        <a:bodyPr/>
        <a:lstStyle/>
        <a:p>
          <a:endParaRPr lang="en-US"/>
        </a:p>
      </dgm:t>
    </dgm:pt>
    <dgm:pt modelId="{78A4F304-E618-436D-8ADA-2C9AF71DCA73}" type="sibTrans" cxnId="{F520F987-5085-4E69-8FD3-466F79875E99}">
      <dgm:prSet/>
      <dgm:spPr/>
      <dgm:t>
        <a:bodyPr/>
        <a:lstStyle/>
        <a:p>
          <a:endParaRPr lang="en-US"/>
        </a:p>
      </dgm:t>
    </dgm:pt>
    <dgm:pt modelId="{A226D3A8-376C-41ED-B8EB-01E871C54ADF}">
      <dgm:prSet/>
      <dgm:spPr/>
      <dgm:t>
        <a:bodyPr/>
        <a:lstStyle/>
        <a:p>
          <a:pPr>
            <a:defRPr b="1"/>
          </a:pPr>
          <a:r>
            <a:rPr lang="en-US" dirty="0"/>
            <a:t>End of life</a:t>
          </a:r>
        </a:p>
      </dgm:t>
    </dgm:pt>
    <dgm:pt modelId="{77129C0E-C86A-4349-919E-DFC1C0E30A37}" type="parTrans" cxnId="{0A185A3D-C0C4-4960-BD0A-ACCBC571E02E}">
      <dgm:prSet/>
      <dgm:spPr/>
      <dgm:t>
        <a:bodyPr/>
        <a:lstStyle/>
        <a:p>
          <a:endParaRPr lang="en-US"/>
        </a:p>
      </dgm:t>
    </dgm:pt>
    <dgm:pt modelId="{4FB04308-45B6-480C-BFB3-07CA6283C6D3}" type="sibTrans" cxnId="{0A185A3D-C0C4-4960-BD0A-ACCBC571E02E}">
      <dgm:prSet/>
      <dgm:spPr/>
      <dgm:t>
        <a:bodyPr/>
        <a:lstStyle/>
        <a:p>
          <a:endParaRPr lang="en-US"/>
        </a:p>
      </dgm:t>
    </dgm:pt>
    <dgm:pt modelId="{3E90F546-889C-4CA8-8701-1ED58BFC9391}">
      <dgm:prSet/>
      <dgm:spPr/>
      <dgm:t>
        <a:bodyPr/>
        <a:lstStyle/>
        <a:p>
          <a:r>
            <a:rPr lang="en-US" dirty="0"/>
            <a:t>CF becomes full time job</a:t>
          </a:r>
        </a:p>
        <a:p>
          <a:r>
            <a:rPr lang="en-US" dirty="0"/>
            <a:t>Advanced directive</a:t>
          </a:r>
        </a:p>
        <a:p>
          <a:r>
            <a:rPr lang="en-US" dirty="0"/>
            <a:t>POLST</a:t>
          </a:r>
        </a:p>
        <a:p>
          <a:r>
            <a:rPr lang="en-US" dirty="0"/>
            <a:t>Advanced care planning</a:t>
          </a:r>
        </a:p>
      </dgm:t>
    </dgm:pt>
    <dgm:pt modelId="{E8018C0C-4F66-47E7-908C-B6484A1E0FEC}" type="parTrans" cxnId="{57033919-4FAD-4F5A-930F-526A50AD77A0}">
      <dgm:prSet/>
      <dgm:spPr/>
      <dgm:t>
        <a:bodyPr/>
        <a:lstStyle/>
        <a:p>
          <a:endParaRPr lang="en-US"/>
        </a:p>
      </dgm:t>
    </dgm:pt>
    <dgm:pt modelId="{7447FAAA-30FA-4BA1-985E-20508E759F64}" type="sibTrans" cxnId="{57033919-4FAD-4F5A-930F-526A50AD77A0}">
      <dgm:prSet/>
      <dgm:spPr/>
      <dgm:t>
        <a:bodyPr/>
        <a:lstStyle/>
        <a:p>
          <a:endParaRPr lang="en-US"/>
        </a:p>
      </dgm:t>
    </dgm:pt>
    <dgm:pt modelId="{188D3B56-F563-43D4-BF24-EB52952D3E13}">
      <dgm:prSet/>
      <dgm:spPr/>
      <dgm:t>
        <a:bodyPr/>
        <a:lstStyle/>
        <a:p>
          <a:pPr>
            <a:defRPr b="1"/>
          </a:pPr>
          <a:r>
            <a:rPr lang="en-US" dirty="0"/>
            <a:t>Young adulthood </a:t>
          </a:r>
        </a:p>
      </dgm:t>
    </dgm:pt>
    <dgm:pt modelId="{3E3D552A-06D4-455D-A412-44E9A53CFE1A}" type="parTrans" cxnId="{2AA67F16-E1A8-4497-B419-314BCD66A382}">
      <dgm:prSet/>
      <dgm:spPr/>
      <dgm:t>
        <a:bodyPr/>
        <a:lstStyle/>
        <a:p>
          <a:endParaRPr lang="en-US"/>
        </a:p>
      </dgm:t>
    </dgm:pt>
    <dgm:pt modelId="{6FD4211E-26B0-4B4A-8B49-1615B2E45201}" type="sibTrans" cxnId="{2AA67F16-E1A8-4497-B419-314BCD66A382}">
      <dgm:prSet/>
      <dgm:spPr/>
      <dgm:t>
        <a:bodyPr/>
        <a:lstStyle/>
        <a:p>
          <a:endParaRPr lang="en-US"/>
        </a:p>
      </dgm:t>
    </dgm:pt>
    <dgm:pt modelId="{C8C8F661-8ADC-4EC6-9269-691E4CEE171F}">
      <dgm:prSet/>
      <dgm:spPr/>
      <dgm:t>
        <a:bodyPr/>
        <a:lstStyle/>
        <a:p>
          <a:r>
            <a:rPr lang="en-US" dirty="0"/>
            <a:t>Moving</a:t>
          </a:r>
          <a:r>
            <a:rPr lang="en-US" baseline="0" dirty="0"/>
            <a:t> out </a:t>
          </a:r>
        </a:p>
        <a:p>
          <a:r>
            <a:rPr lang="en-US" baseline="0" dirty="0"/>
            <a:t>Individuation, relationships</a:t>
          </a:r>
        </a:p>
        <a:p>
          <a:r>
            <a:rPr lang="en-US" baseline="0" dirty="0"/>
            <a:t>Going to college or trade school</a:t>
          </a:r>
        </a:p>
        <a:p>
          <a:r>
            <a:rPr lang="en-US" baseline="0" dirty="0"/>
            <a:t>Working</a:t>
          </a:r>
        </a:p>
        <a:p>
          <a:r>
            <a:rPr lang="en-US" baseline="0" dirty="0"/>
            <a:t>Navigating CF care independently for 1</a:t>
          </a:r>
          <a:r>
            <a:rPr lang="en-US" baseline="30000" dirty="0"/>
            <a:t>st</a:t>
          </a:r>
          <a:r>
            <a:rPr lang="en-US" baseline="0" dirty="0"/>
            <a:t> time</a:t>
          </a:r>
          <a:endParaRPr lang="en-US" dirty="0"/>
        </a:p>
      </dgm:t>
    </dgm:pt>
    <dgm:pt modelId="{481C9D51-2D8A-485F-8B57-0BF724173253}" type="parTrans" cxnId="{A7017EF9-5D2A-4729-9430-4F298A727147}">
      <dgm:prSet/>
      <dgm:spPr/>
      <dgm:t>
        <a:bodyPr/>
        <a:lstStyle/>
        <a:p>
          <a:endParaRPr lang="en-US"/>
        </a:p>
      </dgm:t>
    </dgm:pt>
    <dgm:pt modelId="{9B2E00BE-78B5-490F-84FD-F7FDDD051D4D}" type="sibTrans" cxnId="{A7017EF9-5D2A-4729-9430-4F298A727147}">
      <dgm:prSet/>
      <dgm:spPr/>
      <dgm:t>
        <a:bodyPr/>
        <a:lstStyle/>
        <a:p>
          <a:endParaRPr lang="en-US"/>
        </a:p>
      </dgm:t>
    </dgm:pt>
    <dgm:pt modelId="{D99A8CB3-6CDD-42EA-9279-B80DEF51DA5F}" type="pres">
      <dgm:prSet presAssocID="{2F403308-AA50-4D07-8DFA-4F1AD127C46A}" presName="root" presStyleCnt="0">
        <dgm:presLayoutVars>
          <dgm:chMax/>
          <dgm:chPref/>
          <dgm:animLvl val="lvl"/>
        </dgm:presLayoutVars>
      </dgm:prSet>
      <dgm:spPr/>
    </dgm:pt>
    <dgm:pt modelId="{9C0D5A8A-A229-4D76-A6C9-E90E2D58F266}" type="pres">
      <dgm:prSet presAssocID="{2F403308-AA50-4D07-8DFA-4F1AD127C46A}" presName="divider" presStyleLbl="fgAcc1" presStyleIdx="0" presStyleCnt="1"/>
      <dgm:spPr/>
    </dgm:pt>
    <dgm:pt modelId="{E32FDD7C-5F28-4417-A637-23DCCE3896CB}" type="pres">
      <dgm:prSet presAssocID="{2F403308-AA50-4D07-8DFA-4F1AD127C46A}" presName="nodes" presStyleCnt="0">
        <dgm:presLayoutVars>
          <dgm:chMax/>
          <dgm:chPref/>
          <dgm:animLvl val="lvl"/>
        </dgm:presLayoutVars>
      </dgm:prSet>
      <dgm:spPr/>
    </dgm:pt>
    <dgm:pt modelId="{B4A704E6-0737-4812-A935-B9ABBC718F25}" type="pres">
      <dgm:prSet presAssocID="{C5132289-8FB7-48BD-BB61-D3A74C9392A7}" presName="composite" presStyleCnt="0"/>
      <dgm:spPr/>
    </dgm:pt>
    <dgm:pt modelId="{269857C5-EF65-4F05-A177-409D99881036}" type="pres">
      <dgm:prSet presAssocID="{C5132289-8FB7-48BD-BB61-D3A74C9392A7}" presName="L1TextContainer" presStyleLbl="alignNode1" presStyleIdx="0" presStyleCnt="6">
        <dgm:presLayoutVars>
          <dgm:chMax val="1"/>
          <dgm:chPref val="1"/>
          <dgm:bulletEnabled val="1"/>
        </dgm:presLayoutVars>
      </dgm:prSet>
      <dgm:spPr/>
    </dgm:pt>
    <dgm:pt modelId="{BC21CC4D-222A-4480-930E-8E1A0CA71EB3}" type="pres">
      <dgm:prSet presAssocID="{C5132289-8FB7-48BD-BB61-D3A74C9392A7}" presName="L2TextContainerWrapper" presStyleCnt="0">
        <dgm:presLayoutVars>
          <dgm:bulletEnabled val="1"/>
        </dgm:presLayoutVars>
      </dgm:prSet>
      <dgm:spPr/>
    </dgm:pt>
    <dgm:pt modelId="{07C3075D-70E5-497A-A6D8-0F65AF0689CD}" type="pres">
      <dgm:prSet presAssocID="{C5132289-8FB7-48BD-BB61-D3A74C9392A7}" presName="L2TextContainer" presStyleLbl="bgAccFollowNode1" presStyleIdx="0" presStyleCnt="6" custScaleX="103434" custScaleY="104596"/>
      <dgm:spPr/>
    </dgm:pt>
    <dgm:pt modelId="{D7C65929-84B4-4259-8104-B83060F40C03}" type="pres">
      <dgm:prSet presAssocID="{C5132289-8FB7-48BD-BB61-D3A74C9392A7}" presName="FlexibleEmptyPlaceHolder" presStyleCnt="0"/>
      <dgm:spPr/>
    </dgm:pt>
    <dgm:pt modelId="{54F74C74-46E3-4B52-8D4A-5593DF92B38F}" type="pres">
      <dgm:prSet presAssocID="{C5132289-8FB7-48BD-BB61-D3A74C9392A7}" presName="ConnectLine" presStyleLbl="sibTrans1D1" presStyleIdx="0" presStyleCnt="6"/>
      <dgm:spPr/>
    </dgm:pt>
    <dgm:pt modelId="{8E9113FD-4912-4FEB-9178-9915960A5C8F}" type="pres">
      <dgm:prSet presAssocID="{C5132289-8FB7-48BD-BB61-D3A74C9392A7}" presName="ConnectorPoint" presStyleLbl="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1FF0FD6-EC62-4686-9768-011DF21002AA}" type="pres">
      <dgm:prSet presAssocID="{C5132289-8FB7-48BD-BB61-D3A74C9392A7}" presName="EmptyPlaceHolder" presStyleCnt="0"/>
      <dgm:spPr/>
    </dgm:pt>
    <dgm:pt modelId="{954F9D61-0467-457E-BA10-10D75C3BA144}" type="pres">
      <dgm:prSet presAssocID="{616EB706-DD0E-46FB-8B05-8F183811705B}" presName="spaceBetweenRectangles" presStyleCnt="0"/>
      <dgm:spPr/>
    </dgm:pt>
    <dgm:pt modelId="{68A5B696-F386-41A7-BEBE-D073EE9F5D3D}" type="pres">
      <dgm:prSet presAssocID="{54690146-2A97-45C3-98A9-826C0CAEC483}" presName="composite" presStyleCnt="0"/>
      <dgm:spPr/>
    </dgm:pt>
    <dgm:pt modelId="{0AE82DEC-B8BD-4D14-932F-5FA790FFB1DB}" type="pres">
      <dgm:prSet presAssocID="{54690146-2A97-45C3-98A9-826C0CAEC483}" presName="L1TextContainer" presStyleLbl="alignNode1" presStyleIdx="1" presStyleCnt="6">
        <dgm:presLayoutVars>
          <dgm:chMax val="1"/>
          <dgm:chPref val="1"/>
          <dgm:bulletEnabled val="1"/>
        </dgm:presLayoutVars>
      </dgm:prSet>
      <dgm:spPr/>
    </dgm:pt>
    <dgm:pt modelId="{480E4524-BF09-4ED9-A181-B636F6D8C037}" type="pres">
      <dgm:prSet presAssocID="{54690146-2A97-45C3-98A9-826C0CAEC483}" presName="L2TextContainerWrapper" presStyleCnt="0">
        <dgm:presLayoutVars>
          <dgm:bulletEnabled val="1"/>
        </dgm:presLayoutVars>
      </dgm:prSet>
      <dgm:spPr/>
    </dgm:pt>
    <dgm:pt modelId="{CF777581-EC3A-4B02-833F-FFF2A4B128F7}" type="pres">
      <dgm:prSet presAssocID="{54690146-2A97-45C3-98A9-826C0CAEC483}" presName="L2TextContainer" presStyleLbl="bgAccFollowNode1" presStyleIdx="1" presStyleCnt="6"/>
      <dgm:spPr/>
    </dgm:pt>
    <dgm:pt modelId="{24F37B3D-3C87-4D62-A56B-F1012A657A6D}" type="pres">
      <dgm:prSet presAssocID="{54690146-2A97-45C3-98A9-826C0CAEC483}" presName="FlexibleEmptyPlaceHolder" presStyleCnt="0"/>
      <dgm:spPr/>
    </dgm:pt>
    <dgm:pt modelId="{5C1CEA30-04E1-4998-BF1B-796322337129}" type="pres">
      <dgm:prSet presAssocID="{54690146-2A97-45C3-98A9-826C0CAEC483}" presName="ConnectLine" presStyleLbl="sibTrans1D1" presStyleIdx="1" presStyleCnt="6"/>
      <dgm:spPr/>
    </dgm:pt>
    <dgm:pt modelId="{3313E817-58FD-4392-ABB9-9303D420AA21}" type="pres">
      <dgm:prSet presAssocID="{54690146-2A97-45C3-98A9-826C0CAEC483}" presName="ConnectorPoint" presStyleLbl="node1" presStyleIdx="1" presStyleCnt="6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3617B63-70ED-4FB2-984F-996446D1EC88}" type="pres">
      <dgm:prSet presAssocID="{54690146-2A97-45C3-98A9-826C0CAEC483}" presName="EmptyPlaceHolder" presStyleCnt="0"/>
      <dgm:spPr/>
    </dgm:pt>
    <dgm:pt modelId="{F09295C2-1956-48B3-B841-0C2C163F21E4}" type="pres">
      <dgm:prSet presAssocID="{1C4B755B-5EAA-479C-B83C-DF6EFBB83D26}" presName="spaceBetweenRectangles" presStyleCnt="0"/>
      <dgm:spPr/>
    </dgm:pt>
    <dgm:pt modelId="{CEB18CDF-4F47-408A-9C04-6023C02456D5}" type="pres">
      <dgm:prSet presAssocID="{188D3B56-F563-43D4-BF24-EB52952D3E13}" presName="composite" presStyleCnt="0"/>
      <dgm:spPr/>
    </dgm:pt>
    <dgm:pt modelId="{588396E8-A560-4497-99F2-15DE1A58FDA7}" type="pres">
      <dgm:prSet presAssocID="{188D3B56-F563-43D4-BF24-EB52952D3E13}" presName="L1TextContainer" presStyleLbl="alignNode1" presStyleIdx="2" presStyleCnt="6">
        <dgm:presLayoutVars>
          <dgm:chMax val="1"/>
          <dgm:chPref val="1"/>
          <dgm:bulletEnabled val="1"/>
        </dgm:presLayoutVars>
      </dgm:prSet>
      <dgm:spPr/>
    </dgm:pt>
    <dgm:pt modelId="{FD4866DE-6F69-401B-A668-4C4374397714}" type="pres">
      <dgm:prSet presAssocID="{188D3B56-F563-43D4-BF24-EB52952D3E13}" presName="L2TextContainerWrapper" presStyleCnt="0">
        <dgm:presLayoutVars>
          <dgm:bulletEnabled val="1"/>
        </dgm:presLayoutVars>
      </dgm:prSet>
      <dgm:spPr/>
    </dgm:pt>
    <dgm:pt modelId="{443A8C1E-7AB9-4A61-9226-835A8EE3E3FB}" type="pres">
      <dgm:prSet presAssocID="{188D3B56-F563-43D4-BF24-EB52952D3E13}" presName="L2TextContainer" presStyleLbl="bgAccFollowNode1" presStyleIdx="2" presStyleCnt="6" custScaleX="105607" custScaleY="104064" custLinFactNeighborX="-2481" custLinFactNeighborY="-2584"/>
      <dgm:spPr/>
    </dgm:pt>
    <dgm:pt modelId="{D651888D-54D6-426D-9675-19F5FD664D63}" type="pres">
      <dgm:prSet presAssocID="{188D3B56-F563-43D4-BF24-EB52952D3E13}" presName="FlexibleEmptyPlaceHolder" presStyleCnt="0"/>
      <dgm:spPr/>
    </dgm:pt>
    <dgm:pt modelId="{7E5278DE-1131-4B8E-A753-069138BD7A12}" type="pres">
      <dgm:prSet presAssocID="{188D3B56-F563-43D4-BF24-EB52952D3E13}" presName="ConnectLine" presStyleLbl="sibTrans1D1" presStyleIdx="2" presStyleCnt="6"/>
      <dgm:spPr/>
    </dgm:pt>
    <dgm:pt modelId="{862E2C3B-F290-4C65-BFD0-BBFFF1EFD5C0}" type="pres">
      <dgm:prSet presAssocID="{188D3B56-F563-43D4-BF24-EB52952D3E13}" presName="ConnectorPoint" presStyleLbl="node1" presStyleIdx="2" presStyleCnt="6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EEC241B6-370F-47A7-9C6F-3E2CB717F7F5}" type="pres">
      <dgm:prSet presAssocID="{188D3B56-F563-43D4-BF24-EB52952D3E13}" presName="EmptyPlaceHolder" presStyleCnt="0"/>
      <dgm:spPr/>
    </dgm:pt>
    <dgm:pt modelId="{8DE90ACA-90AE-44CA-9706-C435AA879DB8}" type="pres">
      <dgm:prSet presAssocID="{6FD4211E-26B0-4B4A-8B49-1615B2E45201}" presName="spaceBetweenRectangles" presStyleCnt="0"/>
      <dgm:spPr/>
    </dgm:pt>
    <dgm:pt modelId="{C118FE61-0942-4637-B22C-DC838086A524}" type="pres">
      <dgm:prSet presAssocID="{34A8746A-4440-4BDC-8CCB-06C9C6CDF0C4}" presName="composite" presStyleCnt="0"/>
      <dgm:spPr/>
    </dgm:pt>
    <dgm:pt modelId="{11B2411B-2279-44C2-89D6-604FEB91BCE4}" type="pres">
      <dgm:prSet presAssocID="{34A8746A-4440-4BDC-8CCB-06C9C6CDF0C4}" presName="L1TextContainer" presStyleLbl="alignNode1" presStyleIdx="3" presStyleCnt="6">
        <dgm:presLayoutVars>
          <dgm:chMax val="1"/>
          <dgm:chPref val="1"/>
          <dgm:bulletEnabled val="1"/>
        </dgm:presLayoutVars>
      </dgm:prSet>
      <dgm:spPr/>
    </dgm:pt>
    <dgm:pt modelId="{F5221BBB-F8CC-440E-994E-3F2DB1EF20A9}" type="pres">
      <dgm:prSet presAssocID="{34A8746A-4440-4BDC-8CCB-06C9C6CDF0C4}" presName="L2TextContainerWrapper" presStyleCnt="0">
        <dgm:presLayoutVars>
          <dgm:bulletEnabled val="1"/>
        </dgm:presLayoutVars>
      </dgm:prSet>
      <dgm:spPr/>
    </dgm:pt>
    <dgm:pt modelId="{7246368E-BE01-49EC-B36D-5B8506342653}" type="pres">
      <dgm:prSet presAssocID="{34A8746A-4440-4BDC-8CCB-06C9C6CDF0C4}" presName="L2TextContainer" presStyleLbl="bgAccFollowNode1" presStyleIdx="3" presStyleCnt="6"/>
      <dgm:spPr/>
    </dgm:pt>
    <dgm:pt modelId="{C8874846-78D1-497A-8FFD-C67DD76588F1}" type="pres">
      <dgm:prSet presAssocID="{34A8746A-4440-4BDC-8CCB-06C9C6CDF0C4}" presName="FlexibleEmptyPlaceHolder" presStyleCnt="0"/>
      <dgm:spPr/>
    </dgm:pt>
    <dgm:pt modelId="{97942561-D6B8-4840-AD1E-0A8758BFD59B}" type="pres">
      <dgm:prSet presAssocID="{34A8746A-4440-4BDC-8CCB-06C9C6CDF0C4}" presName="ConnectLine" presStyleLbl="sibTrans1D1" presStyleIdx="3" presStyleCnt="6"/>
      <dgm:spPr/>
    </dgm:pt>
    <dgm:pt modelId="{61F0BADF-489A-4D38-9CD3-A7B43241EF33}" type="pres">
      <dgm:prSet presAssocID="{34A8746A-4440-4BDC-8CCB-06C9C6CDF0C4}" presName="ConnectorPoint" presStyleLbl="node1" presStyleIdx="3" presStyleCnt="6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C1B7B14-D16C-4E2D-BAE6-34F961D5702C}" type="pres">
      <dgm:prSet presAssocID="{34A8746A-4440-4BDC-8CCB-06C9C6CDF0C4}" presName="EmptyPlaceHolder" presStyleCnt="0"/>
      <dgm:spPr/>
    </dgm:pt>
    <dgm:pt modelId="{4C0B3043-CC04-41F1-9949-98A26696D798}" type="pres">
      <dgm:prSet presAssocID="{53DB2678-C91B-48E5-A247-F1C73E97633D}" presName="spaceBetweenRectangles" presStyleCnt="0"/>
      <dgm:spPr/>
    </dgm:pt>
    <dgm:pt modelId="{6ECA2884-86CC-4E02-81FF-9F0312730B81}" type="pres">
      <dgm:prSet presAssocID="{10DF2613-03B1-418E-BA6A-996C5AEAF155}" presName="composite" presStyleCnt="0"/>
      <dgm:spPr/>
    </dgm:pt>
    <dgm:pt modelId="{91D5AFE4-C9EC-4AFA-8211-C90B23864E02}" type="pres">
      <dgm:prSet presAssocID="{10DF2613-03B1-418E-BA6A-996C5AEAF155}" presName="L1TextContainer" presStyleLbl="alignNode1" presStyleIdx="4" presStyleCnt="6">
        <dgm:presLayoutVars>
          <dgm:chMax val="1"/>
          <dgm:chPref val="1"/>
          <dgm:bulletEnabled val="1"/>
        </dgm:presLayoutVars>
      </dgm:prSet>
      <dgm:spPr/>
    </dgm:pt>
    <dgm:pt modelId="{030E49F1-2FE5-4E79-87CB-66517C9ADB09}" type="pres">
      <dgm:prSet presAssocID="{10DF2613-03B1-418E-BA6A-996C5AEAF155}" presName="L2TextContainerWrapper" presStyleCnt="0">
        <dgm:presLayoutVars>
          <dgm:bulletEnabled val="1"/>
        </dgm:presLayoutVars>
      </dgm:prSet>
      <dgm:spPr/>
    </dgm:pt>
    <dgm:pt modelId="{98D6BE4F-BF6F-418B-BDC4-4F23F8E86DC2}" type="pres">
      <dgm:prSet presAssocID="{10DF2613-03B1-418E-BA6A-996C5AEAF155}" presName="L2TextContainer" presStyleLbl="bgAccFollowNode1" presStyleIdx="4" presStyleCnt="6"/>
      <dgm:spPr/>
    </dgm:pt>
    <dgm:pt modelId="{BD2E7797-6FAE-450A-9946-CD9391D3C9C0}" type="pres">
      <dgm:prSet presAssocID="{10DF2613-03B1-418E-BA6A-996C5AEAF155}" presName="FlexibleEmptyPlaceHolder" presStyleCnt="0"/>
      <dgm:spPr/>
    </dgm:pt>
    <dgm:pt modelId="{3914079D-0DE6-4CC0-BB8F-9D5360E7B4A7}" type="pres">
      <dgm:prSet presAssocID="{10DF2613-03B1-418E-BA6A-996C5AEAF155}" presName="ConnectLine" presStyleLbl="sibTrans1D1" presStyleIdx="4" presStyleCnt="6"/>
      <dgm:spPr/>
    </dgm:pt>
    <dgm:pt modelId="{ED89DB07-2B69-4126-89A8-4AAA3F218541}" type="pres">
      <dgm:prSet presAssocID="{10DF2613-03B1-418E-BA6A-996C5AEAF155}" presName="ConnectorPoint" presStyleLbl="node1" presStyleIdx="4" presStyleCnt="6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E124F8F-5AED-43E5-8528-9B8D56BB4D4B}" type="pres">
      <dgm:prSet presAssocID="{10DF2613-03B1-418E-BA6A-996C5AEAF155}" presName="EmptyPlaceHolder" presStyleCnt="0"/>
      <dgm:spPr/>
    </dgm:pt>
    <dgm:pt modelId="{834AA42D-ACDD-4A62-B4D2-0021256A70AE}" type="pres">
      <dgm:prSet presAssocID="{AB096A5C-3D56-4DE1-A394-E919838B629A}" presName="spaceBetweenRectangles" presStyleCnt="0"/>
      <dgm:spPr/>
    </dgm:pt>
    <dgm:pt modelId="{3D335967-142E-4999-80F0-5B2B8D4FB069}" type="pres">
      <dgm:prSet presAssocID="{A226D3A8-376C-41ED-B8EB-01E871C54ADF}" presName="composite" presStyleCnt="0"/>
      <dgm:spPr/>
    </dgm:pt>
    <dgm:pt modelId="{DC37B001-0C6F-454A-94D7-4E6886F35C83}" type="pres">
      <dgm:prSet presAssocID="{A226D3A8-376C-41ED-B8EB-01E871C54ADF}" presName="L1TextContainer" presStyleLbl="alignNode1" presStyleIdx="5" presStyleCnt="6">
        <dgm:presLayoutVars>
          <dgm:chMax val="1"/>
          <dgm:chPref val="1"/>
          <dgm:bulletEnabled val="1"/>
        </dgm:presLayoutVars>
      </dgm:prSet>
      <dgm:spPr/>
    </dgm:pt>
    <dgm:pt modelId="{1BBBBDC2-CA26-410A-97B7-8D891DF4C4D0}" type="pres">
      <dgm:prSet presAssocID="{A226D3A8-376C-41ED-B8EB-01E871C54ADF}" presName="L2TextContainerWrapper" presStyleCnt="0">
        <dgm:presLayoutVars>
          <dgm:bulletEnabled val="1"/>
        </dgm:presLayoutVars>
      </dgm:prSet>
      <dgm:spPr/>
    </dgm:pt>
    <dgm:pt modelId="{BE5FD181-2D8A-4FB2-9507-62E203DA7291}" type="pres">
      <dgm:prSet presAssocID="{A226D3A8-376C-41ED-B8EB-01E871C54ADF}" presName="L2TextContainer" presStyleLbl="bgAccFollowNode1" presStyleIdx="5" presStyleCnt="6"/>
      <dgm:spPr/>
    </dgm:pt>
    <dgm:pt modelId="{B3F38071-0A1B-4ADB-8289-C370A02CA231}" type="pres">
      <dgm:prSet presAssocID="{A226D3A8-376C-41ED-B8EB-01E871C54ADF}" presName="FlexibleEmptyPlaceHolder" presStyleCnt="0"/>
      <dgm:spPr/>
    </dgm:pt>
    <dgm:pt modelId="{FBB12646-7593-4DD2-AB91-669D343B1725}" type="pres">
      <dgm:prSet presAssocID="{A226D3A8-376C-41ED-B8EB-01E871C54ADF}" presName="ConnectLine" presStyleLbl="sibTrans1D1" presStyleIdx="5" presStyleCnt="6"/>
      <dgm:spPr/>
    </dgm:pt>
    <dgm:pt modelId="{6ABC12E1-6BDE-4A9C-80B5-2076679D3DCA}" type="pres">
      <dgm:prSet presAssocID="{A226D3A8-376C-41ED-B8EB-01E871C54ADF}" presName="ConnectorPoint" presStyleLbl="node1" presStyleIdx="5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014C2934-A619-4B41-B70C-3C11BA455D8F}" type="pres">
      <dgm:prSet presAssocID="{A226D3A8-376C-41ED-B8EB-01E871C54ADF}" presName="EmptyPlaceHolder" presStyleCnt="0"/>
      <dgm:spPr/>
    </dgm:pt>
  </dgm:ptLst>
  <dgm:cxnLst>
    <dgm:cxn modelId="{EB9EC80D-36DB-4A6A-9749-786AAFE10DF9}" srcId="{2F403308-AA50-4D07-8DFA-4F1AD127C46A}" destId="{10DF2613-03B1-418E-BA6A-996C5AEAF155}" srcOrd="4" destOrd="0" parTransId="{3D7EBEA4-440F-4890-A1D6-2B728522DCB3}" sibTransId="{AB096A5C-3D56-4DE1-A394-E919838B629A}"/>
    <dgm:cxn modelId="{2AA67F16-E1A8-4497-B419-314BCD66A382}" srcId="{2F403308-AA50-4D07-8DFA-4F1AD127C46A}" destId="{188D3B56-F563-43D4-BF24-EB52952D3E13}" srcOrd="2" destOrd="0" parTransId="{3E3D552A-06D4-455D-A412-44E9A53CFE1A}" sibTransId="{6FD4211E-26B0-4B4A-8B49-1615B2E45201}"/>
    <dgm:cxn modelId="{57033919-4FAD-4F5A-930F-526A50AD77A0}" srcId="{A226D3A8-376C-41ED-B8EB-01E871C54ADF}" destId="{3E90F546-889C-4CA8-8701-1ED58BFC9391}" srcOrd="0" destOrd="0" parTransId="{E8018C0C-4F66-47E7-908C-B6484A1E0FEC}" sibTransId="{7447FAAA-30FA-4BA1-985E-20508E759F64}"/>
    <dgm:cxn modelId="{77DA731A-6E71-4888-BBE4-CB81DD28F23E}" srcId="{C5132289-8FB7-48BD-BB61-D3A74C9392A7}" destId="{94039F64-09C6-496A-990F-9E6812BD9542}" srcOrd="0" destOrd="0" parTransId="{479109DB-F5FE-4988-96E9-0BCF6E3E8C3B}" sibTransId="{B5CDD33A-B07F-4F50-9B66-49AC39F40B3E}"/>
    <dgm:cxn modelId="{C99A1229-B221-4FFE-83A2-838F822CAB46}" srcId="{2F403308-AA50-4D07-8DFA-4F1AD127C46A}" destId="{34A8746A-4440-4BDC-8CCB-06C9C6CDF0C4}" srcOrd="3" destOrd="0" parTransId="{2D374F08-798C-4EAC-B375-03FE1A665FFB}" sibTransId="{53DB2678-C91B-48E5-A247-F1C73E97633D}"/>
    <dgm:cxn modelId="{0A185A3D-C0C4-4960-BD0A-ACCBC571E02E}" srcId="{2F403308-AA50-4D07-8DFA-4F1AD127C46A}" destId="{A226D3A8-376C-41ED-B8EB-01E871C54ADF}" srcOrd="5" destOrd="0" parTransId="{77129C0E-C86A-4349-919E-DFC1C0E30A37}" sibTransId="{4FB04308-45B6-480C-BFB3-07CA6283C6D3}"/>
    <dgm:cxn modelId="{EE69434A-39EB-478D-87E8-4967A2031E0E}" type="presOf" srcId="{94039F64-09C6-496A-990F-9E6812BD9542}" destId="{07C3075D-70E5-497A-A6D8-0F65AF0689CD}" srcOrd="0" destOrd="0" presId="urn:microsoft.com/office/officeart/2017/3/layout/HorizontalLabelsTimeline"/>
    <dgm:cxn modelId="{2227956A-2612-443E-9026-8D9CC24CDDE7}" type="presOf" srcId="{188D3B56-F563-43D4-BF24-EB52952D3E13}" destId="{588396E8-A560-4497-99F2-15DE1A58FDA7}" srcOrd="0" destOrd="0" presId="urn:microsoft.com/office/officeart/2017/3/layout/HorizontalLabelsTimeline"/>
    <dgm:cxn modelId="{AEC81F75-8161-4FA3-8669-A0DC0DCAD392}" type="presOf" srcId="{54690146-2A97-45C3-98A9-826C0CAEC483}" destId="{0AE82DEC-B8BD-4D14-932F-5FA790FFB1DB}" srcOrd="0" destOrd="0" presId="urn:microsoft.com/office/officeart/2017/3/layout/HorizontalLabelsTimeline"/>
    <dgm:cxn modelId="{F520F987-5085-4E69-8FD3-466F79875E99}" srcId="{10DF2613-03B1-418E-BA6A-996C5AEAF155}" destId="{881EDC9C-4C46-4D0C-BBA7-94C6CA84809A}" srcOrd="0" destOrd="0" parTransId="{FDC6A8BB-AD6C-44F4-9DA9-83A7B7B94F82}" sibTransId="{78A4F304-E618-436D-8ADA-2C9AF71DCA73}"/>
    <dgm:cxn modelId="{7F4C968D-672B-4D61-BD78-7026407BA5CB}" type="presOf" srcId="{A226D3A8-376C-41ED-B8EB-01E871C54ADF}" destId="{DC37B001-0C6F-454A-94D7-4E6886F35C83}" srcOrd="0" destOrd="0" presId="urn:microsoft.com/office/officeart/2017/3/layout/HorizontalLabelsTimeline"/>
    <dgm:cxn modelId="{52133D93-FB78-40C0-9D51-CD5B87D6271A}" type="presOf" srcId="{6B52E71B-A82D-46FE-BA5A-CBABF2911114}" destId="{CF777581-EC3A-4B02-833F-FFF2A4B128F7}" srcOrd="0" destOrd="0" presId="urn:microsoft.com/office/officeart/2017/3/layout/HorizontalLabelsTimeline"/>
    <dgm:cxn modelId="{CBCFC599-87B2-43E0-BA9D-3898B7501520}" type="presOf" srcId="{2F403308-AA50-4D07-8DFA-4F1AD127C46A}" destId="{D99A8CB3-6CDD-42EA-9279-B80DEF51DA5F}" srcOrd="0" destOrd="0" presId="urn:microsoft.com/office/officeart/2017/3/layout/HorizontalLabelsTimeline"/>
    <dgm:cxn modelId="{D824CCA4-D249-48A6-88D9-8AF2E7C56944}" type="presOf" srcId="{C5132289-8FB7-48BD-BB61-D3A74C9392A7}" destId="{269857C5-EF65-4F05-A177-409D99881036}" srcOrd="0" destOrd="0" presId="urn:microsoft.com/office/officeart/2017/3/layout/HorizontalLabelsTimeline"/>
    <dgm:cxn modelId="{28D97AA8-8A63-451D-8C03-E5AEB83AC6AD}" type="presOf" srcId="{10DF2613-03B1-418E-BA6A-996C5AEAF155}" destId="{91D5AFE4-C9EC-4AFA-8211-C90B23864E02}" srcOrd="0" destOrd="0" presId="urn:microsoft.com/office/officeart/2017/3/layout/HorizontalLabelsTimeline"/>
    <dgm:cxn modelId="{36092FB9-9BBB-4B05-8087-0B55053E5F4A}" type="presOf" srcId="{34A8746A-4440-4BDC-8CCB-06C9C6CDF0C4}" destId="{11B2411B-2279-44C2-89D6-604FEB91BCE4}" srcOrd="0" destOrd="0" presId="urn:microsoft.com/office/officeart/2017/3/layout/HorizontalLabelsTimeline"/>
    <dgm:cxn modelId="{03CFBCBB-3008-406A-9419-72A1562335DD}" type="presOf" srcId="{C8C8F661-8ADC-4EC6-9269-691E4CEE171F}" destId="{443A8C1E-7AB9-4A61-9226-835A8EE3E3FB}" srcOrd="0" destOrd="0" presId="urn:microsoft.com/office/officeart/2017/3/layout/HorizontalLabelsTimeline"/>
    <dgm:cxn modelId="{36EA00BC-61CE-4C4A-A1DB-C082AB1B08BC}" type="presOf" srcId="{38983CA1-8C4B-4343-A848-875446228842}" destId="{7246368E-BE01-49EC-B36D-5B8506342653}" srcOrd="0" destOrd="0" presId="urn:microsoft.com/office/officeart/2017/3/layout/HorizontalLabelsTimeline"/>
    <dgm:cxn modelId="{1DE5FBC9-DF76-48D7-B9C2-3CA8063638FD}" srcId="{2F403308-AA50-4D07-8DFA-4F1AD127C46A}" destId="{C5132289-8FB7-48BD-BB61-D3A74C9392A7}" srcOrd="0" destOrd="0" parTransId="{4AA06168-1C82-4D89-B58E-58F85D0EFC7C}" sibTransId="{616EB706-DD0E-46FB-8B05-8F183811705B}"/>
    <dgm:cxn modelId="{95AF8DD1-A0DA-42F6-A264-D9B2439E7FC8}" srcId="{34A8746A-4440-4BDC-8CCB-06C9C6CDF0C4}" destId="{38983CA1-8C4B-4343-A848-875446228842}" srcOrd="0" destOrd="0" parTransId="{83843638-8654-442A-9C5B-4A0023EFD3E8}" sibTransId="{FCF9575E-76F3-4411-9865-910A5866AB43}"/>
    <dgm:cxn modelId="{1B2FB2D8-1CD6-46DB-BD24-9C0C140EF503}" srcId="{54690146-2A97-45C3-98A9-826C0CAEC483}" destId="{6B52E71B-A82D-46FE-BA5A-CBABF2911114}" srcOrd="0" destOrd="0" parTransId="{3A815BE6-99EE-4F68-A138-C17B624F828F}" sibTransId="{0EF1C1F8-4A8E-49E3-B97A-B200BF6DAF65}"/>
    <dgm:cxn modelId="{65589DF0-B0CF-4800-8DF6-E1E6A63FBEAB}" type="presOf" srcId="{3E90F546-889C-4CA8-8701-1ED58BFC9391}" destId="{BE5FD181-2D8A-4FB2-9507-62E203DA7291}" srcOrd="0" destOrd="0" presId="urn:microsoft.com/office/officeart/2017/3/layout/HorizontalLabelsTimeline"/>
    <dgm:cxn modelId="{94910AF5-5C97-4042-8934-D6D97B63C033}" srcId="{2F403308-AA50-4D07-8DFA-4F1AD127C46A}" destId="{54690146-2A97-45C3-98A9-826C0CAEC483}" srcOrd="1" destOrd="0" parTransId="{0B4527FF-7DD5-4D1D-81D7-2FE9D3DFAF0E}" sibTransId="{1C4B755B-5EAA-479C-B83C-DF6EFBB83D26}"/>
    <dgm:cxn modelId="{A7017EF9-5D2A-4729-9430-4F298A727147}" srcId="{188D3B56-F563-43D4-BF24-EB52952D3E13}" destId="{C8C8F661-8ADC-4EC6-9269-691E4CEE171F}" srcOrd="0" destOrd="0" parTransId="{481C9D51-2D8A-485F-8B57-0BF724173253}" sibTransId="{9B2E00BE-78B5-490F-84FD-F7FDDD051D4D}"/>
    <dgm:cxn modelId="{6B5791FA-50A8-446F-AF8E-9CAAE2B49198}" type="presOf" srcId="{881EDC9C-4C46-4D0C-BBA7-94C6CA84809A}" destId="{98D6BE4F-BF6F-418B-BDC4-4F23F8E86DC2}" srcOrd="0" destOrd="0" presId="urn:microsoft.com/office/officeart/2017/3/layout/HorizontalLabelsTimeline"/>
    <dgm:cxn modelId="{E32C22D1-B211-4026-B3B2-C205602911EF}" type="presParOf" srcId="{D99A8CB3-6CDD-42EA-9279-B80DEF51DA5F}" destId="{9C0D5A8A-A229-4D76-A6C9-E90E2D58F266}" srcOrd="0" destOrd="0" presId="urn:microsoft.com/office/officeart/2017/3/layout/HorizontalLabelsTimeline"/>
    <dgm:cxn modelId="{B4D9D681-A750-4A84-A39B-47DAD363EBB0}" type="presParOf" srcId="{D99A8CB3-6CDD-42EA-9279-B80DEF51DA5F}" destId="{E32FDD7C-5F28-4417-A637-23DCCE3896CB}" srcOrd="1" destOrd="0" presId="urn:microsoft.com/office/officeart/2017/3/layout/HorizontalLabelsTimeline"/>
    <dgm:cxn modelId="{1F5CDDFE-0BEE-466E-B3A9-FE0D16CB9AC8}" type="presParOf" srcId="{E32FDD7C-5F28-4417-A637-23DCCE3896CB}" destId="{B4A704E6-0737-4812-A935-B9ABBC718F25}" srcOrd="0" destOrd="0" presId="urn:microsoft.com/office/officeart/2017/3/layout/HorizontalLabelsTimeline"/>
    <dgm:cxn modelId="{48D15196-C421-4FBD-8D6F-43307AA93BCA}" type="presParOf" srcId="{B4A704E6-0737-4812-A935-B9ABBC718F25}" destId="{269857C5-EF65-4F05-A177-409D99881036}" srcOrd="0" destOrd="0" presId="urn:microsoft.com/office/officeart/2017/3/layout/HorizontalLabelsTimeline"/>
    <dgm:cxn modelId="{1E4BB19E-52A7-4827-99DC-01930CD0BAA0}" type="presParOf" srcId="{B4A704E6-0737-4812-A935-B9ABBC718F25}" destId="{BC21CC4D-222A-4480-930E-8E1A0CA71EB3}" srcOrd="1" destOrd="0" presId="urn:microsoft.com/office/officeart/2017/3/layout/HorizontalLabelsTimeline"/>
    <dgm:cxn modelId="{1661BE37-DE0F-40BD-8657-0E204C0C03CE}" type="presParOf" srcId="{BC21CC4D-222A-4480-930E-8E1A0CA71EB3}" destId="{07C3075D-70E5-497A-A6D8-0F65AF0689CD}" srcOrd="0" destOrd="0" presId="urn:microsoft.com/office/officeart/2017/3/layout/HorizontalLabelsTimeline"/>
    <dgm:cxn modelId="{630F9FAC-3F03-4208-A257-EDC40C92D8FE}" type="presParOf" srcId="{BC21CC4D-222A-4480-930E-8E1A0CA71EB3}" destId="{D7C65929-84B4-4259-8104-B83060F40C03}" srcOrd="1" destOrd="0" presId="urn:microsoft.com/office/officeart/2017/3/layout/HorizontalLabelsTimeline"/>
    <dgm:cxn modelId="{DCB98B63-9DA5-4728-9C43-3C6D2EB497FA}" type="presParOf" srcId="{B4A704E6-0737-4812-A935-B9ABBC718F25}" destId="{54F74C74-46E3-4B52-8D4A-5593DF92B38F}" srcOrd="2" destOrd="0" presId="urn:microsoft.com/office/officeart/2017/3/layout/HorizontalLabelsTimeline"/>
    <dgm:cxn modelId="{FF5DC794-0EE8-4682-B992-A34828AB917B}" type="presParOf" srcId="{B4A704E6-0737-4812-A935-B9ABBC718F25}" destId="{8E9113FD-4912-4FEB-9178-9915960A5C8F}" srcOrd="3" destOrd="0" presId="urn:microsoft.com/office/officeart/2017/3/layout/HorizontalLabelsTimeline"/>
    <dgm:cxn modelId="{D9636261-DBB5-4A2B-AD52-C78342C6F0C7}" type="presParOf" srcId="{B4A704E6-0737-4812-A935-B9ABBC718F25}" destId="{C1FF0FD6-EC62-4686-9768-011DF21002AA}" srcOrd="4" destOrd="0" presId="urn:microsoft.com/office/officeart/2017/3/layout/HorizontalLabelsTimeline"/>
    <dgm:cxn modelId="{906BFCAA-A805-477E-9DE6-894E9F5DDEBE}" type="presParOf" srcId="{E32FDD7C-5F28-4417-A637-23DCCE3896CB}" destId="{954F9D61-0467-457E-BA10-10D75C3BA144}" srcOrd="1" destOrd="0" presId="urn:microsoft.com/office/officeart/2017/3/layout/HorizontalLabelsTimeline"/>
    <dgm:cxn modelId="{A08332BF-4B87-417B-A826-BB4F0E722693}" type="presParOf" srcId="{E32FDD7C-5F28-4417-A637-23DCCE3896CB}" destId="{68A5B696-F386-41A7-BEBE-D073EE9F5D3D}" srcOrd="2" destOrd="0" presId="urn:microsoft.com/office/officeart/2017/3/layout/HorizontalLabelsTimeline"/>
    <dgm:cxn modelId="{EEAE3D38-712D-4DE8-B337-21D4B503FB13}" type="presParOf" srcId="{68A5B696-F386-41A7-BEBE-D073EE9F5D3D}" destId="{0AE82DEC-B8BD-4D14-932F-5FA790FFB1DB}" srcOrd="0" destOrd="0" presId="urn:microsoft.com/office/officeart/2017/3/layout/HorizontalLabelsTimeline"/>
    <dgm:cxn modelId="{DFC293CD-2510-4103-A227-0210C660BFBB}" type="presParOf" srcId="{68A5B696-F386-41A7-BEBE-D073EE9F5D3D}" destId="{480E4524-BF09-4ED9-A181-B636F6D8C037}" srcOrd="1" destOrd="0" presId="urn:microsoft.com/office/officeart/2017/3/layout/HorizontalLabelsTimeline"/>
    <dgm:cxn modelId="{1E959019-F2DF-4606-8DD0-C07A5083B13A}" type="presParOf" srcId="{480E4524-BF09-4ED9-A181-B636F6D8C037}" destId="{CF777581-EC3A-4B02-833F-FFF2A4B128F7}" srcOrd="0" destOrd="0" presId="urn:microsoft.com/office/officeart/2017/3/layout/HorizontalLabelsTimeline"/>
    <dgm:cxn modelId="{52309EE4-BE1B-4A2F-AB29-8EBFF6AB3C33}" type="presParOf" srcId="{480E4524-BF09-4ED9-A181-B636F6D8C037}" destId="{24F37B3D-3C87-4D62-A56B-F1012A657A6D}" srcOrd="1" destOrd="0" presId="urn:microsoft.com/office/officeart/2017/3/layout/HorizontalLabelsTimeline"/>
    <dgm:cxn modelId="{4FCC8A4A-B6D2-4F37-BCF0-BD37A0CB0117}" type="presParOf" srcId="{68A5B696-F386-41A7-BEBE-D073EE9F5D3D}" destId="{5C1CEA30-04E1-4998-BF1B-796322337129}" srcOrd="2" destOrd="0" presId="urn:microsoft.com/office/officeart/2017/3/layout/HorizontalLabelsTimeline"/>
    <dgm:cxn modelId="{64BBE85B-7014-414D-BE42-2189909208F0}" type="presParOf" srcId="{68A5B696-F386-41A7-BEBE-D073EE9F5D3D}" destId="{3313E817-58FD-4392-ABB9-9303D420AA21}" srcOrd="3" destOrd="0" presId="urn:microsoft.com/office/officeart/2017/3/layout/HorizontalLabelsTimeline"/>
    <dgm:cxn modelId="{06688FBF-4D3E-4925-A095-80445207D5A6}" type="presParOf" srcId="{68A5B696-F386-41A7-BEBE-D073EE9F5D3D}" destId="{43617B63-70ED-4FB2-984F-996446D1EC88}" srcOrd="4" destOrd="0" presId="urn:microsoft.com/office/officeart/2017/3/layout/HorizontalLabelsTimeline"/>
    <dgm:cxn modelId="{C5E49C06-8CA6-4250-B163-23B1AB26027C}" type="presParOf" srcId="{E32FDD7C-5F28-4417-A637-23DCCE3896CB}" destId="{F09295C2-1956-48B3-B841-0C2C163F21E4}" srcOrd="3" destOrd="0" presId="urn:microsoft.com/office/officeart/2017/3/layout/HorizontalLabelsTimeline"/>
    <dgm:cxn modelId="{4B88E837-6505-45E1-BB38-77632B2E8E63}" type="presParOf" srcId="{E32FDD7C-5F28-4417-A637-23DCCE3896CB}" destId="{CEB18CDF-4F47-408A-9C04-6023C02456D5}" srcOrd="4" destOrd="0" presId="urn:microsoft.com/office/officeart/2017/3/layout/HorizontalLabelsTimeline"/>
    <dgm:cxn modelId="{F1422AAB-73BF-4E46-B9A7-04A1F6AB66A4}" type="presParOf" srcId="{CEB18CDF-4F47-408A-9C04-6023C02456D5}" destId="{588396E8-A560-4497-99F2-15DE1A58FDA7}" srcOrd="0" destOrd="0" presId="urn:microsoft.com/office/officeart/2017/3/layout/HorizontalLabelsTimeline"/>
    <dgm:cxn modelId="{C50B6AAE-B6CD-4D71-8632-50828A000223}" type="presParOf" srcId="{CEB18CDF-4F47-408A-9C04-6023C02456D5}" destId="{FD4866DE-6F69-401B-A668-4C4374397714}" srcOrd="1" destOrd="0" presId="urn:microsoft.com/office/officeart/2017/3/layout/HorizontalLabelsTimeline"/>
    <dgm:cxn modelId="{4DFC3C50-3D19-4688-9D3A-BC4DE33BDB43}" type="presParOf" srcId="{FD4866DE-6F69-401B-A668-4C4374397714}" destId="{443A8C1E-7AB9-4A61-9226-835A8EE3E3FB}" srcOrd="0" destOrd="0" presId="urn:microsoft.com/office/officeart/2017/3/layout/HorizontalLabelsTimeline"/>
    <dgm:cxn modelId="{5BD07CB6-4B29-4BC1-9837-B13B03E7163D}" type="presParOf" srcId="{FD4866DE-6F69-401B-A668-4C4374397714}" destId="{D651888D-54D6-426D-9675-19F5FD664D63}" srcOrd="1" destOrd="0" presId="urn:microsoft.com/office/officeart/2017/3/layout/HorizontalLabelsTimeline"/>
    <dgm:cxn modelId="{1B9443C0-110D-42B2-8EEF-1732E35C2C0F}" type="presParOf" srcId="{CEB18CDF-4F47-408A-9C04-6023C02456D5}" destId="{7E5278DE-1131-4B8E-A753-069138BD7A12}" srcOrd="2" destOrd="0" presId="urn:microsoft.com/office/officeart/2017/3/layout/HorizontalLabelsTimeline"/>
    <dgm:cxn modelId="{41F36FCB-433C-4B05-BA25-6B850F101D58}" type="presParOf" srcId="{CEB18CDF-4F47-408A-9C04-6023C02456D5}" destId="{862E2C3B-F290-4C65-BFD0-BBFFF1EFD5C0}" srcOrd="3" destOrd="0" presId="urn:microsoft.com/office/officeart/2017/3/layout/HorizontalLabelsTimeline"/>
    <dgm:cxn modelId="{38572C1A-FC54-4DF6-9D74-3F37D9B89459}" type="presParOf" srcId="{CEB18CDF-4F47-408A-9C04-6023C02456D5}" destId="{EEC241B6-370F-47A7-9C6F-3E2CB717F7F5}" srcOrd="4" destOrd="0" presId="urn:microsoft.com/office/officeart/2017/3/layout/HorizontalLabelsTimeline"/>
    <dgm:cxn modelId="{E826DFEC-AC2F-4347-B103-7F44EEE43A32}" type="presParOf" srcId="{E32FDD7C-5F28-4417-A637-23DCCE3896CB}" destId="{8DE90ACA-90AE-44CA-9706-C435AA879DB8}" srcOrd="5" destOrd="0" presId="urn:microsoft.com/office/officeart/2017/3/layout/HorizontalLabelsTimeline"/>
    <dgm:cxn modelId="{CF973B9D-6671-4AA8-A6DE-E4039AD5261A}" type="presParOf" srcId="{E32FDD7C-5F28-4417-A637-23DCCE3896CB}" destId="{C118FE61-0942-4637-B22C-DC838086A524}" srcOrd="6" destOrd="0" presId="urn:microsoft.com/office/officeart/2017/3/layout/HorizontalLabelsTimeline"/>
    <dgm:cxn modelId="{E1B05BBD-AE0A-4735-AB42-19E9D10F4D5B}" type="presParOf" srcId="{C118FE61-0942-4637-B22C-DC838086A524}" destId="{11B2411B-2279-44C2-89D6-604FEB91BCE4}" srcOrd="0" destOrd="0" presId="urn:microsoft.com/office/officeart/2017/3/layout/HorizontalLabelsTimeline"/>
    <dgm:cxn modelId="{85CE88BE-AE39-41FF-9CDE-6EF97D44EE31}" type="presParOf" srcId="{C118FE61-0942-4637-B22C-DC838086A524}" destId="{F5221BBB-F8CC-440E-994E-3F2DB1EF20A9}" srcOrd="1" destOrd="0" presId="urn:microsoft.com/office/officeart/2017/3/layout/HorizontalLabelsTimeline"/>
    <dgm:cxn modelId="{912F7565-5A84-4B05-AB0D-F65C30FDE7B7}" type="presParOf" srcId="{F5221BBB-F8CC-440E-994E-3F2DB1EF20A9}" destId="{7246368E-BE01-49EC-B36D-5B8506342653}" srcOrd="0" destOrd="0" presId="urn:microsoft.com/office/officeart/2017/3/layout/HorizontalLabelsTimeline"/>
    <dgm:cxn modelId="{C21529B5-ECFE-4511-A4A0-0B4A4E3FE1C5}" type="presParOf" srcId="{F5221BBB-F8CC-440E-994E-3F2DB1EF20A9}" destId="{C8874846-78D1-497A-8FFD-C67DD76588F1}" srcOrd="1" destOrd="0" presId="urn:microsoft.com/office/officeart/2017/3/layout/HorizontalLabelsTimeline"/>
    <dgm:cxn modelId="{5C60EA97-A897-44C4-BFC7-1B3419F2261F}" type="presParOf" srcId="{C118FE61-0942-4637-B22C-DC838086A524}" destId="{97942561-D6B8-4840-AD1E-0A8758BFD59B}" srcOrd="2" destOrd="0" presId="urn:microsoft.com/office/officeart/2017/3/layout/HorizontalLabelsTimeline"/>
    <dgm:cxn modelId="{5B8FC3B5-835B-427B-BEBB-36CDCC765D8E}" type="presParOf" srcId="{C118FE61-0942-4637-B22C-DC838086A524}" destId="{61F0BADF-489A-4D38-9CD3-A7B43241EF33}" srcOrd="3" destOrd="0" presId="urn:microsoft.com/office/officeart/2017/3/layout/HorizontalLabelsTimeline"/>
    <dgm:cxn modelId="{FA92F90A-EC1D-45A0-A1D7-3D40A879E174}" type="presParOf" srcId="{C118FE61-0942-4637-B22C-DC838086A524}" destId="{4C1B7B14-D16C-4E2D-BAE6-34F961D5702C}" srcOrd="4" destOrd="0" presId="urn:microsoft.com/office/officeart/2017/3/layout/HorizontalLabelsTimeline"/>
    <dgm:cxn modelId="{9D5522D7-4820-4B2F-8F0D-A9C4192CDB9D}" type="presParOf" srcId="{E32FDD7C-5F28-4417-A637-23DCCE3896CB}" destId="{4C0B3043-CC04-41F1-9949-98A26696D798}" srcOrd="7" destOrd="0" presId="urn:microsoft.com/office/officeart/2017/3/layout/HorizontalLabelsTimeline"/>
    <dgm:cxn modelId="{27A97232-E266-48E1-A497-77055D3F5319}" type="presParOf" srcId="{E32FDD7C-5F28-4417-A637-23DCCE3896CB}" destId="{6ECA2884-86CC-4E02-81FF-9F0312730B81}" srcOrd="8" destOrd="0" presId="urn:microsoft.com/office/officeart/2017/3/layout/HorizontalLabelsTimeline"/>
    <dgm:cxn modelId="{FA451A2E-7ED4-466C-AFD1-779B945EC4D9}" type="presParOf" srcId="{6ECA2884-86CC-4E02-81FF-9F0312730B81}" destId="{91D5AFE4-C9EC-4AFA-8211-C90B23864E02}" srcOrd="0" destOrd="0" presId="urn:microsoft.com/office/officeart/2017/3/layout/HorizontalLabelsTimeline"/>
    <dgm:cxn modelId="{4EBB6957-9AC8-48E8-AD97-7C2098A6118D}" type="presParOf" srcId="{6ECA2884-86CC-4E02-81FF-9F0312730B81}" destId="{030E49F1-2FE5-4E79-87CB-66517C9ADB09}" srcOrd="1" destOrd="0" presId="urn:microsoft.com/office/officeart/2017/3/layout/HorizontalLabelsTimeline"/>
    <dgm:cxn modelId="{DE2FC4E4-F9D8-43F0-A455-E98827ACB956}" type="presParOf" srcId="{030E49F1-2FE5-4E79-87CB-66517C9ADB09}" destId="{98D6BE4F-BF6F-418B-BDC4-4F23F8E86DC2}" srcOrd="0" destOrd="0" presId="urn:microsoft.com/office/officeart/2017/3/layout/HorizontalLabelsTimeline"/>
    <dgm:cxn modelId="{D47E9BA2-B8FB-45CF-9422-2EF7883CDE5F}" type="presParOf" srcId="{030E49F1-2FE5-4E79-87CB-66517C9ADB09}" destId="{BD2E7797-6FAE-450A-9946-CD9391D3C9C0}" srcOrd="1" destOrd="0" presId="urn:microsoft.com/office/officeart/2017/3/layout/HorizontalLabelsTimeline"/>
    <dgm:cxn modelId="{158BB54D-5FCB-4003-8526-1603CE16C6C2}" type="presParOf" srcId="{6ECA2884-86CC-4E02-81FF-9F0312730B81}" destId="{3914079D-0DE6-4CC0-BB8F-9D5360E7B4A7}" srcOrd="2" destOrd="0" presId="urn:microsoft.com/office/officeart/2017/3/layout/HorizontalLabelsTimeline"/>
    <dgm:cxn modelId="{72D1C086-7FCF-4443-A304-F03DD96CA45F}" type="presParOf" srcId="{6ECA2884-86CC-4E02-81FF-9F0312730B81}" destId="{ED89DB07-2B69-4126-89A8-4AAA3F218541}" srcOrd="3" destOrd="0" presId="urn:microsoft.com/office/officeart/2017/3/layout/HorizontalLabelsTimeline"/>
    <dgm:cxn modelId="{37B91068-5A0B-4B75-9E22-5ED9E8CD7BE9}" type="presParOf" srcId="{6ECA2884-86CC-4E02-81FF-9F0312730B81}" destId="{2E124F8F-5AED-43E5-8528-9B8D56BB4D4B}" srcOrd="4" destOrd="0" presId="urn:microsoft.com/office/officeart/2017/3/layout/HorizontalLabelsTimeline"/>
    <dgm:cxn modelId="{11FB55D6-9609-4D91-8433-3A7A9A1B1A6D}" type="presParOf" srcId="{E32FDD7C-5F28-4417-A637-23DCCE3896CB}" destId="{834AA42D-ACDD-4A62-B4D2-0021256A70AE}" srcOrd="9" destOrd="0" presId="urn:microsoft.com/office/officeart/2017/3/layout/HorizontalLabelsTimeline"/>
    <dgm:cxn modelId="{A1C49F79-1D95-4228-B977-C3FDCF28266A}" type="presParOf" srcId="{E32FDD7C-5F28-4417-A637-23DCCE3896CB}" destId="{3D335967-142E-4999-80F0-5B2B8D4FB069}" srcOrd="10" destOrd="0" presId="urn:microsoft.com/office/officeart/2017/3/layout/HorizontalLabelsTimeline"/>
    <dgm:cxn modelId="{CDE031E5-8D47-47F7-AF2F-C7A32370BBEA}" type="presParOf" srcId="{3D335967-142E-4999-80F0-5B2B8D4FB069}" destId="{DC37B001-0C6F-454A-94D7-4E6886F35C83}" srcOrd="0" destOrd="0" presId="urn:microsoft.com/office/officeart/2017/3/layout/HorizontalLabelsTimeline"/>
    <dgm:cxn modelId="{A7AB057B-B05F-4366-815A-64460B82239C}" type="presParOf" srcId="{3D335967-142E-4999-80F0-5B2B8D4FB069}" destId="{1BBBBDC2-CA26-410A-97B7-8D891DF4C4D0}" srcOrd="1" destOrd="0" presId="urn:microsoft.com/office/officeart/2017/3/layout/HorizontalLabelsTimeline"/>
    <dgm:cxn modelId="{6E162D39-02E5-41CD-A4EE-36077D3C9074}" type="presParOf" srcId="{1BBBBDC2-CA26-410A-97B7-8D891DF4C4D0}" destId="{BE5FD181-2D8A-4FB2-9507-62E203DA7291}" srcOrd="0" destOrd="0" presId="urn:microsoft.com/office/officeart/2017/3/layout/HorizontalLabelsTimeline"/>
    <dgm:cxn modelId="{014E06BE-5F25-4B32-8627-069E366EAF7F}" type="presParOf" srcId="{1BBBBDC2-CA26-410A-97B7-8D891DF4C4D0}" destId="{B3F38071-0A1B-4ADB-8289-C370A02CA231}" srcOrd="1" destOrd="0" presId="urn:microsoft.com/office/officeart/2017/3/layout/HorizontalLabelsTimeline"/>
    <dgm:cxn modelId="{4826BAA8-4688-468F-8E8E-C279AB86EC33}" type="presParOf" srcId="{3D335967-142E-4999-80F0-5B2B8D4FB069}" destId="{FBB12646-7593-4DD2-AB91-669D343B1725}" srcOrd="2" destOrd="0" presId="urn:microsoft.com/office/officeart/2017/3/layout/HorizontalLabelsTimeline"/>
    <dgm:cxn modelId="{860B7E68-6864-405D-A727-B67565C0E55C}" type="presParOf" srcId="{3D335967-142E-4999-80F0-5B2B8D4FB069}" destId="{6ABC12E1-6BDE-4A9C-80B5-2076679D3DCA}" srcOrd="3" destOrd="0" presId="urn:microsoft.com/office/officeart/2017/3/layout/HorizontalLabelsTimeline"/>
    <dgm:cxn modelId="{5232B8E3-2B6B-466B-A443-D06BCB14763F}" type="presParOf" srcId="{3D335967-142E-4999-80F0-5B2B8D4FB069}" destId="{014C2934-A619-4B41-B70C-3C11BA455D8F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5A8A-A229-4D76-A6C9-E90E2D58F266}">
      <dsp:nvSpPr>
        <dsp:cNvPr id="0" name=""/>
        <dsp:cNvSpPr/>
      </dsp:nvSpPr>
      <dsp:spPr>
        <a:xfrm>
          <a:off x="0" y="2150782"/>
          <a:ext cx="10231425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857C5-EF65-4F05-A177-409D99881036}">
      <dsp:nvSpPr>
        <dsp:cNvPr id="0" name=""/>
        <dsp:cNvSpPr/>
      </dsp:nvSpPr>
      <dsp:spPr>
        <a:xfrm>
          <a:off x="191057" y="1348806"/>
          <a:ext cx="2564317" cy="5161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Childhood</a:t>
          </a:r>
        </a:p>
      </dsp:txBody>
      <dsp:txXfrm>
        <a:off x="191057" y="1348806"/>
        <a:ext cx="2564317" cy="516187"/>
      </dsp:txXfrm>
    </dsp:sp>
    <dsp:sp modelId="{07C3075D-70E5-497A-A6D8-0F65AF0689CD}">
      <dsp:nvSpPr>
        <dsp:cNvPr id="0" name=""/>
        <dsp:cNvSpPr/>
      </dsp:nvSpPr>
      <dsp:spPr>
        <a:xfrm>
          <a:off x="147028" y="-15321"/>
          <a:ext cx="2652376" cy="139477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kern="1200" dirty="0"/>
            <a:t>Parent handles health care needs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Parent interacts and advocates on behalf of child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Child with CF learns the importance of self care at a young age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IEPs, 504s</a:t>
          </a:r>
        </a:p>
      </dsp:txBody>
      <dsp:txXfrm>
        <a:off x="147028" y="-15321"/>
        <a:ext cx="2652376" cy="1394772"/>
      </dsp:txXfrm>
    </dsp:sp>
    <dsp:sp modelId="{54F74C74-46E3-4B52-8D4A-5593DF92B38F}">
      <dsp:nvSpPr>
        <dsp:cNvPr id="0" name=""/>
        <dsp:cNvSpPr/>
      </dsp:nvSpPr>
      <dsp:spPr>
        <a:xfrm>
          <a:off x="1473216" y="1864994"/>
          <a:ext cx="0" cy="301109"/>
        </a:xfrm>
        <a:prstGeom prst="line">
          <a:avLst/>
        </a:pr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82DEC-B8BD-4D14-932F-5FA790FFB1DB}">
      <dsp:nvSpPr>
        <dsp:cNvPr id="0" name=""/>
        <dsp:cNvSpPr/>
      </dsp:nvSpPr>
      <dsp:spPr>
        <a:xfrm>
          <a:off x="1648056" y="2451892"/>
          <a:ext cx="2564317" cy="5161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Teen years</a:t>
          </a:r>
        </a:p>
      </dsp:txBody>
      <dsp:txXfrm>
        <a:off x="1648056" y="2451892"/>
        <a:ext cx="2564317" cy="516187"/>
      </dsp:txXfrm>
    </dsp:sp>
    <dsp:sp modelId="{CF777581-EC3A-4B02-833F-FFF2A4B128F7}">
      <dsp:nvSpPr>
        <dsp:cNvPr id="0" name=""/>
        <dsp:cNvSpPr/>
      </dsp:nvSpPr>
      <dsp:spPr>
        <a:xfrm>
          <a:off x="1648056" y="2968079"/>
          <a:ext cx="2564317" cy="133348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Teen</a:t>
          </a:r>
          <a:r>
            <a:rPr lang="en-US" sz="1200" kern="1200" baseline="0" dirty="0"/>
            <a:t> starts taking over aspects of care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Teen meets with providers alone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Teen develops more independence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Teens start taking risks </a:t>
          </a:r>
          <a:endParaRPr lang="en-US" sz="1200" kern="1200" dirty="0"/>
        </a:p>
      </dsp:txBody>
      <dsp:txXfrm>
        <a:off x="1648056" y="2968079"/>
        <a:ext cx="2564317" cy="1333485"/>
      </dsp:txXfrm>
    </dsp:sp>
    <dsp:sp modelId="{5C1CEA30-04E1-4998-BF1B-796322337129}">
      <dsp:nvSpPr>
        <dsp:cNvPr id="0" name=""/>
        <dsp:cNvSpPr/>
      </dsp:nvSpPr>
      <dsp:spPr>
        <a:xfrm>
          <a:off x="2930215" y="2150782"/>
          <a:ext cx="0" cy="301109"/>
        </a:xfrm>
        <a:prstGeom prst="line">
          <a:avLst/>
        </a:pr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113FD-4912-4FEB-9178-9915960A5C8F}">
      <dsp:nvSpPr>
        <dsp:cNvPr id="0" name=""/>
        <dsp:cNvSpPr/>
      </dsp:nvSpPr>
      <dsp:spPr>
        <a:xfrm rot="2700000">
          <a:off x="1439758" y="2132645"/>
          <a:ext cx="66916" cy="669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3E817-58FD-4392-ABB9-9303D420AA21}">
      <dsp:nvSpPr>
        <dsp:cNvPr id="0" name=""/>
        <dsp:cNvSpPr/>
      </dsp:nvSpPr>
      <dsp:spPr>
        <a:xfrm rot="2700000">
          <a:off x="2896756" y="2117324"/>
          <a:ext cx="66916" cy="669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396E8-A560-4497-99F2-15DE1A58FDA7}">
      <dsp:nvSpPr>
        <dsp:cNvPr id="0" name=""/>
        <dsp:cNvSpPr/>
      </dsp:nvSpPr>
      <dsp:spPr>
        <a:xfrm>
          <a:off x="3105055" y="1347033"/>
          <a:ext cx="2564317" cy="5161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Young adulthood </a:t>
          </a:r>
        </a:p>
      </dsp:txBody>
      <dsp:txXfrm>
        <a:off x="3105055" y="1347033"/>
        <a:ext cx="2564317" cy="516187"/>
      </dsp:txXfrm>
    </dsp:sp>
    <dsp:sp modelId="{443A8C1E-7AB9-4A61-9226-835A8EE3E3FB}">
      <dsp:nvSpPr>
        <dsp:cNvPr id="0" name=""/>
        <dsp:cNvSpPr/>
      </dsp:nvSpPr>
      <dsp:spPr>
        <a:xfrm>
          <a:off x="2969543" y="-13548"/>
          <a:ext cx="2708098" cy="13876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Moving</a:t>
          </a:r>
          <a:r>
            <a:rPr lang="en-US" sz="1200" kern="1200" baseline="0" dirty="0"/>
            <a:t> out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Individuation, relationships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Going to college or trade school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Working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/>
            <a:t>Navigating CF care independently for 1</a:t>
          </a:r>
          <a:r>
            <a:rPr lang="en-US" sz="1200" kern="1200" baseline="30000" dirty="0"/>
            <a:t>st</a:t>
          </a:r>
          <a:r>
            <a:rPr lang="en-US" sz="1200" kern="1200" baseline="0" dirty="0"/>
            <a:t> time</a:t>
          </a:r>
          <a:endParaRPr lang="en-US" sz="1200" kern="1200" dirty="0"/>
        </a:p>
      </dsp:txBody>
      <dsp:txXfrm>
        <a:off x="2969543" y="-13548"/>
        <a:ext cx="2708098" cy="1387677"/>
      </dsp:txXfrm>
    </dsp:sp>
    <dsp:sp modelId="{7E5278DE-1131-4B8E-A753-069138BD7A12}">
      <dsp:nvSpPr>
        <dsp:cNvPr id="0" name=""/>
        <dsp:cNvSpPr/>
      </dsp:nvSpPr>
      <dsp:spPr>
        <a:xfrm>
          <a:off x="4387213" y="1863221"/>
          <a:ext cx="0" cy="301109"/>
        </a:xfrm>
        <a:prstGeom prst="line">
          <a:avLst/>
        </a:prstGeom>
        <a:noFill/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2411B-2279-44C2-89D6-604FEB91BCE4}">
      <dsp:nvSpPr>
        <dsp:cNvPr id="0" name=""/>
        <dsp:cNvSpPr/>
      </dsp:nvSpPr>
      <dsp:spPr>
        <a:xfrm>
          <a:off x="4562053" y="2451892"/>
          <a:ext cx="2564317" cy="5161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Middle adulthood</a:t>
          </a:r>
        </a:p>
      </dsp:txBody>
      <dsp:txXfrm>
        <a:off x="4562053" y="2451892"/>
        <a:ext cx="2564317" cy="516187"/>
      </dsp:txXfrm>
    </dsp:sp>
    <dsp:sp modelId="{7246368E-BE01-49EC-B36D-5B8506342653}">
      <dsp:nvSpPr>
        <dsp:cNvPr id="0" name=""/>
        <dsp:cNvSpPr/>
      </dsp:nvSpPr>
      <dsp:spPr>
        <a:xfrm>
          <a:off x="4562053" y="2968079"/>
          <a:ext cx="2564317" cy="1282646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Marriage/partnership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Career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Finances and future planning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Insurance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Family building</a:t>
          </a:r>
        </a:p>
      </dsp:txBody>
      <dsp:txXfrm>
        <a:off x="4562053" y="2968079"/>
        <a:ext cx="2564317" cy="1282646"/>
      </dsp:txXfrm>
    </dsp:sp>
    <dsp:sp modelId="{97942561-D6B8-4840-AD1E-0A8758BFD59B}">
      <dsp:nvSpPr>
        <dsp:cNvPr id="0" name=""/>
        <dsp:cNvSpPr/>
      </dsp:nvSpPr>
      <dsp:spPr>
        <a:xfrm>
          <a:off x="5844212" y="2150782"/>
          <a:ext cx="0" cy="301109"/>
        </a:xfrm>
        <a:prstGeom prst="line">
          <a:avLst/>
        </a:prstGeom>
        <a:noFill/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E2C3B-F290-4C65-BFD0-BBFFF1EFD5C0}">
      <dsp:nvSpPr>
        <dsp:cNvPr id="0" name=""/>
        <dsp:cNvSpPr/>
      </dsp:nvSpPr>
      <dsp:spPr>
        <a:xfrm rot="2700000">
          <a:off x="4353755" y="2130872"/>
          <a:ext cx="66916" cy="669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0BADF-489A-4D38-9CD3-A7B43241EF33}">
      <dsp:nvSpPr>
        <dsp:cNvPr id="0" name=""/>
        <dsp:cNvSpPr/>
      </dsp:nvSpPr>
      <dsp:spPr>
        <a:xfrm rot="2700000">
          <a:off x="5810753" y="2117324"/>
          <a:ext cx="66916" cy="669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5AFE4-C9EC-4AFA-8211-C90B23864E02}">
      <dsp:nvSpPr>
        <dsp:cNvPr id="0" name=""/>
        <dsp:cNvSpPr/>
      </dsp:nvSpPr>
      <dsp:spPr>
        <a:xfrm>
          <a:off x="6019052" y="1333485"/>
          <a:ext cx="2564317" cy="5161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Older adulthood</a:t>
          </a:r>
        </a:p>
      </dsp:txBody>
      <dsp:txXfrm>
        <a:off x="6019052" y="1333485"/>
        <a:ext cx="2564317" cy="516187"/>
      </dsp:txXfrm>
    </dsp:sp>
    <dsp:sp modelId="{98D6BE4F-BF6F-418B-BDC4-4F23F8E86DC2}">
      <dsp:nvSpPr>
        <dsp:cNvPr id="0" name=""/>
        <dsp:cNvSpPr/>
      </dsp:nvSpPr>
      <dsp:spPr>
        <a:xfrm>
          <a:off x="6019052" y="98344"/>
          <a:ext cx="2564317" cy="1235140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Work cessation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Managing increasing health needs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Maintaining insurance through life transitions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Disability/retirement income</a:t>
          </a:r>
        </a:p>
      </dsp:txBody>
      <dsp:txXfrm>
        <a:off x="6019052" y="98344"/>
        <a:ext cx="2564317" cy="1235140"/>
      </dsp:txXfrm>
    </dsp:sp>
    <dsp:sp modelId="{3914079D-0DE6-4CC0-BB8F-9D5360E7B4A7}">
      <dsp:nvSpPr>
        <dsp:cNvPr id="0" name=""/>
        <dsp:cNvSpPr/>
      </dsp:nvSpPr>
      <dsp:spPr>
        <a:xfrm>
          <a:off x="7301210" y="1849672"/>
          <a:ext cx="0" cy="301109"/>
        </a:xfrm>
        <a:prstGeom prst="line">
          <a:avLst/>
        </a:prstGeom>
        <a:noFill/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37B001-0C6F-454A-94D7-4E6886F35C83}">
      <dsp:nvSpPr>
        <dsp:cNvPr id="0" name=""/>
        <dsp:cNvSpPr/>
      </dsp:nvSpPr>
      <dsp:spPr>
        <a:xfrm>
          <a:off x="7476050" y="2451892"/>
          <a:ext cx="2564317" cy="5161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End of life</a:t>
          </a:r>
        </a:p>
      </dsp:txBody>
      <dsp:txXfrm>
        <a:off x="7476050" y="2451892"/>
        <a:ext cx="2564317" cy="516187"/>
      </dsp:txXfrm>
    </dsp:sp>
    <dsp:sp modelId="{BE5FD181-2D8A-4FB2-9507-62E203DA7291}">
      <dsp:nvSpPr>
        <dsp:cNvPr id="0" name=""/>
        <dsp:cNvSpPr/>
      </dsp:nvSpPr>
      <dsp:spPr>
        <a:xfrm>
          <a:off x="7476050" y="2968079"/>
          <a:ext cx="2564317" cy="107262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CF becomes full time job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Advanced directive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POLST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Advanced care planning</a:t>
          </a:r>
        </a:p>
      </dsp:txBody>
      <dsp:txXfrm>
        <a:off x="7476050" y="2968079"/>
        <a:ext cx="2564317" cy="1072622"/>
      </dsp:txXfrm>
    </dsp:sp>
    <dsp:sp modelId="{FBB12646-7593-4DD2-AB91-669D343B1725}">
      <dsp:nvSpPr>
        <dsp:cNvPr id="0" name=""/>
        <dsp:cNvSpPr/>
      </dsp:nvSpPr>
      <dsp:spPr>
        <a:xfrm>
          <a:off x="8758209" y="2150782"/>
          <a:ext cx="0" cy="301109"/>
        </a:xfrm>
        <a:prstGeom prst="line">
          <a:avLst/>
        </a:pr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9DB07-2B69-4126-89A8-4AAA3F218541}">
      <dsp:nvSpPr>
        <dsp:cNvPr id="0" name=""/>
        <dsp:cNvSpPr/>
      </dsp:nvSpPr>
      <dsp:spPr>
        <a:xfrm rot="2700000">
          <a:off x="7267752" y="2117324"/>
          <a:ext cx="66916" cy="669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BC12E1-6BDE-4A9C-80B5-2076679D3DCA}">
      <dsp:nvSpPr>
        <dsp:cNvPr id="0" name=""/>
        <dsp:cNvSpPr/>
      </dsp:nvSpPr>
      <dsp:spPr>
        <a:xfrm rot="2700000">
          <a:off x="8724751" y="2117324"/>
          <a:ext cx="66916" cy="669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3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6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6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12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67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55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59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345749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6548"/>
            <a:ext cx="5384800" cy="3926105"/>
          </a:xfrm>
        </p:spPr>
        <p:txBody>
          <a:bodyPr>
            <a:normAutofit/>
          </a:bodyPr>
          <a:lstStyle>
            <a:lvl1pPr>
              <a:defRPr sz="2667"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sz="2400"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sz="2133"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sz="1867"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sz="1867" b="0" i="0">
                <a:latin typeface="Avenir Book" charset="0"/>
                <a:ea typeface="Avenir Book" charset="0"/>
                <a:cs typeface="Avenir Book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029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345749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56548"/>
            <a:ext cx="5384800" cy="3926105"/>
          </a:xfrm>
        </p:spPr>
        <p:txBody>
          <a:bodyPr>
            <a:normAutofit/>
          </a:bodyPr>
          <a:lstStyle>
            <a:lvl1pPr>
              <a:defRPr sz="2667"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sz="2400"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sz="2133"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sz="1867"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sz="1867" b="0" i="0">
                <a:latin typeface="Avenir Book" charset="0"/>
                <a:ea typeface="Avenir Book" charset="0"/>
                <a:cs typeface="Avenir Book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55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4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6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8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08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3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5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4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17E5-94C4-430D-9201-AE95DB62EB4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CDE3BFB-AAF4-4478-8FD4-9B2AF0D81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1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  <p:sldLayoutId id="21474841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C4F151-8EAD-4873-88A1-F55CEE1D98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5323" y="0"/>
            <a:ext cx="122373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799A18-2064-A8D6-219D-3FB2BAF34A21}"/>
              </a:ext>
            </a:extLst>
          </p:cNvPr>
          <p:cNvSpPr/>
          <p:nvPr userDrawn="1"/>
        </p:nvSpPr>
        <p:spPr>
          <a:xfrm>
            <a:off x="-45323" y="0"/>
            <a:ext cx="12237323" cy="5869858"/>
          </a:xfrm>
          <a:prstGeom prst="rect">
            <a:avLst/>
          </a:prstGeom>
          <a:gradFill flip="none" rotWithShape="1">
            <a:gsLst>
              <a:gs pos="7000">
                <a:schemeClr val="bg2"/>
              </a:gs>
              <a:gs pos="100000">
                <a:srgbClr val="873278">
                  <a:alpha val="85000"/>
                </a:srgbClr>
              </a:gs>
              <a:gs pos="63000">
                <a:srgbClr val="00B0F0">
                  <a:alpha val="8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7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71925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86725" y="6222999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987B56-C661-0F46-82CC-4F78EDAB93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4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Bebas Neue" panose="020B0606020202050201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hcs.ca.gov/" TargetMode="External"/><Relationship Id="rId2" Type="http://schemas.openxmlformats.org/officeDocument/2006/relationships/hyperlink" Target="http://www.dhcs.ca.gov/services/ghpp/Pages/Apply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socialsecurity.gov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abilityrightsca.org/" TargetMode="External"/><Relationship Id="rId2" Type="http://schemas.openxmlformats.org/officeDocument/2006/relationships/hyperlink" Target="http://www.coveredc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stanfordhealthcare.org/for-patients-visitors/financial-assistanc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ff.org/support/compass-online-service-request-form" TargetMode="External"/><Relationship Id="rId2" Type="http://schemas.openxmlformats.org/officeDocument/2006/relationships/hyperlink" Target="mailto:compass@cff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project.org/" TargetMode="External"/><Relationship Id="rId2" Type="http://schemas.openxmlformats.org/officeDocument/2006/relationships/hyperlink" Target="https://prepareforyourcare.org/en/welcom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.stanford.edu/palliative-care/patientsandfamilies/ACP.html" TargetMode="External"/><Relationship Id="rId5" Type="http://schemas.openxmlformats.org/officeDocument/2006/relationships/hyperlink" Target="https://www.fivewishes.org/" TargetMode="External"/><Relationship Id="rId4" Type="http://schemas.openxmlformats.org/officeDocument/2006/relationships/hyperlink" Target="https://med.stanford.edu/letter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us.etrade.com/knowledge/investing-basi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5218" y="795727"/>
            <a:ext cx="7307739" cy="2096428"/>
          </a:xfrm>
        </p:spPr>
        <p:txBody>
          <a:bodyPr>
            <a:normAutofit/>
          </a:bodyPr>
          <a:lstStyle/>
          <a:p>
            <a:r>
              <a:rPr lang="en-US" dirty="0"/>
              <a:t>ADULTING WITH CF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5218" y="3677958"/>
            <a:ext cx="7766936" cy="976219"/>
          </a:xfrm>
        </p:spPr>
        <p:txBody>
          <a:bodyPr>
            <a:normAutofit/>
          </a:bodyPr>
          <a:lstStyle/>
          <a:p>
            <a:r>
              <a:rPr lang="en-US" dirty="0"/>
              <a:t>Meg Dvorak, LCSW and Kate Yablonsky, LCSW</a:t>
            </a:r>
          </a:p>
          <a:p>
            <a:r>
              <a:rPr lang="en-US" dirty="0"/>
              <a:t>Social Work Clinicians, Adult Cystic Fibrosis Center</a:t>
            </a:r>
          </a:p>
        </p:txBody>
      </p:sp>
      <p:pic>
        <p:nvPicPr>
          <p:cNvPr id="2052" name="Picture 4" descr="http://mms.businesswire.com/media/20150626005795/en/474527/5/SHC-SM_logo_highres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8" y="4868711"/>
            <a:ext cx="3948604" cy="17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.pixabay.com/photo/2015/04/26/18/58/track-740862_960_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63" y="0"/>
            <a:ext cx="2925337" cy="438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22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604F04-D004-4EAB-B918-84447571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34" y="0"/>
            <a:ext cx="10858332" cy="64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DAFA70-8E36-4B50-9C60-11C1965F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24" y="338995"/>
            <a:ext cx="10790351" cy="618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7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4ABF-7311-E54F-13CB-F2F7D83B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Finances in adulthood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649C5-C360-C9F8-5924-E8B5D4E5D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Journal of CF, 2023 study George Washington University</a:t>
            </a:r>
          </a:p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A total of 1,856 CF patients in the U.S. were included </a:t>
            </a:r>
          </a:p>
          <a:p>
            <a:pPr lvl="1"/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64% financial burden</a:t>
            </a:r>
          </a:p>
          <a:p>
            <a:pPr lvl="1"/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55% debt issues</a:t>
            </a:r>
          </a:p>
          <a:p>
            <a:pPr lvl="1"/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26% housing issues</a:t>
            </a:r>
          </a:p>
          <a:p>
            <a:pPr lvl="1"/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33% food insecurity issues. </a:t>
            </a:r>
          </a:p>
          <a:p>
            <a:pPr lvl="1"/>
            <a:r>
              <a:rPr lang="en-US" dirty="0">
                <a:solidFill>
                  <a:srgbClr val="2E2E2E"/>
                </a:solidFill>
                <a:latin typeface="ElsevierGulliver"/>
              </a:rPr>
              <a:t>Other issues revealed: </a:t>
            </a:r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unmet prescription needs, delayed or shortened a hospitalization, delayed or skipped a care center visit as a result of the cost of care.</a:t>
            </a:r>
          </a:p>
          <a:p>
            <a:pPr lvl="1"/>
            <a:r>
              <a:rPr lang="en-US" dirty="0">
                <a:solidFill>
                  <a:srgbClr val="2E2E2E"/>
                </a:solidFill>
                <a:latin typeface="ElsevierGulliver"/>
              </a:rPr>
              <a:t>Highest risk is people dually covered by Medicare and </a:t>
            </a:r>
            <a:r>
              <a:rPr lang="en-US" dirty="0" err="1">
                <a:solidFill>
                  <a:srgbClr val="2E2E2E"/>
                </a:solidFill>
                <a:latin typeface="ElsevierGulliver"/>
              </a:rPr>
              <a:t>Mediciad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75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SSI and SSDI:</a:t>
            </a:r>
            <a:br>
              <a:rPr lang="en-US" dirty="0"/>
            </a:br>
            <a:r>
              <a:rPr lang="en-US" dirty="0"/>
              <a:t>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SSI</a:t>
            </a:r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i="1" dirty="0"/>
              <a:t>Supplemental Security Income</a:t>
            </a:r>
            <a:r>
              <a:rPr lang="en-US" sz="2000" dirty="0"/>
              <a:t>”</a:t>
            </a:r>
          </a:p>
          <a:p>
            <a:r>
              <a:rPr lang="en-US" sz="2000" dirty="0"/>
              <a:t>Financial need based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 Qualify:</a:t>
            </a:r>
          </a:p>
          <a:p>
            <a:r>
              <a:rPr lang="en-US" dirty="0"/>
              <a:t>Meet medical criteria</a:t>
            </a:r>
          </a:p>
          <a:p>
            <a:r>
              <a:rPr lang="en-US" sz="2000" dirty="0"/>
              <a:t>Making no or low income</a:t>
            </a:r>
          </a:p>
          <a:p>
            <a:r>
              <a:rPr lang="en-US" sz="2000" dirty="0"/>
              <a:t>Less than 2k in assets</a:t>
            </a:r>
          </a:p>
          <a:p>
            <a:pPr marL="0" indent="0">
              <a:buNone/>
            </a:pPr>
            <a:r>
              <a:rPr lang="en-US" sz="2000" dirty="0"/>
              <a:t>(less than 3k if married)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SSDI</a:t>
            </a:r>
          </a:p>
          <a:p>
            <a:pPr marL="0" indent="0">
              <a:buNone/>
            </a:pPr>
            <a:r>
              <a:rPr lang="en-US" sz="2000" dirty="0"/>
              <a:t>“</a:t>
            </a:r>
            <a:r>
              <a:rPr lang="en-US" sz="2000" i="1" dirty="0"/>
              <a:t>Social Security Disability Insurance</a:t>
            </a:r>
            <a:r>
              <a:rPr lang="en-US" sz="2000" dirty="0"/>
              <a:t>”</a:t>
            </a:r>
          </a:p>
          <a:p>
            <a:r>
              <a:rPr lang="en-US" dirty="0"/>
              <a:t>Dependent on how many </a:t>
            </a:r>
            <a:r>
              <a:rPr lang="en-US" i="1" dirty="0"/>
              <a:t>taxable work credits </a:t>
            </a:r>
            <a:r>
              <a:rPr lang="en-US" dirty="0"/>
              <a:t>made from working</a:t>
            </a:r>
          </a:p>
          <a:p>
            <a:r>
              <a:rPr lang="en-US" dirty="0"/>
              <a:t>Ex: worked full time in minimum wage job for 5 of the last 10 years will likely qualify</a:t>
            </a:r>
          </a:p>
          <a:p>
            <a:r>
              <a:rPr lang="en-US" dirty="0"/>
              <a:t>Same medical criteria as SSI</a:t>
            </a:r>
          </a:p>
          <a:p>
            <a:r>
              <a:rPr lang="en-US" dirty="0"/>
              <a:t>Provides income based on earnings history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45" y="157326"/>
            <a:ext cx="3718448" cy="22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6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Insurance Options:</a:t>
            </a:r>
            <a:br>
              <a:rPr lang="en-US" dirty="0"/>
            </a:br>
            <a:r>
              <a:rPr lang="en-US" dirty="0"/>
              <a:t>Private Insurance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Private insurance through employer’s health plan</a:t>
            </a:r>
          </a:p>
          <a:p>
            <a:pPr lvl="1"/>
            <a:r>
              <a:rPr lang="en-US" sz="1800" dirty="0"/>
              <a:t>Available through self, spouse, or parent (until age 26)</a:t>
            </a:r>
          </a:p>
          <a:p>
            <a:pPr lvl="1"/>
            <a:r>
              <a:rPr lang="en-US" sz="1800" dirty="0"/>
              <a:t>At age 26, person with CF can stay on plan if:</a:t>
            </a:r>
          </a:p>
          <a:p>
            <a:pPr lvl="2"/>
            <a:r>
              <a:rPr lang="en-US" sz="1600" dirty="0"/>
              <a:t>Unable to self support </a:t>
            </a:r>
            <a:endParaRPr lang="en-US" sz="1400" dirty="0"/>
          </a:p>
          <a:p>
            <a:pPr lvl="1"/>
            <a:r>
              <a:rPr lang="en-US" sz="1800" dirty="0"/>
              <a:t>Many Options!</a:t>
            </a:r>
          </a:p>
          <a:p>
            <a:pPr lvl="2"/>
            <a:r>
              <a:rPr lang="en-US" sz="1600" dirty="0"/>
              <a:t>HMO, PPO, POS, EPO</a:t>
            </a:r>
          </a:p>
        </p:txBody>
      </p:sp>
      <p:pic>
        <p:nvPicPr>
          <p:cNvPr id="3078" name="Picture 6" descr="http://cdn.business2community.com/wp-content/uploads/2013/02/Health-Insur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478" y="492633"/>
            <a:ext cx="26289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4autoinsurancequote.com/images/insurance/insurance-policy-confu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853" y="3803142"/>
            <a:ext cx="19621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667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Insurance Options:</a:t>
            </a:r>
            <a:br>
              <a:rPr lang="en-US" dirty="0"/>
            </a:br>
            <a:r>
              <a:rPr lang="en-US" dirty="0"/>
              <a:t>Genetically Handicapped Persons Program (GHPP)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California based health care program to help people with specific genetic diseases</a:t>
            </a:r>
          </a:p>
          <a:p>
            <a:r>
              <a:rPr lang="en-US" dirty="0"/>
              <a:t>Covers: Clinic visits, hospital stays, prescriptions, medical equipment, and lung transplant surgery</a:t>
            </a:r>
          </a:p>
          <a:p>
            <a:r>
              <a:rPr lang="en-US" dirty="0"/>
              <a:t>Application requirements:</a:t>
            </a:r>
          </a:p>
          <a:p>
            <a:pPr lvl="1"/>
            <a:r>
              <a:rPr lang="en-US" dirty="0"/>
              <a:t>CF genotype</a:t>
            </a:r>
          </a:p>
          <a:p>
            <a:pPr lvl="1"/>
            <a:r>
              <a:rPr lang="en-US" dirty="0"/>
              <a:t>Social Security Number</a:t>
            </a:r>
          </a:p>
          <a:p>
            <a:pPr lvl="1"/>
            <a:r>
              <a:rPr lang="en-US" dirty="0"/>
              <a:t>Proof of CA residency (utility bill, proof of registration to vote in CA…)</a:t>
            </a:r>
          </a:p>
          <a:p>
            <a:pPr lvl="1"/>
            <a:r>
              <a:rPr lang="en-US" dirty="0"/>
              <a:t>Income verification, tax statements from previous year</a:t>
            </a:r>
          </a:p>
          <a:p>
            <a:pPr lvl="1"/>
            <a:r>
              <a:rPr lang="en-US" dirty="0"/>
              <a:t>Follow this link: </a:t>
            </a:r>
            <a:r>
              <a:rPr lang="en-US" dirty="0">
                <a:hlinkClick r:id="rId2"/>
              </a:rPr>
              <a:t>http://www.dhcs.ca.gov/services/ghpp/Pages/Apply.aspx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31190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200" dirty="0"/>
              <a:t>Source: </a:t>
            </a:r>
            <a:r>
              <a:rPr lang="en-US" sz="1200" dirty="0">
                <a:hlinkClick r:id="rId3"/>
              </a:rPr>
              <a:t>www.dhcs.ca.gov</a:t>
            </a:r>
            <a:endParaRPr lang="en-US" sz="1200" dirty="0"/>
          </a:p>
        </p:txBody>
      </p:sp>
      <p:pic>
        <p:nvPicPr>
          <p:cNvPr id="5124" name="Picture 4" descr="http://www.drodd.com/images14/california2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866" y="3419856"/>
            <a:ext cx="3511296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90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Insurance Options:</a:t>
            </a:r>
            <a:br>
              <a:rPr lang="en-US" dirty="0"/>
            </a:br>
            <a:r>
              <a:rPr lang="en-US" dirty="0" err="1"/>
              <a:t>Medi</a:t>
            </a:r>
            <a:r>
              <a:rPr lang="en-US" dirty="0"/>
              <a:t>-Cal and/or Medicare with Disability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Becomes an option after applying for, and receiving, Social Security Disability Insurance (SSDI)</a:t>
            </a:r>
          </a:p>
          <a:p>
            <a:pPr lvl="1"/>
            <a:r>
              <a:rPr lang="en-US" sz="1800" dirty="0"/>
              <a:t>Benefits to people who can’t work because they have a medical condition that’s expected to last at least one year or result in death</a:t>
            </a:r>
          </a:p>
          <a:p>
            <a:pPr lvl="1"/>
            <a:r>
              <a:rPr lang="en-US" sz="1800" dirty="0"/>
              <a:t>After 24 consecutive months getting SSDI benefits you will be enrolled automatically into Medicare or </a:t>
            </a:r>
            <a:r>
              <a:rPr lang="en-US" sz="1800" dirty="0" err="1"/>
              <a:t>Medi</a:t>
            </a:r>
            <a:r>
              <a:rPr lang="en-US" sz="1800" dirty="0"/>
              <a:t>-Cal</a:t>
            </a:r>
          </a:p>
          <a:p>
            <a:pPr lvl="2"/>
            <a:r>
              <a:rPr lang="en-US" sz="1600" dirty="0"/>
              <a:t>This can be in addition to existing insurance plan</a:t>
            </a:r>
          </a:p>
          <a:p>
            <a:pPr lvl="1"/>
            <a:r>
              <a:rPr lang="en-US" sz="1800" dirty="0"/>
              <a:t>waiting period for benefits to begin </a:t>
            </a:r>
          </a:p>
          <a:p>
            <a:pPr marL="914400" lvl="2" indent="0">
              <a:buNone/>
            </a:pPr>
            <a:endParaRPr lang="en-US" sz="1600" dirty="0"/>
          </a:p>
          <a:p>
            <a:pPr lvl="2"/>
            <a:endParaRPr lang="en-US" sz="1600" dirty="0"/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31190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www.socialsecurity.gov</a:t>
            </a:r>
            <a:endParaRPr lang="en-US" sz="1200" dirty="0"/>
          </a:p>
        </p:txBody>
      </p:sp>
      <p:pic>
        <p:nvPicPr>
          <p:cNvPr id="5" name="Picture 4" descr="C:\Users\s0039208\AppData\Local\Microsoft\Windows\Temporary Internet Files\Content.IE5\ISRC0FFT\78px-US-SocialSecurityAdmin-Seal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45" y="5030125"/>
            <a:ext cx="935736" cy="93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8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Insurance Options:</a:t>
            </a:r>
            <a:br>
              <a:rPr lang="en-US" dirty="0"/>
            </a:br>
            <a:r>
              <a:rPr lang="en-US" dirty="0" err="1"/>
              <a:t>Medi</a:t>
            </a:r>
            <a:r>
              <a:rPr lang="en-US" dirty="0"/>
              <a:t>-Cal (through income)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Medi</a:t>
            </a:r>
            <a:r>
              <a:rPr lang="en-US" dirty="0"/>
              <a:t>-Cal (State level program for Medicaid)</a:t>
            </a:r>
          </a:p>
          <a:p>
            <a:pPr lvl="1"/>
            <a:r>
              <a:rPr lang="en-US" dirty="0"/>
              <a:t>Free or low-cost health coverage for children and adults with limited income and resources</a:t>
            </a:r>
          </a:p>
          <a:p>
            <a:pPr lvl="1"/>
            <a:r>
              <a:rPr lang="en-US" dirty="0"/>
              <a:t>Provides essential health benefits</a:t>
            </a:r>
          </a:p>
          <a:p>
            <a:pPr lvl="1"/>
            <a:r>
              <a:rPr lang="en-US" dirty="0" err="1"/>
              <a:t>Medi</a:t>
            </a:r>
            <a:r>
              <a:rPr lang="en-US" dirty="0"/>
              <a:t>-Cal is offered at free or lowest cost, as opposed to Covered CA plans</a:t>
            </a:r>
          </a:p>
          <a:p>
            <a:r>
              <a:rPr lang="en-US" dirty="0"/>
              <a:t>Managed </a:t>
            </a:r>
            <a:r>
              <a:rPr lang="en-US" dirty="0" err="1"/>
              <a:t>Medi</a:t>
            </a:r>
            <a:r>
              <a:rPr lang="en-US" dirty="0"/>
              <a:t>-Cal Plan vs. “Straight” </a:t>
            </a:r>
            <a:r>
              <a:rPr lang="en-US" dirty="0" err="1"/>
              <a:t>Medi</a:t>
            </a:r>
            <a:r>
              <a:rPr lang="en-US" dirty="0"/>
              <a:t>-Cal</a:t>
            </a:r>
          </a:p>
          <a:p>
            <a:pPr lvl="1"/>
            <a:r>
              <a:rPr lang="en-US" dirty="0"/>
              <a:t>Managed (ex: Health Plan of San Mateo, Santa Clara Family Health Plan) </a:t>
            </a:r>
          </a:p>
          <a:p>
            <a:pPr lvl="2"/>
            <a:r>
              <a:rPr lang="en-US" dirty="0"/>
              <a:t>Keeps networks of health providers specific to county</a:t>
            </a:r>
          </a:p>
          <a:p>
            <a:pPr lvl="1"/>
            <a:r>
              <a:rPr lang="en-US" dirty="0"/>
              <a:t>“Straight” </a:t>
            </a:r>
            <a:r>
              <a:rPr lang="en-US" dirty="0" err="1"/>
              <a:t>Medi</a:t>
            </a:r>
            <a:r>
              <a:rPr lang="en-US" dirty="0"/>
              <a:t>-Cal</a:t>
            </a:r>
          </a:p>
          <a:p>
            <a:pPr lvl="2"/>
            <a:r>
              <a:rPr lang="en-US" dirty="0"/>
              <a:t>Allows you to be seen by any provider who accepts </a:t>
            </a:r>
            <a:r>
              <a:rPr lang="en-US" dirty="0" err="1"/>
              <a:t>Medi</a:t>
            </a:r>
            <a:r>
              <a:rPr lang="en-US" dirty="0"/>
              <a:t>-Cal</a:t>
            </a:r>
          </a:p>
          <a:p>
            <a:pPr lvl="2"/>
            <a:r>
              <a:rPr lang="en-US" dirty="0"/>
              <a:t>No in-network limitations</a:t>
            </a:r>
          </a:p>
          <a:p>
            <a:pPr lvl="1"/>
            <a:r>
              <a:rPr lang="en-US" dirty="0"/>
              <a:t>Being on </a:t>
            </a:r>
            <a:r>
              <a:rPr lang="en-US" dirty="0" err="1"/>
              <a:t>Medi</a:t>
            </a:r>
            <a:r>
              <a:rPr lang="en-US" dirty="0"/>
              <a:t>-Cal or getting a Managed Plan is determined by your county of residence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311900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www.coveredca.com</a:t>
            </a:r>
            <a:r>
              <a:rPr lang="en-US" sz="1200" dirty="0"/>
              <a:t>, </a:t>
            </a:r>
            <a:r>
              <a:rPr lang="en-US" sz="1200" dirty="0">
                <a:hlinkClick r:id="rId3"/>
              </a:rPr>
              <a:t>www.disabilityrightsca.org</a:t>
            </a:r>
            <a:endParaRPr lang="en-US" sz="1200" dirty="0"/>
          </a:p>
        </p:txBody>
      </p:sp>
      <p:pic>
        <p:nvPicPr>
          <p:cNvPr id="4100" name="Picture 4" descr="http://asianjournal.com/news/files/2014/11/medi-cal-300x30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688" y="256667"/>
            <a:ext cx="1810512" cy="17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31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Insurance Options:</a:t>
            </a:r>
            <a:br>
              <a:rPr lang="en-US" dirty="0"/>
            </a:br>
            <a:r>
              <a:rPr lang="en-US" dirty="0"/>
              <a:t>Covered California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Created by the Affordable Care Act (ACA)</a:t>
            </a:r>
          </a:p>
          <a:p>
            <a:pPr marL="457200" lvl="1" indent="0">
              <a:buNone/>
            </a:pPr>
            <a:r>
              <a:rPr lang="en-US" i="1" dirty="0"/>
              <a:t>(aka </a:t>
            </a:r>
            <a:r>
              <a:rPr lang="en-US" i="1" dirty="0" err="1"/>
              <a:t>ObamaCare</a:t>
            </a:r>
            <a:r>
              <a:rPr lang="en-US" i="1" dirty="0"/>
              <a:t>)</a:t>
            </a:r>
          </a:p>
          <a:p>
            <a:r>
              <a:rPr lang="en-US" dirty="0"/>
              <a:t>The California version of healthcare.gov</a:t>
            </a:r>
          </a:p>
          <a:p>
            <a:r>
              <a:rPr lang="en-US" dirty="0"/>
              <a:t>Not an individual insurance plan, but instead an </a:t>
            </a:r>
          </a:p>
          <a:p>
            <a:pPr marL="0" indent="0">
              <a:buNone/>
            </a:pPr>
            <a:r>
              <a:rPr lang="en-US" i="1" dirty="0"/>
              <a:t>	Insurance plan store (marketplace)</a:t>
            </a:r>
          </a:p>
          <a:p>
            <a:r>
              <a:rPr lang="en-US" dirty="0"/>
              <a:t>Provides insurance options for individuals who are ineligible for </a:t>
            </a:r>
            <a:r>
              <a:rPr lang="en-US" dirty="0" err="1"/>
              <a:t>MediCal</a:t>
            </a:r>
            <a:r>
              <a:rPr lang="en-US" dirty="0"/>
              <a:t>/Medicaid and do not have an employer insurance option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r>
              <a:rPr lang="en-US" dirty="0"/>
              <a:t>To apply:</a:t>
            </a:r>
          </a:p>
          <a:p>
            <a:pPr marL="457200" lvl="1" indent="0">
              <a:buNone/>
            </a:pPr>
            <a:r>
              <a:rPr lang="en-US" dirty="0"/>
              <a:t>http://www.coveredca.com/faqs/ or call a representative at </a:t>
            </a:r>
            <a:r>
              <a:rPr lang="en-US" dirty="0">
                <a:solidFill>
                  <a:srgbClr val="FF0000"/>
                </a:solidFill>
              </a:rPr>
              <a:t>1-800-300-1506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146" name="Picture 2" descr="https://d197n5kam3wa4q.cloudfront.net/files/2016/09/12-770x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39" y="301752"/>
            <a:ext cx="5100125" cy="309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errabenefits.com/wp-content/uploads/2015/10/Covered-California-logo-wide1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21" y="5042393"/>
            <a:ext cx="3651557" cy="161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87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Stanford’s Financial Assistance and Financial Counseling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else fails…</a:t>
            </a:r>
          </a:p>
          <a:p>
            <a:pPr lvl="1"/>
            <a:r>
              <a:rPr lang="en-US" dirty="0"/>
              <a:t>Feel free to consult with Financial Counseling Department</a:t>
            </a:r>
          </a:p>
          <a:p>
            <a:pPr lvl="2"/>
            <a:r>
              <a:rPr lang="en-US" dirty="0"/>
              <a:t>Insurance questions specifically related to getting care at SHC</a:t>
            </a:r>
          </a:p>
          <a:p>
            <a:pPr lvl="2"/>
            <a:r>
              <a:rPr lang="en-US" dirty="0"/>
              <a:t>Billing related concerns or questions</a:t>
            </a:r>
          </a:p>
          <a:p>
            <a:pPr lvl="2"/>
            <a:r>
              <a:rPr lang="en-US" dirty="0"/>
              <a:t>650-498-2900, Option 2 to speak with a counselor</a:t>
            </a:r>
          </a:p>
          <a:p>
            <a:pPr lvl="1"/>
            <a:r>
              <a:rPr lang="en-US" dirty="0"/>
              <a:t>Financial Assistance Application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Evaluation to see if SHC can help with payment plan or bill forgiveness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Proof of income 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Completed application</a:t>
            </a:r>
          </a:p>
          <a:p>
            <a:pPr lvl="4"/>
            <a:r>
              <a:rPr lang="en-US" dirty="0">
                <a:solidFill>
                  <a:schemeClr val="tx1"/>
                </a:solidFill>
                <a:hlinkClick r:id="rId2"/>
              </a:rPr>
              <a:t>https://stanfordhealthcare.org/for-patients-visitors/financial-assistance.html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http://usaluckylottery.com/wp-content/uploads/2014/12/cash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172" y="3644412"/>
            <a:ext cx="2562606" cy="256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83D1E-DBCD-A50C-B608-030D80E4E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15" y="816638"/>
            <a:ext cx="3164923" cy="23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0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5DCA8F-258F-6753-2283-782C3B103FBB}"/>
              </a:ext>
            </a:extLst>
          </p:cNvPr>
          <p:cNvSpPr txBox="1"/>
          <p:nvPr/>
        </p:nvSpPr>
        <p:spPr>
          <a:xfrm>
            <a:off x="1300294" y="1543573"/>
            <a:ext cx="84561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US" sz="3600" b="1" i="0" dirty="0" err="1">
                <a:solidFill>
                  <a:srgbClr val="202124"/>
                </a:solidFill>
                <a:effectLst/>
                <a:latin typeface="Google Sans"/>
              </a:rPr>
              <a:t>adult·ing</a:t>
            </a:r>
            <a:endParaRPr lang="en-US" sz="3600" b="1" i="0" dirty="0">
              <a:solidFill>
                <a:srgbClr val="202124"/>
              </a:solidFill>
              <a:effectLst/>
              <a:latin typeface="Google Sans"/>
            </a:endParaRPr>
          </a:p>
          <a:p>
            <a:pPr algn="l" fontAlgn="t"/>
            <a:endParaRPr lang="en-U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algn="l"/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əˈdəltiNG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,ˈ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aˌdəltiNG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/</a:t>
            </a:r>
          </a:p>
          <a:p>
            <a:pPr algn="l"/>
            <a:endParaRPr lang="en-US" b="0" i="0" dirty="0">
              <a:solidFill>
                <a:srgbClr val="202124"/>
              </a:solidFill>
              <a:effectLst/>
              <a:latin typeface="Roboto" panose="02000000000000000000" pitchFamily="2" charset="0"/>
            </a:endParaRPr>
          </a:p>
          <a:p>
            <a:pPr algn="l"/>
            <a:r>
              <a:rPr lang="en-US" b="0" i="1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Noun </a:t>
            </a:r>
            <a:r>
              <a:rPr lang="en-US" b="1" i="0" cap="all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INFORMAL</a:t>
            </a:r>
          </a:p>
          <a:p>
            <a:pPr algn="l"/>
            <a:endParaRPr lang="en-US" b="0" i="0" dirty="0">
              <a:solidFill>
                <a:srgbClr val="70757A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the practice of </a:t>
            </a:r>
            <a:r>
              <a:rPr lang="en-US" b="0" i="0" u="sng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behaving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in a way characteristic of a responsible adult, especially the </a:t>
            </a:r>
            <a:r>
              <a:rPr lang="en-US" b="0" i="0" u="sng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accomplishment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of </a:t>
            </a:r>
            <a:r>
              <a:rPr lang="en-US" b="0" i="0" u="sng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mundane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but necessary tasks.</a:t>
            </a:r>
          </a:p>
        </p:txBody>
      </p:sp>
    </p:spTree>
    <p:extLst>
      <p:ext uri="{BB962C8B-B14F-4D97-AF65-F5344CB8AC3E}">
        <p14:creationId xmlns:p14="http://schemas.microsoft.com/office/powerpoint/2010/main" val="4196829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365695"/>
            <a:ext cx="8596668" cy="38253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Personalized service to help you with insurance, financial, legal and other issues you are facing</a:t>
            </a:r>
          </a:p>
          <a:p>
            <a:r>
              <a:rPr lang="en-US" dirty="0"/>
              <a:t>One-on-one work with a dedicated CF Foundation case manager </a:t>
            </a:r>
          </a:p>
          <a:p>
            <a:r>
              <a:rPr lang="en-US" i="1" dirty="0"/>
              <a:t>Compass</a:t>
            </a:r>
            <a:r>
              <a:rPr lang="en-US" dirty="0"/>
              <a:t> is available to anyone with CF, their family and their care team, regardless of income or insurance status.</a:t>
            </a:r>
          </a:p>
          <a:p>
            <a:r>
              <a:rPr lang="en-US" dirty="0"/>
              <a:t>Free and confidential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r>
              <a:rPr lang="en-US" b="1" dirty="0"/>
              <a:t>1-844-COMPASS</a:t>
            </a:r>
            <a:r>
              <a:rPr lang="en-US" dirty="0"/>
              <a:t> (844-266-7277) </a:t>
            </a:r>
          </a:p>
          <a:p>
            <a:r>
              <a:rPr lang="en-US" dirty="0"/>
              <a:t>Monday - Friday, 8:30 a.m. - 5:30 p.m. EST</a:t>
            </a:r>
          </a:p>
          <a:p>
            <a:r>
              <a:rPr lang="en-US" dirty="0"/>
              <a:t>Email: </a:t>
            </a:r>
            <a:r>
              <a:rPr lang="en-US" dirty="0">
                <a:hlinkClick r:id="rId2" tooltip="compass@cff.org"/>
              </a:rPr>
              <a:t>compass@cff.org</a:t>
            </a:r>
            <a:endParaRPr lang="en-US" dirty="0"/>
          </a:p>
          <a:p>
            <a:r>
              <a:rPr lang="en-US" dirty="0"/>
              <a:t>Online service request form: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	https://www.cff.org/support/compass-online-service-request-form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 descr="https://i.ytimg.com/vi/8V6b925uCDE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6222" r="13611" b="14564"/>
          <a:stretch/>
        </p:blipFill>
        <p:spPr bwMode="auto">
          <a:xfrm>
            <a:off x="176923" y="152847"/>
            <a:ext cx="4268125" cy="221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ightcf.cff.org/gs13/image/national/cystic-fibrosis-foundation-2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84" y="4682667"/>
            <a:ext cx="3573863" cy="202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6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0383"/>
          </a:xfrm>
        </p:spPr>
        <p:txBody>
          <a:bodyPr>
            <a:normAutofit fontScale="90000"/>
          </a:bodyPr>
          <a:lstStyle/>
          <a:p>
            <a:r>
              <a:rPr lang="en-US" dirty="0"/>
              <a:t>CF Legal Information Hotline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4727"/>
            <a:ext cx="8596668" cy="4586635"/>
          </a:xfrm>
        </p:spPr>
        <p:txBody>
          <a:bodyPr/>
          <a:lstStyle/>
          <a:p>
            <a:r>
              <a:rPr lang="en-US" dirty="0"/>
              <a:t>Provides free confidential information to individuals with CF and caregivers</a:t>
            </a:r>
          </a:p>
          <a:p>
            <a:pPr lvl="1"/>
            <a:r>
              <a:rPr lang="en-US" dirty="0"/>
              <a:t>SSI/SSDI eligibility and benefits</a:t>
            </a:r>
          </a:p>
          <a:p>
            <a:pPr lvl="2"/>
            <a:r>
              <a:rPr lang="en-US" dirty="0"/>
              <a:t>CF Social Security Project</a:t>
            </a:r>
          </a:p>
          <a:p>
            <a:pPr lvl="1"/>
            <a:r>
              <a:rPr lang="en-US" dirty="0" err="1"/>
              <a:t>Medi</a:t>
            </a:r>
            <a:r>
              <a:rPr lang="en-US" dirty="0"/>
              <a:t>-Cal/Medicare/Private Health Insurance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Employment</a:t>
            </a:r>
          </a:p>
          <a:p>
            <a:r>
              <a:rPr lang="en-US" dirty="0"/>
              <a:t>Sponsored by the CF Foundation</a:t>
            </a:r>
          </a:p>
          <a:p>
            <a:r>
              <a:rPr lang="en-US" dirty="0"/>
              <a:t>1-800-622-0385</a:t>
            </a:r>
          </a:p>
          <a:p>
            <a:r>
              <a:rPr lang="en-US" dirty="0"/>
              <a:t>CFLegal@sufianpassamano.com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1" t="13366" r="3999" b="9233"/>
          <a:stretch/>
        </p:blipFill>
        <p:spPr>
          <a:xfrm>
            <a:off x="8046721" y="2770632"/>
            <a:ext cx="3356132" cy="3831336"/>
          </a:xfrm>
          <a:prstGeom prst="rect">
            <a:avLst/>
          </a:prstGeom>
        </p:spPr>
      </p:pic>
      <p:pic>
        <p:nvPicPr>
          <p:cNvPr id="2050" name="Picture 2" descr="http://www.termcoord.eu/wp-content/uploads/2015/05/legal-glossar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02" y="199387"/>
            <a:ext cx="2787403" cy="18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80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assistance to eligible individuals to cover coinsurance, copayments, health care premiums and deductibles for certain medications and therapies</a:t>
            </a:r>
          </a:p>
          <a:p>
            <a:r>
              <a:rPr lang="en-US" dirty="0"/>
              <a:t>Specific to CF: vitamins, supplements, hypertonic saline solution, nebulizers paired with treatments, and certain handsets</a:t>
            </a:r>
          </a:p>
          <a:p>
            <a:pPr lvl="1"/>
            <a:r>
              <a:rPr lang="en-US" dirty="0"/>
              <a:t>Money is loaded onto a Visa card for your convenience</a:t>
            </a:r>
          </a:p>
          <a:p>
            <a:pPr lvl="1"/>
            <a:r>
              <a:rPr lang="en-US" dirty="0"/>
              <a:t>Maximum award is $15,000</a:t>
            </a:r>
          </a:p>
          <a:p>
            <a:r>
              <a:rPr lang="en-US" dirty="0"/>
              <a:t>How to apply: </a:t>
            </a:r>
          </a:p>
          <a:p>
            <a:pPr lvl="1"/>
            <a:r>
              <a:rPr lang="en-US" dirty="0"/>
              <a:t>Apply online: https://www.healthwellfoundation.org/patients/apply/</a:t>
            </a:r>
          </a:p>
          <a:p>
            <a:pPr lvl="1"/>
            <a:r>
              <a:rPr lang="en-US" dirty="0"/>
              <a:t>Call hotline: 1-800-675-8416. Monday–Friday 9 a.m. – 5 p.m. EASTERN STANDARD TIME.</a:t>
            </a:r>
          </a:p>
        </p:txBody>
      </p:sp>
      <p:pic>
        <p:nvPicPr>
          <p:cNvPr id="1026" name="Picture 2" descr="https://www.healthwellfoundation.org/wp-content/uploads/legacy/files/HWF_Logo_wTag_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352338"/>
            <a:ext cx="4216741" cy="141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45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Fertility, Family planning, and Parenting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Pregnancies in 1990 = 124 </a:t>
            </a:r>
          </a:p>
          <a:p>
            <a:r>
              <a:rPr lang="en-US" dirty="0"/>
              <a:t>Pregnancies in 2020 = 600</a:t>
            </a:r>
          </a:p>
          <a:p>
            <a:r>
              <a:rPr lang="en-US" dirty="0"/>
              <a:t>Between 2019 – 2022, pregnancies doubled</a:t>
            </a:r>
          </a:p>
          <a:p>
            <a:r>
              <a:rPr lang="en-US" dirty="0"/>
              <a:t>More men are considering family building </a:t>
            </a:r>
          </a:p>
          <a:p>
            <a:r>
              <a:rPr lang="en-US" dirty="0"/>
              <a:t>Talk to your CF providers about reproductive health, get referrals to specialists who can help—urology, fertility specialist, high risk OB, genetics</a:t>
            </a:r>
          </a:p>
          <a:p>
            <a:r>
              <a:rPr lang="en-US" dirty="0"/>
              <a:t>Check your insurance plan for fertility coverage </a:t>
            </a:r>
          </a:p>
          <a:p>
            <a:r>
              <a:rPr lang="en-US" dirty="0"/>
              <a:t>Many resources in CF community available to meet this growing demand</a:t>
            </a:r>
          </a:p>
        </p:txBody>
      </p:sp>
    </p:spTree>
    <p:extLst>
      <p:ext uri="{BB962C8B-B14F-4D97-AF65-F5344CB8AC3E}">
        <p14:creationId xmlns:p14="http://schemas.microsoft.com/office/powerpoint/2010/main" val="3700942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1505"/>
          </a:xfrm>
        </p:spPr>
        <p:txBody>
          <a:bodyPr/>
          <a:lstStyle/>
          <a:p>
            <a:r>
              <a:rPr lang="en-US" dirty="0"/>
              <a:t>Living Well with CF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95549"/>
            <a:ext cx="8596668" cy="4245813"/>
          </a:xfrm>
        </p:spPr>
        <p:txBody>
          <a:bodyPr>
            <a:normAutofit/>
          </a:bodyPr>
          <a:lstStyle/>
          <a:p>
            <a:r>
              <a:rPr lang="en-US" sz="2000" dirty="0"/>
              <a:t>Attending to mental health and wellness</a:t>
            </a:r>
          </a:p>
          <a:p>
            <a:pPr lvl="1"/>
            <a:r>
              <a:rPr lang="en-US" sz="1800" dirty="0"/>
              <a:t>Whatever this means to you</a:t>
            </a:r>
          </a:p>
          <a:p>
            <a:pPr lvl="1"/>
            <a:r>
              <a:rPr lang="en-US" sz="1800" dirty="0"/>
              <a:t>Using the great resources within the CF community</a:t>
            </a:r>
          </a:p>
          <a:p>
            <a:r>
              <a:rPr lang="en-US" sz="2000" dirty="0"/>
              <a:t>Exercise and regular medical follow up</a:t>
            </a:r>
          </a:p>
          <a:p>
            <a:r>
              <a:rPr lang="en-US" sz="2000" dirty="0"/>
              <a:t>Connections with others</a:t>
            </a:r>
          </a:p>
          <a:p>
            <a:r>
              <a:rPr lang="en-US" sz="2000" dirty="0"/>
              <a:t>Planning for a long future while living day to day</a:t>
            </a:r>
          </a:p>
          <a:p>
            <a:r>
              <a:rPr lang="en-US" sz="2000" dirty="0"/>
              <a:t>Openness to change</a:t>
            </a:r>
          </a:p>
        </p:txBody>
      </p:sp>
    </p:spTree>
    <p:extLst>
      <p:ext uri="{BB962C8B-B14F-4D97-AF65-F5344CB8AC3E}">
        <p14:creationId xmlns:p14="http://schemas.microsoft.com/office/powerpoint/2010/main" val="1814171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4D19-18B9-8FE5-A067-A4E2DACB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9475"/>
          </a:xfrm>
        </p:spPr>
        <p:txBody>
          <a:bodyPr/>
          <a:lstStyle/>
          <a:p>
            <a:r>
              <a:rPr lang="en-US" dirty="0"/>
              <a:t>SO many resources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49A1D-E4E3-9AFD-F480-9DDFE51A5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947" y="1825029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CFF, CFRI, CFLF, </a:t>
            </a:r>
            <a:r>
              <a:rPr lang="en-US" dirty="0" err="1"/>
              <a:t>CFReSHC</a:t>
            </a:r>
            <a:r>
              <a:rPr lang="en-US" dirty="0"/>
              <a:t>, Living Breath Foundation (CA, AZ only)</a:t>
            </a:r>
          </a:p>
          <a:p>
            <a:r>
              <a:rPr lang="en-US" dirty="0"/>
              <a:t>Project CF Spouse</a:t>
            </a:r>
          </a:p>
          <a:p>
            <a:r>
              <a:rPr lang="en-US" dirty="0"/>
              <a:t>Mentorship (SHC, Peer Connect)</a:t>
            </a:r>
          </a:p>
          <a:p>
            <a:r>
              <a:rPr lang="en-US" dirty="0"/>
              <a:t>Community Blog</a:t>
            </a:r>
          </a:p>
          <a:p>
            <a:r>
              <a:rPr lang="en-US" dirty="0"/>
              <a:t>Social media groups—Reddit, Facebook, Instagram</a:t>
            </a:r>
          </a:p>
          <a:p>
            <a:r>
              <a:rPr lang="en-US" dirty="0"/>
              <a:t>Breath Cons, Mini Cons, BEAM</a:t>
            </a:r>
          </a:p>
          <a:p>
            <a:r>
              <a:rPr lang="en-US" dirty="0"/>
              <a:t>Support groups and other CFRI programs</a:t>
            </a:r>
          </a:p>
          <a:p>
            <a:r>
              <a:rPr lang="en-US" dirty="0"/>
              <a:t>Podcasts and family education </a:t>
            </a:r>
          </a:p>
          <a:p>
            <a:r>
              <a:rPr lang="en-US" dirty="0"/>
              <a:t>Financial support </a:t>
            </a:r>
          </a:p>
          <a:p>
            <a:r>
              <a:rPr lang="en-US" dirty="0"/>
              <a:t>Research and development pipeline</a:t>
            </a:r>
          </a:p>
        </p:txBody>
      </p:sp>
    </p:spTree>
    <p:extLst>
      <p:ext uri="{BB962C8B-B14F-4D97-AF65-F5344CB8AC3E}">
        <p14:creationId xmlns:p14="http://schemas.microsoft.com/office/powerpoint/2010/main" val="1108904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 Care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523" y="1487978"/>
            <a:ext cx="8596668" cy="4323195"/>
          </a:xfrm>
        </p:spPr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It’s always too early until it’s too late</a:t>
            </a:r>
            <a:r>
              <a:rPr lang="en-US" sz="2400" dirty="0"/>
              <a:t>”</a:t>
            </a:r>
          </a:p>
          <a:p>
            <a:r>
              <a:rPr lang="en-US" sz="2400" dirty="0"/>
              <a:t>Offered through any clinic appointment</a:t>
            </a:r>
          </a:p>
          <a:p>
            <a:pPr lvl="1"/>
            <a:r>
              <a:rPr lang="en-US" sz="2200" dirty="0"/>
              <a:t>Pilot for 2023: ACP-specific visits</a:t>
            </a:r>
          </a:p>
          <a:p>
            <a:r>
              <a:rPr lang="en-US" sz="2400" dirty="0"/>
              <a:t>Online forms and education at your fingertips</a:t>
            </a:r>
          </a:p>
          <a:p>
            <a:r>
              <a:rPr lang="en-US" sz="2400" dirty="0"/>
              <a:t>Physician Orders for Life-Sustaining Treatment (POLST) vs Advance Directive (AD)</a:t>
            </a:r>
          </a:p>
          <a:p>
            <a:r>
              <a:rPr lang="en-US" sz="2400" dirty="0"/>
              <a:t>Talk to your loved ones</a:t>
            </a:r>
          </a:p>
          <a:p>
            <a:r>
              <a:rPr lang="en-US" sz="2400" dirty="0"/>
              <a:t>If you haven’t already, identify a surrogate</a:t>
            </a:r>
          </a:p>
        </p:txBody>
      </p:sp>
    </p:spTree>
    <p:extLst>
      <p:ext uri="{BB962C8B-B14F-4D97-AF65-F5344CB8AC3E}">
        <p14:creationId xmlns:p14="http://schemas.microsoft.com/office/powerpoint/2010/main" val="2411872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6691"/>
          </a:xfrm>
        </p:spPr>
        <p:txBody>
          <a:bodyPr>
            <a:normAutofit fontScale="90000"/>
          </a:bodyPr>
          <a:lstStyle/>
          <a:p>
            <a:r>
              <a:rPr lang="en-US" dirty="0"/>
              <a:t>Our Favorite Advance Care Planning Tools: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37607"/>
            <a:ext cx="8596668" cy="4403755"/>
          </a:xfrm>
        </p:spPr>
        <p:txBody>
          <a:bodyPr>
            <a:normAutofit/>
          </a:bodyPr>
          <a:lstStyle/>
          <a:p>
            <a:r>
              <a:rPr lang="en-US" dirty="0"/>
              <a:t>Prepare for Your Care: </a:t>
            </a:r>
            <a:r>
              <a:rPr lang="en-US" dirty="0">
                <a:hlinkClick r:id="rId2"/>
              </a:rPr>
              <a:t>https://prepareforyourcare.org/en/welcome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Conversation Project: </a:t>
            </a:r>
            <a:r>
              <a:rPr lang="en-US" dirty="0">
                <a:hlinkClick r:id="rId3"/>
              </a:rPr>
              <a:t>https://theconversationproject.org/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Stanford Letter Project: </a:t>
            </a:r>
            <a:r>
              <a:rPr lang="en-US" dirty="0">
                <a:hlinkClick r:id="rId4"/>
              </a:rPr>
              <a:t>https://med.stanford.edu/letter.html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Five Wishes: </a:t>
            </a:r>
            <a:r>
              <a:rPr lang="en-US" dirty="0">
                <a:hlinkClick r:id="rId5"/>
              </a:rPr>
              <a:t>https://www.fivewishes.org/</a:t>
            </a:r>
            <a:endParaRPr lang="en-US" dirty="0"/>
          </a:p>
          <a:p>
            <a:pPr lvl="1"/>
            <a:r>
              <a:rPr lang="en-US" dirty="0"/>
              <a:t>SHC has free paper copies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Stanford Palliative Care Resource Page: </a:t>
            </a:r>
            <a:r>
              <a:rPr lang="en-US" dirty="0">
                <a:hlinkClick r:id="rId6"/>
              </a:rPr>
              <a:t>https://med.stanford.edu/palliative-care/patientsandfamilies/ACP.html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78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uzzkenya.com/wp-content/uploads/2014/02/question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69" y="445549"/>
            <a:ext cx="5170343" cy="300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rchromo.files.wordpress.com/2014/03/q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" y="3701034"/>
            <a:ext cx="4399026" cy="287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-media-cache-ak0.pinimg.com/originals/dd/f3/a1/ddf3a131291f954c7af7c56e84c98823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30" y="3729873"/>
            <a:ext cx="4229743" cy="2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00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B5CF3AC-A667-49C6-A32A-9489D5CE210E}"/>
              </a:ext>
            </a:extLst>
          </p:cNvPr>
          <p:cNvSpPr>
            <a:spLocks noGrp="1"/>
          </p:cNvSpPr>
          <p:nvPr/>
        </p:nvSpPr>
        <p:spPr>
          <a:xfrm>
            <a:off x="1251358" y="2004736"/>
            <a:ext cx="8229600" cy="2445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Candara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Candara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It is not the strongest of the species that survives, nor the most intelligent that survives. It is the one that is the most adaptive to change.</a:t>
            </a:r>
          </a:p>
          <a:p>
            <a:pPr marL="0" indent="0" algn="ctr">
              <a:buNone/>
            </a:pPr>
            <a:r>
              <a:rPr lang="en-US" dirty="0"/>
              <a:t>-Charles Darwin</a:t>
            </a:r>
          </a:p>
        </p:txBody>
      </p:sp>
    </p:spTree>
    <p:extLst>
      <p:ext uri="{BB962C8B-B14F-4D97-AF65-F5344CB8AC3E}">
        <p14:creationId xmlns:p14="http://schemas.microsoft.com/office/powerpoint/2010/main" val="299761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778" y="2379504"/>
            <a:ext cx="8830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555555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For the first time, the median predicted life expectancy for a child born with CF today has reached </a:t>
            </a:r>
            <a:r>
              <a:rPr lang="en-US" sz="3600" b="1" dirty="0">
                <a:solidFill>
                  <a:srgbClr val="00679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53 years</a:t>
            </a:r>
            <a:r>
              <a:rPr lang="en-US" sz="3600" dirty="0">
                <a:solidFill>
                  <a:srgbClr val="00679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00679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up 15 years from just a decade ago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2055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47CDE17-06F4-4FCE-8BFE-AD89EACB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64534B-C7D9-476B-876D-0A9259D50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27E124-CDC8-4D04-848D-E43E18F42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768FF94-39B1-44FB-9670-D6F5007FB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FCE6337A-0F72-4D0B-81DA-748DC80AB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972CF86-A510-4E29-8CED-C0612D080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51B0A8D9-B28B-4CE3-8AB6-6633ADD99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25DA9CC-B1B1-4F33-9ED2-89012EA5B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6AE546F2-92C0-4C9C-BF28-052A7D0A3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111385C-91E7-44E8-AAE5-019E48D76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4455A30-C651-4002-BE70-2A0F05BA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/>
              <a:t>CF Across The Lifespan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7D046D8-C31A-4029-87C9-C14DE24F3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3598750"/>
              </p:ext>
            </p:extLst>
          </p:nvPr>
        </p:nvGraphicFramePr>
        <p:xfrm>
          <a:off x="1253001" y="1800603"/>
          <a:ext cx="10231426" cy="4301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708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63B4-DC41-44C7-87B2-E21602DD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– Beyond High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05908-C6C6-4AEF-B0DB-9AFF56838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9419"/>
            <a:ext cx="8596668" cy="4461944"/>
          </a:xfrm>
        </p:spPr>
        <p:txBody>
          <a:bodyPr>
            <a:normAutofit/>
          </a:bodyPr>
          <a:lstStyle/>
          <a:p>
            <a:r>
              <a:rPr lang="en-US" sz="2000" dirty="0"/>
              <a:t>College--moving away vs community college</a:t>
            </a:r>
          </a:p>
          <a:p>
            <a:r>
              <a:rPr lang="en-US" sz="2000" dirty="0"/>
              <a:t>Disability accommodations in higher education</a:t>
            </a:r>
          </a:p>
          <a:p>
            <a:pPr lvl="1"/>
            <a:r>
              <a:rPr lang="en-US" sz="1800" dirty="0"/>
              <a:t>Most go through the school’s disability office</a:t>
            </a:r>
          </a:p>
          <a:p>
            <a:pPr lvl="1"/>
            <a:r>
              <a:rPr lang="en-US" sz="1800" dirty="0"/>
              <a:t>Not the same legal structure as elementary/middle/high school, but accommodations still available</a:t>
            </a:r>
          </a:p>
          <a:p>
            <a:r>
              <a:rPr lang="en-US" sz="2000" dirty="0"/>
              <a:t>CF providers can assist with forms and letters</a:t>
            </a:r>
          </a:p>
          <a:p>
            <a:r>
              <a:rPr lang="en-US" sz="2000" dirty="0"/>
              <a:t>Scholarships</a:t>
            </a:r>
          </a:p>
        </p:txBody>
      </p:sp>
    </p:spTree>
    <p:extLst>
      <p:ext uri="{BB962C8B-B14F-4D97-AF65-F5344CB8AC3E}">
        <p14:creationId xmlns:p14="http://schemas.microsoft.com/office/powerpoint/2010/main" val="416837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What About Trade School?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sz="2400" dirty="0"/>
              <a:t>Great alternative to a 4-year college</a:t>
            </a:r>
          </a:p>
          <a:p>
            <a:pPr lvl="1"/>
            <a:r>
              <a:rPr lang="en-US" sz="2400" dirty="0"/>
              <a:t>Important for those getting a new start later in life</a:t>
            </a:r>
          </a:p>
          <a:p>
            <a:pPr lvl="1"/>
            <a:r>
              <a:rPr lang="en-US" sz="2400" dirty="0"/>
              <a:t>Shorter duration of schooling</a:t>
            </a:r>
          </a:p>
          <a:p>
            <a:pPr lvl="1"/>
            <a:r>
              <a:rPr lang="en-US" sz="2400" dirty="0"/>
              <a:t>Quicker entry into career</a:t>
            </a:r>
          </a:p>
          <a:p>
            <a:pPr lvl="1"/>
            <a:r>
              <a:rPr lang="en-US" sz="2400" dirty="0"/>
              <a:t>Career focused classes</a:t>
            </a:r>
          </a:p>
          <a:p>
            <a:pPr lvl="1"/>
            <a:r>
              <a:rPr lang="en-US" sz="2400" dirty="0"/>
              <a:t>On the job training and placement</a:t>
            </a:r>
          </a:p>
          <a:p>
            <a:pPr lvl="1"/>
            <a:r>
              <a:rPr lang="en-US" sz="2400" dirty="0"/>
              <a:t>Direct entry into career</a:t>
            </a:r>
          </a:p>
          <a:p>
            <a:pPr lvl="1"/>
            <a:r>
              <a:rPr lang="en-US" sz="2400" dirty="0"/>
              <a:t>Letsrockcf.org—Bowman Bros Scholarship for trade school (awards 5 $5,000 scholarships every year)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5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3123-2644-4C1B-827D-0173A54C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94FE-88A3-4419-BA62-AF91828A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12175"/>
            <a:ext cx="8596668" cy="4229187"/>
          </a:xfrm>
        </p:spPr>
        <p:txBody>
          <a:bodyPr>
            <a:normAutofit/>
          </a:bodyPr>
          <a:lstStyle/>
          <a:p>
            <a:r>
              <a:rPr lang="en-US" sz="2400" dirty="0"/>
              <a:t>As survival improves, more adults with CF are entering the workforce</a:t>
            </a:r>
          </a:p>
          <a:p>
            <a:r>
              <a:rPr lang="en-US" sz="2400" dirty="0"/>
              <a:t>In 2020, there were 17,967 adults with CF</a:t>
            </a:r>
          </a:p>
          <a:p>
            <a:pPr lvl="1"/>
            <a:r>
              <a:rPr lang="en-US" sz="2200" dirty="0"/>
              <a:t>40% (7,187) of adults employed full time</a:t>
            </a:r>
          </a:p>
          <a:p>
            <a:pPr lvl="1"/>
            <a:r>
              <a:rPr lang="en-US" sz="2200" dirty="0"/>
              <a:t>12.1% (2,156) of adults employed part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19EDC-B804-9A03-5A43-7DC1C50F21AD}"/>
              </a:ext>
            </a:extLst>
          </p:cNvPr>
          <p:cNvSpPr txBox="1"/>
          <p:nvPr/>
        </p:nvSpPr>
        <p:spPr>
          <a:xfrm>
            <a:off x="677334" y="6248400"/>
            <a:ext cx="454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NACFC 2022</a:t>
            </a:r>
          </a:p>
        </p:txBody>
      </p:sp>
    </p:spTree>
    <p:extLst>
      <p:ext uri="{BB962C8B-B14F-4D97-AF65-F5344CB8AC3E}">
        <p14:creationId xmlns:p14="http://schemas.microsoft.com/office/powerpoint/2010/main" val="112238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Planning – “Should I start a retirement account??”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202873"/>
            <a:ext cx="8596668" cy="3838490"/>
          </a:xfrm>
        </p:spPr>
        <p:txBody>
          <a:bodyPr/>
          <a:lstStyle/>
          <a:p>
            <a:r>
              <a:rPr lang="en-US" dirty="0"/>
              <a:t>Knowledge is power!</a:t>
            </a:r>
          </a:p>
          <a:p>
            <a:r>
              <a:rPr lang="en-US" dirty="0"/>
              <a:t>Educate yourself on the options in your specific circumstances, then decide what is best for you</a:t>
            </a:r>
          </a:p>
          <a:p>
            <a:r>
              <a:rPr lang="en-US" dirty="0"/>
              <a:t>Consultation through employer-provided retirement plans</a:t>
            </a:r>
          </a:p>
          <a:p>
            <a:r>
              <a:rPr lang="en-US" dirty="0"/>
              <a:t>Helpful resource:</a:t>
            </a:r>
          </a:p>
          <a:p>
            <a:pPr lvl="1"/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https://us.etrade.com/knowledge/investing-basics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9152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FC22_PPT_Template" id="{A9CAF304-1409-4188-A352-EC722530452F}" vid="{53E1D75D-3241-4427-B940-0C58C25476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52</TotalTime>
  <Words>1723</Words>
  <Application>Microsoft Office PowerPoint</Application>
  <PresentationFormat>Widescreen</PresentationFormat>
  <Paragraphs>232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Avenir Book</vt:lpstr>
      <vt:lpstr>Avenir Next</vt:lpstr>
      <vt:lpstr>Bebas Neue</vt:lpstr>
      <vt:lpstr>Calibri</vt:lpstr>
      <vt:lpstr>Candara</vt:lpstr>
      <vt:lpstr>ElsevierGulliver</vt:lpstr>
      <vt:lpstr>Google Sans</vt:lpstr>
      <vt:lpstr>Roboto</vt:lpstr>
      <vt:lpstr>Times New Roman</vt:lpstr>
      <vt:lpstr>Trebuchet MS</vt:lpstr>
      <vt:lpstr>Wingdings</vt:lpstr>
      <vt:lpstr>Wingdings 3</vt:lpstr>
      <vt:lpstr>Facet</vt:lpstr>
      <vt:lpstr>Office Theme</vt:lpstr>
      <vt:lpstr>ADULTING WITH CF</vt:lpstr>
      <vt:lpstr>PowerPoint Presentation</vt:lpstr>
      <vt:lpstr>PowerPoint Presentation</vt:lpstr>
      <vt:lpstr>PowerPoint Presentation</vt:lpstr>
      <vt:lpstr>CF Across The Lifespan</vt:lpstr>
      <vt:lpstr>Education – Beyond High School</vt:lpstr>
      <vt:lpstr>What About Trade School? </vt:lpstr>
      <vt:lpstr>Career Planning</vt:lpstr>
      <vt:lpstr>Financial Planning – “Should I start a retirement account??”</vt:lpstr>
      <vt:lpstr>PowerPoint Presentation</vt:lpstr>
      <vt:lpstr>PowerPoint Presentation</vt:lpstr>
      <vt:lpstr>Finances in adulthood</vt:lpstr>
      <vt:lpstr>SSI and SSDI: Comparison</vt:lpstr>
      <vt:lpstr>Insurance Options: Private Insurance</vt:lpstr>
      <vt:lpstr>Insurance Options: Genetically Handicapped Persons Program (GHPP)</vt:lpstr>
      <vt:lpstr>Insurance Options: Medi-Cal and/or Medicare with Disability</vt:lpstr>
      <vt:lpstr>Insurance Options: Medi-Cal (through income)</vt:lpstr>
      <vt:lpstr>Insurance Options: Covered California</vt:lpstr>
      <vt:lpstr>Stanford’s Financial Assistance and Financial Counseling</vt:lpstr>
      <vt:lpstr>PowerPoint Presentation</vt:lpstr>
      <vt:lpstr>CF Legal Information Hotline </vt:lpstr>
      <vt:lpstr>PowerPoint Presentation</vt:lpstr>
      <vt:lpstr>Fertility, Family planning, and Parenting</vt:lpstr>
      <vt:lpstr>Living Well with CF</vt:lpstr>
      <vt:lpstr>SO many resources available</vt:lpstr>
      <vt:lpstr>Advance Care Planning</vt:lpstr>
      <vt:lpstr>Our Favorite Advance Care Planning Tools: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World of Insurance</dc:title>
  <dc:creator>Kaiser, Anastasia</dc:creator>
  <cp:lastModifiedBy>Cathy A Hernandez</cp:lastModifiedBy>
  <cp:revision>97</cp:revision>
  <dcterms:created xsi:type="dcterms:W3CDTF">2017-02-14T19:04:51Z</dcterms:created>
  <dcterms:modified xsi:type="dcterms:W3CDTF">2023-03-28T22:43:08Z</dcterms:modified>
</cp:coreProperties>
</file>