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0"/>
  </p:notesMasterIdLst>
  <p:sldIdLst>
    <p:sldId id="256" r:id="rId2"/>
    <p:sldId id="257" r:id="rId3"/>
    <p:sldId id="258" r:id="rId4"/>
    <p:sldId id="275" r:id="rId5"/>
    <p:sldId id="276" r:id="rId6"/>
    <p:sldId id="259" r:id="rId7"/>
    <p:sldId id="260" r:id="rId8"/>
    <p:sldId id="262" r:id="rId9"/>
    <p:sldId id="263" r:id="rId10"/>
    <p:sldId id="264" r:id="rId11"/>
    <p:sldId id="265" r:id="rId12"/>
    <p:sldId id="284" r:id="rId13"/>
    <p:sldId id="282" r:id="rId14"/>
    <p:sldId id="269" r:id="rId15"/>
    <p:sldId id="270" r:id="rId16"/>
    <p:sldId id="274" r:id="rId17"/>
    <p:sldId id="279" r:id="rId18"/>
    <p:sldId id="280" r:id="rId19"/>
    <p:sldId id="285" r:id="rId20"/>
    <p:sldId id="281" r:id="rId21"/>
    <p:sldId id="277" r:id="rId22"/>
    <p:sldId id="266" r:id="rId23"/>
    <p:sldId id="267" r:id="rId24"/>
    <p:sldId id="268" r:id="rId25"/>
    <p:sldId id="283" r:id="rId26"/>
    <p:sldId id="271" r:id="rId27"/>
    <p:sldId id="273"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60"/>
  </p:normalViewPr>
  <p:slideViewPr>
    <p:cSldViewPr snapToGrid="0">
      <p:cViewPr>
        <p:scale>
          <a:sx n="101" d="100"/>
          <a:sy n="101" d="100"/>
        </p:scale>
        <p:origin x="-96" y="-9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Type of feeding at 1 month</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Sheet1!$A$2:$A$5</c:f>
              <c:strCache>
                <c:ptCount val="3"/>
                <c:pt idx="0">
                  <c:v>Ex Breast Fed</c:v>
                </c:pt>
                <c:pt idx="1">
                  <c:v>Ex Formula Fed</c:v>
                </c:pt>
                <c:pt idx="2">
                  <c:v>Breast + Formula Fed</c:v>
                </c:pt>
              </c:strCache>
            </c:strRef>
          </c:cat>
          <c:val>
            <c:numRef>
              <c:f>Sheet1!$B$2:$B$5</c:f>
              <c:numCache>
                <c:formatCode>0%</c:formatCode>
                <c:ptCount val="4"/>
                <c:pt idx="0">
                  <c:v>0.73</c:v>
                </c:pt>
                <c:pt idx="1">
                  <c:v>0.18</c:v>
                </c:pt>
                <c:pt idx="2">
                  <c:v>0.09</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Type of feeding at 6 months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Sheet1!$A$2:$A$5</c:f>
              <c:strCache>
                <c:ptCount val="3"/>
                <c:pt idx="0">
                  <c:v>Ex Breast Fed</c:v>
                </c:pt>
                <c:pt idx="1">
                  <c:v>Ex Formula Fed</c:v>
                </c:pt>
                <c:pt idx="2">
                  <c:v>Breast + Formula Fed</c:v>
                </c:pt>
              </c:strCache>
            </c:strRef>
          </c:cat>
          <c:val>
            <c:numRef>
              <c:f>Sheet1!$B$2:$B$5</c:f>
              <c:numCache>
                <c:formatCode>0%</c:formatCode>
                <c:ptCount val="4"/>
                <c:pt idx="0">
                  <c:v>0.16</c:v>
                </c:pt>
                <c:pt idx="1">
                  <c:v>0.51</c:v>
                </c:pt>
                <c:pt idx="2">
                  <c:v>0.33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35975-F9E5-4BEF-B313-E56113521CAB}" type="datetimeFigureOut">
              <a:rPr lang="en-US" smtClean="0"/>
              <a:t>3/24/2017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D793F-6900-4E17-8AA0-0B92E45E5607}" type="slidenum">
              <a:rPr lang="en-US" smtClean="0"/>
              <a:t>‹#›</a:t>
            </a:fld>
            <a:endParaRPr lang="en-US"/>
          </a:p>
        </p:txBody>
      </p:sp>
    </p:spTree>
    <p:extLst>
      <p:ext uri="{BB962C8B-B14F-4D97-AF65-F5344CB8AC3E}">
        <p14:creationId xmlns:p14="http://schemas.microsoft.com/office/powerpoint/2010/main" val="233742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last year’s NACFC, Dr. Elizabeth Yen, from Boston Children’s Hospital provided further evidence that the earliest years of nutritional status lay the foundation for future growth and optimal pulmonary health.  </a:t>
            </a:r>
          </a:p>
          <a:p>
            <a:r>
              <a:rPr lang="en-US" i="1" dirty="0" smtClean="0"/>
              <a:t>[Click]</a:t>
            </a:r>
          </a:p>
          <a:p>
            <a:r>
              <a:rPr lang="en-US" dirty="0" smtClean="0"/>
              <a:t>The study used CF registry data to evaluate the impact of nutritional status early on in life as it related to height growth, lung function and survival and complications through the age of 18.</a:t>
            </a:r>
          </a:p>
          <a:p>
            <a:endParaRPr lang="en-US" dirty="0"/>
          </a:p>
        </p:txBody>
      </p:sp>
      <p:sp>
        <p:nvSpPr>
          <p:cNvPr id="4" name="Slide Number Placeholder 3"/>
          <p:cNvSpPr>
            <a:spLocks noGrp="1"/>
          </p:cNvSpPr>
          <p:nvPr>
            <p:ph type="sldNum" sz="quarter" idx="10"/>
          </p:nvPr>
        </p:nvSpPr>
        <p:spPr/>
        <p:txBody>
          <a:bodyPr/>
          <a:lstStyle/>
          <a:p>
            <a:fld id="{8CBA79AD-41F9-4514-BA91-551FD1610FC8}" type="slidenum">
              <a:rPr lang="en-US" smtClean="0"/>
              <a:t>4</a:t>
            </a:fld>
            <a:endParaRPr lang="en-US"/>
          </a:p>
        </p:txBody>
      </p:sp>
    </p:spTree>
    <p:extLst>
      <p:ext uri="{BB962C8B-B14F-4D97-AF65-F5344CB8AC3E}">
        <p14:creationId xmlns:p14="http://schemas.microsoft.com/office/powerpoint/2010/main" val="119632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9B9268-8EFA-4A68-9AC4-DF6FB5C5A94C}"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E876-F025-419B-B79F-048916912F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1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B9268-8EFA-4A68-9AC4-DF6FB5C5A94C}"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198742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B9268-8EFA-4A68-9AC4-DF6FB5C5A94C}"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394447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B9268-8EFA-4A68-9AC4-DF6FB5C5A94C}"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165540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B9268-8EFA-4A68-9AC4-DF6FB5C5A94C}"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6E876-F025-419B-B79F-048916912F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43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9B9268-8EFA-4A68-9AC4-DF6FB5C5A94C}"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397032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9B9268-8EFA-4A68-9AC4-DF6FB5C5A94C}"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158238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9B9268-8EFA-4A68-9AC4-DF6FB5C5A94C}"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48766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9B9268-8EFA-4A68-9AC4-DF6FB5C5A94C}" type="datetimeFigureOut">
              <a:rPr lang="en-US" smtClean="0"/>
              <a:t>3/24/2017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383314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9B9268-8EFA-4A68-9AC4-DF6FB5C5A94C}" type="datetimeFigureOut">
              <a:rPr lang="en-US" smtClean="0"/>
              <a:t>3/24/2017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16E876-F025-419B-B79F-048916912F3F}" type="slidenum">
              <a:rPr lang="en-US" smtClean="0"/>
              <a:t>‹#›</a:t>
            </a:fld>
            <a:endParaRPr lang="en-US"/>
          </a:p>
        </p:txBody>
      </p:sp>
    </p:spTree>
    <p:extLst>
      <p:ext uri="{BB962C8B-B14F-4D97-AF65-F5344CB8AC3E}">
        <p14:creationId xmlns:p14="http://schemas.microsoft.com/office/powerpoint/2010/main" val="254151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B9268-8EFA-4A68-9AC4-DF6FB5C5A94C}"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6E876-F025-419B-B79F-048916912F3F}" type="slidenum">
              <a:rPr lang="en-US" smtClean="0"/>
              <a:t>‹#›</a:t>
            </a:fld>
            <a:endParaRPr lang="en-US"/>
          </a:p>
        </p:txBody>
      </p:sp>
    </p:spTree>
    <p:extLst>
      <p:ext uri="{BB962C8B-B14F-4D97-AF65-F5344CB8AC3E}">
        <p14:creationId xmlns:p14="http://schemas.microsoft.com/office/powerpoint/2010/main" val="251986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9B9268-8EFA-4A68-9AC4-DF6FB5C5A94C}" type="datetimeFigureOut">
              <a:rPr lang="en-US" smtClean="0"/>
              <a:t>3/24/2017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16E876-F025-419B-B79F-048916912F3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8256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Infant Feeding:  Getting it Right From the Start</a:t>
            </a:r>
            <a:endParaRPr lang="en-US" dirty="0"/>
          </a:p>
        </p:txBody>
      </p:sp>
      <p:sp>
        <p:nvSpPr>
          <p:cNvPr id="3" name="Subtitle 2"/>
          <p:cNvSpPr>
            <a:spLocks noGrp="1"/>
          </p:cNvSpPr>
          <p:nvPr>
            <p:ph type="subTitle" idx="1"/>
          </p:nvPr>
        </p:nvSpPr>
        <p:spPr/>
        <p:txBody>
          <a:bodyPr/>
          <a:lstStyle/>
          <a:p>
            <a:r>
              <a:rPr lang="en-US" b="1" dirty="0" smtClean="0"/>
              <a:t>Julie Matel, MS, RD, CDE</a:t>
            </a:r>
            <a:endParaRPr lang="en-US" b="1"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2537" y="5598621"/>
            <a:ext cx="3071601" cy="99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2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Feeding Disadvantages?</a:t>
            </a:r>
          </a:p>
        </p:txBody>
      </p:sp>
      <p:sp>
        <p:nvSpPr>
          <p:cNvPr id="3" name="Content Placeholder 2"/>
          <p:cNvSpPr>
            <a:spLocks noGrp="1"/>
          </p:cNvSpPr>
          <p:nvPr>
            <p:ph idx="1"/>
          </p:nvPr>
        </p:nvSpPr>
        <p:spPr/>
        <p:txBody>
          <a:bodyPr>
            <a:normAutofit fontScale="85000" lnSpcReduction="20000"/>
          </a:bodyPr>
          <a:lstStyle/>
          <a:p>
            <a:pPr lvl="1"/>
            <a:endParaRPr lang="en-US" sz="3600" dirty="0" smtClean="0"/>
          </a:p>
          <a:p>
            <a:pPr marL="201168" lvl="1" indent="0">
              <a:buNone/>
            </a:pPr>
            <a:r>
              <a:rPr lang="en-US" sz="3600" dirty="0" smtClean="0"/>
              <a:t>In High risk* infants with CF, breast milk may be inadequate in…</a:t>
            </a:r>
          </a:p>
          <a:p>
            <a:pPr lvl="1"/>
            <a:r>
              <a:rPr lang="en-US" sz="3600" dirty="0" smtClean="0"/>
              <a:t>Calories</a:t>
            </a:r>
            <a:endParaRPr lang="en-US" sz="3600" dirty="0"/>
          </a:p>
          <a:p>
            <a:pPr lvl="1"/>
            <a:r>
              <a:rPr lang="en-US" sz="3600" dirty="0"/>
              <a:t>Protein</a:t>
            </a:r>
          </a:p>
          <a:p>
            <a:pPr lvl="1"/>
            <a:r>
              <a:rPr lang="en-US" sz="3600" dirty="0"/>
              <a:t>Essential fatty acids</a:t>
            </a:r>
          </a:p>
          <a:p>
            <a:pPr lvl="1"/>
            <a:r>
              <a:rPr lang="en-US" sz="3600" dirty="0"/>
              <a:t>Sodium</a:t>
            </a:r>
          </a:p>
          <a:p>
            <a:pPr marL="457200" lvl="1" indent="0">
              <a:buNone/>
            </a:pPr>
            <a:endParaRPr lang="en-US" sz="3600" dirty="0"/>
          </a:p>
          <a:p>
            <a:pPr marL="457200" lvl="1" indent="0">
              <a:buNone/>
            </a:pPr>
            <a:r>
              <a:rPr lang="en-US" sz="3600" dirty="0"/>
              <a:t>* High risk: Meconium ileus, pancreatic insufficient</a:t>
            </a:r>
          </a:p>
          <a:p>
            <a:endParaRPr lang="en-US" dirty="0"/>
          </a:p>
        </p:txBody>
      </p:sp>
      <p:sp>
        <p:nvSpPr>
          <p:cNvPr id="4" name="Text Placeholder 3"/>
          <p:cNvSpPr>
            <a:spLocks noGrp="1"/>
          </p:cNvSpPr>
          <p:nvPr>
            <p:ph type="body" idx="4294967295"/>
          </p:nvPr>
        </p:nvSpPr>
        <p:spPr>
          <a:xfrm>
            <a:off x="1900238" y="178229"/>
            <a:ext cx="5065713" cy="1001712"/>
          </a:xfrm>
        </p:spPr>
        <p:txBody>
          <a:bodyPr>
            <a:normAutofit/>
          </a:bodyPr>
          <a:lstStyle/>
          <a:p>
            <a:endParaRPr lang="en-US" sz="3300" b="1" dirty="0">
              <a:solidFill>
                <a:schemeClr val="tx1"/>
              </a:solidFill>
              <a:latin typeface="+mj-lt"/>
            </a:endParaRPr>
          </a:p>
          <a:p>
            <a:endParaRPr lang="en-US" dirty="0"/>
          </a:p>
        </p:txBody>
      </p:sp>
      <p:pic>
        <p:nvPicPr>
          <p:cNvPr id="8"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33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13" y="286603"/>
            <a:ext cx="11246265" cy="1450757"/>
          </a:xfrm>
        </p:spPr>
        <p:txBody>
          <a:bodyPr>
            <a:noAutofit/>
          </a:bodyPr>
          <a:lstStyle/>
          <a:p>
            <a:r>
              <a:rPr lang="en-US" sz="3600" dirty="0" smtClean="0"/>
              <a:t>Growth and Pulmonary Outcomes During the First 2 years of Life of Breast Fed and Formula Fed Infants with CF Through the Wisconsin Routine Newborn Screening Program</a:t>
            </a:r>
            <a:endParaRPr lang="en-US" sz="3600" dirty="0"/>
          </a:p>
        </p:txBody>
      </p:sp>
      <p:sp>
        <p:nvSpPr>
          <p:cNvPr id="3" name="Content Placeholder 2"/>
          <p:cNvSpPr>
            <a:spLocks noGrp="1"/>
          </p:cNvSpPr>
          <p:nvPr>
            <p:ph idx="1"/>
          </p:nvPr>
        </p:nvSpPr>
        <p:spPr>
          <a:xfrm>
            <a:off x="1" y="1845734"/>
            <a:ext cx="11915192" cy="5012266"/>
          </a:xfrm>
        </p:spPr>
        <p:txBody>
          <a:bodyPr>
            <a:normAutofit/>
          </a:bodyPr>
          <a:lstStyle/>
          <a:p>
            <a:r>
              <a:rPr lang="en-US" sz="2800" dirty="0"/>
              <a:t>103 Wisconsin infants </a:t>
            </a:r>
          </a:p>
          <a:p>
            <a:pPr lvl="1"/>
            <a:r>
              <a:rPr lang="en-US" sz="2800" dirty="0"/>
              <a:t>born 1994-2006</a:t>
            </a:r>
          </a:p>
          <a:p>
            <a:pPr lvl="1"/>
            <a:r>
              <a:rPr lang="en-US" sz="2800" dirty="0"/>
              <a:t>diagnosed through newborn screening </a:t>
            </a:r>
          </a:p>
          <a:p>
            <a:pPr lvl="1"/>
            <a:r>
              <a:rPr lang="en-US" sz="2800" dirty="0"/>
              <a:t>53 infants were breast fed (BF) and 50 infants received only formula (FM)in the first year of life</a:t>
            </a:r>
          </a:p>
          <a:p>
            <a:r>
              <a:rPr lang="en-US" sz="2800" dirty="0"/>
              <a:t>Infants were classified into 3 categories</a:t>
            </a:r>
          </a:p>
          <a:p>
            <a:pPr lvl="1"/>
            <a:r>
              <a:rPr lang="en-US" sz="2800" dirty="0"/>
              <a:t>Diagnosed with meconium ileus [</a:t>
            </a:r>
            <a:r>
              <a:rPr lang="en-US" sz="2800" dirty="0" smtClean="0"/>
              <a:t>24 babies]</a:t>
            </a:r>
          </a:p>
          <a:p>
            <a:pPr lvl="1"/>
            <a:r>
              <a:rPr lang="en-US" sz="2800" dirty="0" smtClean="0"/>
              <a:t>Pancreatic insufficiency  </a:t>
            </a:r>
            <a:r>
              <a:rPr lang="en-US" sz="2800" dirty="0"/>
              <a:t>[70 babies]</a:t>
            </a:r>
          </a:p>
          <a:p>
            <a:pPr lvl="1"/>
            <a:r>
              <a:rPr lang="en-US" sz="2800" dirty="0"/>
              <a:t>Pancreatic sufficient </a:t>
            </a:r>
            <a:r>
              <a:rPr lang="en-US" sz="2800" dirty="0" smtClean="0"/>
              <a:t> </a:t>
            </a:r>
            <a:r>
              <a:rPr lang="en-US" sz="2800" dirty="0"/>
              <a:t>[9 babies]</a:t>
            </a:r>
          </a:p>
          <a:p>
            <a:pPr>
              <a:buFont typeface="Arial" panose="020B0604020202020204" pitchFamily="34" charset="0"/>
              <a:buChar char="•"/>
            </a:pPr>
            <a:endParaRPr lang="en-US" dirty="0" smtClean="0"/>
          </a:p>
        </p:txBody>
      </p:sp>
      <p:pic>
        <p:nvPicPr>
          <p:cNvPr id="4" name="Picture 2" descr="C:\Users\tmiller\AppData\Local\Microsoft\Windows\Temporary Internet Files\Content.IE5\IIEZJB1J\MC900189639[1].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91" r="12792"/>
          <a:stretch/>
        </p:blipFill>
        <p:spPr bwMode="auto">
          <a:xfrm>
            <a:off x="10344803" y="1307349"/>
            <a:ext cx="1398203" cy="1538401"/>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5" name="Picture 2" descr="C:\Users\User\Documents\Stanford HR\Enterprise_SCH_Print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3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Content Placeholder 2"/>
          <p:cNvSpPr>
            <a:spLocks noGrp="1"/>
          </p:cNvSpPr>
          <p:nvPr>
            <p:ph idx="1"/>
          </p:nvPr>
        </p:nvSpPr>
        <p:spPr>
          <a:xfrm>
            <a:off x="261257" y="1845734"/>
            <a:ext cx="10894423" cy="4023360"/>
          </a:xfrm>
        </p:spPr>
        <p:txBody>
          <a:bodyPr/>
          <a:lstStyle/>
          <a:p>
            <a:r>
              <a:rPr lang="en-US" sz="3200" dirty="0"/>
              <a:t>Retrospective medical record review</a:t>
            </a:r>
          </a:p>
          <a:p>
            <a:r>
              <a:rPr lang="en-US" sz="3200" dirty="0"/>
              <a:t>Data included:</a:t>
            </a:r>
          </a:p>
          <a:p>
            <a:pPr lvl="1"/>
            <a:r>
              <a:rPr lang="en-US" sz="3200" dirty="0"/>
              <a:t>Type and length of feedings</a:t>
            </a:r>
          </a:p>
          <a:p>
            <a:pPr lvl="1"/>
            <a:r>
              <a:rPr lang="en-US" sz="3200" dirty="0"/>
              <a:t>Introduction of solids and cow milk</a:t>
            </a:r>
          </a:p>
          <a:p>
            <a:pPr lvl="1"/>
            <a:r>
              <a:rPr lang="en-US" sz="3200" dirty="0"/>
              <a:t>Growth data</a:t>
            </a:r>
          </a:p>
          <a:p>
            <a:pPr lvl="1"/>
            <a:r>
              <a:rPr lang="en-US" sz="3200" dirty="0"/>
              <a:t>Respiratory cultures and infections; CXR</a:t>
            </a:r>
          </a:p>
          <a:p>
            <a:pPr lvl="1"/>
            <a:r>
              <a:rPr lang="en-US" sz="3200" dirty="0"/>
              <a:t>Genotype; age at diagnosis</a:t>
            </a:r>
          </a:p>
          <a:p>
            <a:endParaRPr lang="en-US" dirty="0"/>
          </a:p>
        </p:txBody>
      </p:sp>
    </p:spTree>
    <p:extLst>
      <p:ext uri="{BB962C8B-B14F-4D97-AF65-F5344CB8AC3E}">
        <p14:creationId xmlns:p14="http://schemas.microsoft.com/office/powerpoint/2010/main" val="410179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Conclusions</a:t>
            </a:r>
            <a:endParaRPr lang="en-US" dirty="0"/>
          </a:p>
        </p:txBody>
      </p:sp>
      <p:sp>
        <p:nvSpPr>
          <p:cNvPr id="3" name="Content Placeholder 2"/>
          <p:cNvSpPr>
            <a:spLocks noGrp="1"/>
          </p:cNvSpPr>
          <p:nvPr>
            <p:ph idx="1"/>
          </p:nvPr>
        </p:nvSpPr>
        <p:spPr>
          <a:xfrm>
            <a:off x="195943" y="1845734"/>
            <a:ext cx="10959737" cy="4023360"/>
          </a:xfrm>
        </p:spPr>
        <p:txBody>
          <a:bodyPr>
            <a:normAutofit fontScale="92500"/>
          </a:bodyPr>
          <a:lstStyle/>
          <a:p>
            <a:r>
              <a:rPr lang="en-US" sz="3600" dirty="0" smtClean="0">
                <a:solidFill>
                  <a:srgbClr val="00B050"/>
                </a:solidFill>
              </a:rPr>
              <a:t>Pancreatic insufficient </a:t>
            </a:r>
            <a:r>
              <a:rPr lang="en-US" sz="3600" dirty="0">
                <a:solidFill>
                  <a:srgbClr val="00B050"/>
                </a:solidFill>
              </a:rPr>
              <a:t>infants who were exclusively BF </a:t>
            </a:r>
            <a:r>
              <a:rPr lang="en-US" sz="3600" b="1" dirty="0">
                <a:solidFill>
                  <a:srgbClr val="00B050"/>
                </a:solidFill>
              </a:rPr>
              <a:t>&lt;</a:t>
            </a:r>
            <a:r>
              <a:rPr lang="en-US" sz="3600" dirty="0">
                <a:solidFill>
                  <a:srgbClr val="00B050"/>
                </a:solidFill>
              </a:rPr>
              <a:t> 2 </a:t>
            </a:r>
            <a:r>
              <a:rPr lang="en-US" sz="3600" dirty="0" err="1">
                <a:solidFill>
                  <a:srgbClr val="00B050"/>
                </a:solidFill>
              </a:rPr>
              <a:t>mo</a:t>
            </a:r>
            <a:r>
              <a:rPr lang="en-US" sz="3600" dirty="0" smtClean="0">
                <a:solidFill>
                  <a:srgbClr val="00B050"/>
                </a:solidFill>
              </a:rPr>
              <a:t>:</a:t>
            </a:r>
          </a:p>
          <a:p>
            <a:pPr lvl="1"/>
            <a:r>
              <a:rPr lang="en-US" sz="3600" dirty="0" smtClean="0"/>
              <a:t>achieved </a:t>
            </a:r>
            <a:r>
              <a:rPr lang="en-US" sz="3600" dirty="0"/>
              <a:t>adequate weight gain </a:t>
            </a:r>
          </a:p>
          <a:p>
            <a:pPr lvl="1"/>
            <a:r>
              <a:rPr lang="en-US" sz="3600" dirty="0"/>
              <a:t>had fewer </a:t>
            </a:r>
            <a:r>
              <a:rPr lang="en-US" sz="3600" dirty="0" smtClean="0"/>
              <a:t>pseudomonas </a:t>
            </a:r>
            <a:r>
              <a:rPr lang="en-US" sz="3600" dirty="0"/>
              <a:t>infection during the first 2 years than infants who were exclusively formula fed</a:t>
            </a:r>
          </a:p>
          <a:p>
            <a:r>
              <a:rPr lang="en-US" sz="3600" dirty="0">
                <a:solidFill>
                  <a:srgbClr val="0070C0"/>
                </a:solidFill>
              </a:rPr>
              <a:t>Exclusively BF </a:t>
            </a:r>
            <a:r>
              <a:rPr lang="en-US" sz="3600" b="1" dirty="0">
                <a:solidFill>
                  <a:srgbClr val="0070C0"/>
                </a:solidFill>
              </a:rPr>
              <a:t>≥</a:t>
            </a:r>
            <a:r>
              <a:rPr lang="en-US" sz="3600" dirty="0">
                <a:solidFill>
                  <a:srgbClr val="0070C0"/>
                </a:solidFill>
              </a:rPr>
              <a:t> 2 </a:t>
            </a:r>
            <a:r>
              <a:rPr lang="en-US" sz="3600" dirty="0" err="1">
                <a:solidFill>
                  <a:srgbClr val="0070C0"/>
                </a:solidFill>
              </a:rPr>
              <a:t>mo</a:t>
            </a:r>
            <a:r>
              <a:rPr lang="en-US" sz="3600" dirty="0">
                <a:solidFill>
                  <a:srgbClr val="0070C0"/>
                </a:solidFill>
              </a:rPr>
              <a:t>:</a:t>
            </a:r>
          </a:p>
          <a:p>
            <a:pPr lvl="1"/>
            <a:r>
              <a:rPr lang="en-US" sz="3600" dirty="0"/>
              <a:t>associated with reduced weight gain </a:t>
            </a:r>
          </a:p>
          <a:p>
            <a:pPr lvl="1"/>
            <a:r>
              <a:rPr lang="en-US" sz="3600" dirty="0"/>
              <a:t>without an additional respiratory benefit</a:t>
            </a:r>
          </a:p>
          <a:p>
            <a:endParaRPr lang="en-US"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902" y="493355"/>
            <a:ext cx="10855642" cy="1094422"/>
          </a:xfrm>
        </p:spPr>
        <p:txBody>
          <a:bodyPr>
            <a:normAutofit fontScale="90000"/>
          </a:bodyPr>
          <a:lstStyle/>
          <a:p>
            <a:r>
              <a:rPr lang="en-US" dirty="0" smtClean="0"/>
              <a:t/>
            </a:r>
            <a:br>
              <a:rPr lang="en-US" dirty="0" smtClean="0"/>
            </a:br>
            <a:r>
              <a:rPr lang="en-US" dirty="0" smtClean="0"/>
              <a:t>FIRST    (</a:t>
            </a:r>
            <a:r>
              <a:rPr lang="en-US" u="sng" dirty="0" smtClean="0"/>
              <a:t>F</a:t>
            </a:r>
            <a:r>
              <a:rPr lang="en-US" dirty="0" smtClean="0"/>
              <a:t>eeding </a:t>
            </a:r>
            <a:r>
              <a:rPr lang="en-US" u="sng" dirty="0"/>
              <a:t>I</a:t>
            </a:r>
            <a:r>
              <a:rPr lang="en-US" dirty="0"/>
              <a:t>nfants </a:t>
            </a:r>
            <a:r>
              <a:rPr lang="en-US" u="sng" dirty="0"/>
              <a:t>R</a:t>
            </a:r>
            <a:r>
              <a:rPr lang="en-US" dirty="0"/>
              <a:t>ight from the </a:t>
            </a:r>
            <a:r>
              <a:rPr lang="en-US" u="sng" dirty="0"/>
              <a:t>St</a:t>
            </a:r>
            <a:r>
              <a:rPr lang="en-US" dirty="0"/>
              <a:t>art)</a:t>
            </a:r>
            <a:br>
              <a:rPr lang="en-US" dirty="0"/>
            </a:b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Prospective </a:t>
            </a:r>
            <a:r>
              <a:rPr lang="en-US" sz="2800" dirty="0"/>
              <a:t>study to investigate the potential benefits and risks of breastfeeding in infants with CF</a:t>
            </a:r>
          </a:p>
          <a:p>
            <a:pPr>
              <a:buFont typeface="Arial" panose="020B0604020202020204" pitchFamily="34" charset="0"/>
              <a:buChar char="•"/>
            </a:pPr>
            <a:r>
              <a:rPr lang="en-US" sz="2800" dirty="0"/>
              <a:t>160 CF infants to be enrolled over 4 years (2012-15)</a:t>
            </a:r>
          </a:p>
          <a:p>
            <a:pPr>
              <a:buFont typeface="Arial" panose="020B0604020202020204" pitchFamily="34" charset="0"/>
              <a:buChar char="•"/>
            </a:pPr>
            <a:r>
              <a:rPr lang="en-US" sz="2800" dirty="0"/>
              <a:t>5 sites:  </a:t>
            </a:r>
          </a:p>
          <a:p>
            <a:pPr lvl="1">
              <a:buFont typeface="Arial" panose="020B0604020202020204" pitchFamily="34" charset="0"/>
              <a:buChar char="•"/>
            </a:pPr>
            <a:r>
              <a:rPr lang="en-US" sz="2800" dirty="0"/>
              <a:t>Madison and Milwaukee, WI, Indianapolis, Boston, and Salt Lake City</a:t>
            </a:r>
          </a:p>
          <a:p>
            <a:endParaRPr lang="en-US" sz="2400" dirty="0"/>
          </a:p>
        </p:txBody>
      </p:sp>
      <p:pic>
        <p:nvPicPr>
          <p:cNvPr id="5" name="Picture 4"/>
          <p:cNvPicPr>
            <a:picLocks noChangeAspect="1"/>
          </p:cNvPicPr>
          <p:nvPr/>
        </p:nvPicPr>
        <p:blipFill>
          <a:blip r:embed="rId2"/>
          <a:stretch>
            <a:fillRect/>
          </a:stretch>
        </p:blipFill>
        <p:spPr>
          <a:xfrm>
            <a:off x="299905" y="4663759"/>
            <a:ext cx="1936046" cy="1463291"/>
          </a:xfrm>
          <a:prstGeom prst="rect">
            <a:avLst/>
          </a:prstGeom>
        </p:spPr>
      </p:pic>
      <p:pic>
        <p:nvPicPr>
          <p:cNvPr id="6" name="Picture 5"/>
          <p:cNvPicPr>
            <a:picLocks noChangeAspect="1"/>
          </p:cNvPicPr>
          <p:nvPr/>
        </p:nvPicPr>
        <p:blipFill>
          <a:blip r:embed="rId3"/>
          <a:stretch>
            <a:fillRect/>
          </a:stretch>
        </p:blipFill>
        <p:spPr>
          <a:xfrm>
            <a:off x="-47215" y="0"/>
            <a:ext cx="1144495" cy="1757843"/>
          </a:xfrm>
          <a:prstGeom prst="rect">
            <a:avLst/>
          </a:prstGeom>
        </p:spPr>
      </p:pic>
      <p:pic>
        <p:nvPicPr>
          <p:cNvPr id="7" name="Picture 6"/>
          <p:cNvPicPr>
            <a:picLocks noChangeAspect="1"/>
          </p:cNvPicPr>
          <p:nvPr/>
        </p:nvPicPr>
        <p:blipFill>
          <a:blip r:embed="rId4"/>
          <a:stretch>
            <a:fillRect/>
          </a:stretch>
        </p:blipFill>
        <p:spPr>
          <a:xfrm>
            <a:off x="4792980" y="4631383"/>
            <a:ext cx="2667000" cy="1638300"/>
          </a:xfrm>
          <a:prstGeom prst="rect">
            <a:avLst/>
          </a:prstGeom>
        </p:spPr>
      </p:pic>
      <p:pic>
        <p:nvPicPr>
          <p:cNvPr id="8" name="Picture 7"/>
          <p:cNvPicPr>
            <a:picLocks noChangeAspect="1"/>
          </p:cNvPicPr>
          <p:nvPr/>
        </p:nvPicPr>
        <p:blipFill>
          <a:blip r:embed="rId5"/>
          <a:stretch>
            <a:fillRect/>
          </a:stretch>
        </p:blipFill>
        <p:spPr>
          <a:xfrm>
            <a:off x="10017009" y="4314825"/>
            <a:ext cx="1618271" cy="2057400"/>
          </a:xfrm>
          <a:prstGeom prst="rect">
            <a:avLst/>
          </a:prstGeom>
        </p:spPr>
      </p:pic>
    </p:spTree>
    <p:extLst>
      <p:ext uri="{BB962C8B-B14F-4D97-AF65-F5344CB8AC3E}">
        <p14:creationId xmlns:p14="http://schemas.microsoft.com/office/powerpoint/2010/main" val="3776858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200" dirty="0"/>
              <a:t>Follow up for 2 years</a:t>
            </a:r>
          </a:p>
          <a:p>
            <a:pPr>
              <a:buFont typeface="Arial" panose="020B0604020202020204" pitchFamily="34" charset="0"/>
              <a:buChar char="•"/>
            </a:pPr>
            <a:r>
              <a:rPr lang="en-US" sz="3200" dirty="0"/>
              <a:t>Primary outcomes</a:t>
            </a:r>
          </a:p>
          <a:p>
            <a:pPr lvl="1">
              <a:buFont typeface="Arial" panose="020B0604020202020204" pitchFamily="34" charset="0"/>
              <a:buChar char="•"/>
            </a:pPr>
            <a:r>
              <a:rPr lang="en-US" sz="3200" dirty="0"/>
              <a:t>Weight gain and Pa infections</a:t>
            </a:r>
          </a:p>
          <a:p>
            <a:pPr>
              <a:buFont typeface="Arial" panose="020B0604020202020204" pitchFamily="34" charset="0"/>
              <a:buChar char="•"/>
            </a:pPr>
            <a:r>
              <a:rPr lang="en-US" sz="3200" dirty="0"/>
              <a:t>Secondary outcomes</a:t>
            </a:r>
          </a:p>
          <a:p>
            <a:pPr lvl="1">
              <a:buFont typeface="Arial" panose="020B0604020202020204" pitchFamily="34" charset="0"/>
              <a:buChar char="•"/>
            </a:pPr>
            <a:r>
              <a:rPr lang="en-US" sz="3200" dirty="0"/>
              <a:t>Nutritional:  Length, </a:t>
            </a:r>
            <a:r>
              <a:rPr lang="en-US" sz="3200" dirty="0" smtClean="0"/>
              <a:t>head circumference, essential fatty acid </a:t>
            </a:r>
            <a:r>
              <a:rPr lang="en-US" sz="3200" dirty="0"/>
              <a:t>and vitamin levels</a:t>
            </a:r>
          </a:p>
          <a:p>
            <a:pPr lvl="1">
              <a:buFont typeface="Arial" panose="020B0604020202020204" pitchFamily="34" charset="0"/>
              <a:buChar char="•"/>
            </a:pPr>
            <a:r>
              <a:rPr lang="en-US" sz="3200" dirty="0"/>
              <a:t>Pulmonary:  Inflammatory markers, other respiratory pathogens, </a:t>
            </a:r>
            <a:r>
              <a:rPr lang="en-US" sz="3200" dirty="0" smtClean="0"/>
              <a:t>chest x-ray </a:t>
            </a:r>
            <a:r>
              <a:rPr lang="en-US" sz="3200" dirty="0"/>
              <a:t>scores, respiratory symptoms</a:t>
            </a:r>
          </a:p>
          <a:p>
            <a:endParaRPr lang="en-US"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76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41763"/>
          </a:xfrm>
        </p:spPr>
        <p:txBody>
          <a:bodyPr/>
          <a:lstStyle/>
          <a:p>
            <a:r>
              <a:rPr lang="en-US" dirty="0" smtClean="0"/>
              <a:t>          Preliminary analysis of the FIRST Study</a:t>
            </a:r>
            <a:endParaRPr lang="en-US" dirty="0"/>
          </a:p>
        </p:txBody>
      </p:sp>
      <p:sp>
        <p:nvSpPr>
          <p:cNvPr id="3" name="Content Placeholder 2"/>
          <p:cNvSpPr>
            <a:spLocks noGrp="1"/>
          </p:cNvSpPr>
          <p:nvPr>
            <p:ph idx="1"/>
          </p:nvPr>
        </p:nvSpPr>
        <p:spPr>
          <a:xfrm>
            <a:off x="1097280" y="1845734"/>
            <a:ext cx="10804208" cy="4612216"/>
          </a:xfrm>
        </p:spPr>
        <p:txBody>
          <a:bodyPr/>
          <a:lstStyle/>
          <a:p>
            <a:pPr>
              <a:buFont typeface="Arial" panose="020B0604020202020204" pitchFamily="34" charset="0"/>
              <a:buChar char="•"/>
            </a:pPr>
            <a:r>
              <a:rPr lang="en-US" sz="3600" dirty="0" smtClean="0"/>
              <a:t>Aim is to identify optimal feeding for infant with Cystic Fibrosis</a:t>
            </a:r>
          </a:p>
          <a:p>
            <a:pPr>
              <a:buFont typeface="Arial" panose="020B0604020202020204" pitchFamily="34" charset="0"/>
              <a:buChar char="•"/>
            </a:pPr>
            <a:r>
              <a:rPr lang="en-US" sz="3600" dirty="0"/>
              <a:t>F</a:t>
            </a:r>
            <a:r>
              <a:rPr lang="en-US" sz="3600" dirty="0" smtClean="0"/>
              <a:t>ocused on 82 infants</a:t>
            </a:r>
          </a:p>
          <a:p>
            <a:pPr lvl="1">
              <a:buFont typeface="Arial" panose="020B0604020202020204" pitchFamily="34" charset="0"/>
              <a:buChar char="•"/>
            </a:pPr>
            <a:r>
              <a:rPr lang="en-US" sz="3600" dirty="0" smtClean="0"/>
              <a:t>pancreatic insufficient, without meconium ileus</a:t>
            </a:r>
          </a:p>
          <a:p>
            <a:pPr>
              <a:buFont typeface="Arial" panose="020B0604020202020204" pitchFamily="34" charset="0"/>
              <a:buChar char="•"/>
            </a:pPr>
            <a:r>
              <a:rPr lang="en-US" sz="3600" dirty="0" smtClean="0"/>
              <a:t>Evaluated feeding patterns for 6 months</a:t>
            </a:r>
          </a:p>
          <a:p>
            <a:pPr marL="0" indent="0">
              <a:buNone/>
            </a:pPr>
            <a:endParaRPr lang="en-US" dirty="0" smtClean="0"/>
          </a:p>
          <a:p>
            <a:pPr>
              <a:buFont typeface="Arial" panose="020B0604020202020204" pitchFamily="34" charset="0"/>
              <a:buChar char="•"/>
            </a:pPr>
            <a:endParaRPr lang="en-US" dirty="0" smtClean="0"/>
          </a:p>
          <a:p>
            <a:endParaRPr lang="en-US" dirty="0"/>
          </a:p>
        </p:txBody>
      </p:sp>
      <p:pic>
        <p:nvPicPr>
          <p:cNvPr id="7"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96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Feeding Patterns (82 infants)</a:t>
            </a:r>
            <a:endParaRPr lang="en-US" dirty="0"/>
          </a:p>
        </p:txBody>
      </p:sp>
      <p:sp>
        <p:nvSpPr>
          <p:cNvPr id="8" name="Text Placeholder 7"/>
          <p:cNvSpPr>
            <a:spLocks noGrp="1"/>
          </p:cNvSpPr>
          <p:nvPr>
            <p:ph type="body" idx="1"/>
          </p:nvPr>
        </p:nvSpPr>
        <p:spPr/>
        <p:txBody>
          <a:bodyPr/>
          <a:lstStyle/>
          <a:p>
            <a:r>
              <a:rPr lang="en-US" dirty="0" smtClean="0"/>
              <a:t>Most infants were exclusively breast fed </a:t>
            </a:r>
            <a:r>
              <a:rPr lang="en-US" b="1" dirty="0" smtClean="0"/>
              <a:t>at 1 month</a:t>
            </a:r>
            <a:endParaRPr lang="en-US" b="1"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426733193"/>
              </p:ext>
            </p:extLst>
          </p:nvPr>
        </p:nvGraphicFramePr>
        <p:xfrm>
          <a:off x="856615" y="2582334"/>
          <a:ext cx="5178425" cy="326125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3"/>
          </p:nvPr>
        </p:nvSpPr>
        <p:spPr/>
        <p:txBody>
          <a:bodyPr/>
          <a:lstStyle/>
          <a:p>
            <a:r>
              <a:rPr lang="en-US" dirty="0" smtClean="0"/>
              <a:t>Most Infants were exclusively Formula Fed </a:t>
            </a:r>
            <a:r>
              <a:rPr lang="en-US" b="1" dirty="0" smtClean="0"/>
              <a:t>at 6 months</a:t>
            </a:r>
            <a:endParaRPr lang="en-US" b="1"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1602639946"/>
              </p:ext>
            </p:extLst>
          </p:nvPr>
        </p:nvGraphicFramePr>
        <p:xfrm>
          <a:off x="6218238" y="2582863"/>
          <a:ext cx="4937125" cy="3286125"/>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descr="C:\Users\User\Documents\Stanford HR\Enterprise_SCH_Print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8387" y="5995595"/>
            <a:ext cx="2100263" cy="67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7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Results:  Caloric Density of Feeds</a:t>
            </a:r>
            <a:endParaRPr lang="en-US" dirty="0"/>
          </a:p>
        </p:txBody>
      </p:sp>
      <p:pic>
        <p:nvPicPr>
          <p:cNvPr id="9" name="Content Placeholder 8"/>
          <p:cNvPicPr>
            <a:picLocks noGrp="1" noChangeAspect="1"/>
          </p:cNvPicPr>
          <p:nvPr>
            <p:ph idx="1"/>
          </p:nvPr>
        </p:nvPicPr>
        <p:blipFill>
          <a:blip r:embed="rId2"/>
          <a:stretch>
            <a:fillRect/>
          </a:stretch>
        </p:blipFill>
        <p:spPr>
          <a:xfrm>
            <a:off x="7214896" y="2920481"/>
            <a:ext cx="4598659" cy="2575249"/>
          </a:xfrm>
          <a:prstGeom prst="rect">
            <a:avLst/>
          </a:prstGeom>
        </p:spPr>
      </p:pic>
      <p:sp>
        <p:nvSpPr>
          <p:cNvPr id="11" name="Text Placeholder 10"/>
          <p:cNvSpPr>
            <a:spLocks noGrp="1"/>
          </p:cNvSpPr>
          <p:nvPr>
            <p:ph type="body" sz="quarter" idx="4294967295"/>
          </p:nvPr>
        </p:nvSpPr>
        <p:spPr>
          <a:xfrm flipH="1" flipV="1">
            <a:off x="2545491" y="1737359"/>
            <a:ext cx="9094573" cy="239721"/>
          </a:xfrm>
        </p:spPr>
        <p:txBody>
          <a:bodyPr>
            <a:noAutofit/>
          </a:bodyPr>
          <a:lstStyle/>
          <a:p>
            <a:endParaRPr lang="en-US" sz="2800" dirty="0"/>
          </a:p>
        </p:txBody>
      </p:sp>
      <p:sp>
        <p:nvSpPr>
          <p:cNvPr id="12" name="Content Placeholder 11"/>
          <p:cNvSpPr>
            <a:spLocks noGrp="1"/>
          </p:cNvSpPr>
          <p:nvPr>
            <p:ph sz="quarter" idx="4294967295"/>
          </p:nvPr>
        </p:nvSpPr>
        <p:spPr>
          <a:xfrm>
            <a:off x="746447" y="2295330"/>
            <a:ext cx="6468449" cy="2576747"/>
          </a:xfrm>
        </p:spPr>
        <p:txBody>
          <a:bodyPr>
            <a:noAutofit/>
          </a:bodyPr>
          <a:lstStyle/>
          <a:p>
            <a:pPr>
              <a:buFont typeface="Arial" panose="020B0604020202020204" pitchFamily="34" charset="0"/>
              <a:buChar char="•"/>
            </a:pPr>
            <a:r>
              <a:rPr lang="en-US" sz="2800" dirty="0" smtClean="0"/>
              <a:t>More than half of infants received fortified breast milk or higher calorie formula by six months</a:t>
            </a:r>
          </a:p>
        </p:txBody>
      </p:sp>
      <p:pic>
        <p:nvPicPr>
          <p:cNvPr id="13" name="Picture 2" descr="C:\Users\User\Documents\Stanford HR\Enterprise_SCH_Print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940" y="6008914"/>
            <a:ext cx="2433371" cy="78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31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Growth patterns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solidFill>
                  <a:schemeClr val="tx1"/>
                </a:solidFill>
              </a:rPr>
              <a:t>In the first 2 months</a:t>
            </a:r>
            <a:endParaRPr lang="en-US" sz="2400" dirty="0"/>
          </a:p>
          <a:p>
            <a:pPr lvl="1">
              <a:buFont typeface="Arial" panose="020B0604020202020204" pitchFamily="34" charset="0"/>
              <a:buChar char="•"/>
            </a:pPr>
            <a:r>
              <a:rPr lang="en-US" sz="2400" dirty="0" smtClean="0">
                <a:solidFill>
                  <a:schemeClr val="tx1"/>
                </a:solidFill>
              </a:rPr>
              <a:t>all feeding groups </a:t>
            </a:r>
            <a:r>
              <a:rPr lang="en-US" sz="2400" dirty="0" smtClean="0"/>
              <a:t>experienced a decrease in weight </a:t>
            </a:r>
            <a:r>
              <a:rPr lang="en-US" sz="2400" dirty="0"/>
              <a:t>for length </a:t>
            </a:r>
            <a:r>
              <a:rPr lang="en-US" sz="2400" dirty="0" smtClean="0"/>
              <a:t>percentiles</a:t>
            </a:r>
          </a:p>
          <a:p>
            <a:pPr marL="0" indent="0">
              <a:buNone/>
            </a:pPr>
            <a:r>
              <a:rPr lang="en-US" sz="2400" dirty="0" smtClean="0">
                <a:solidFill>
                  <a:schemeClr val="tx1"/>
                </a:solidFill>
              </a:rPr>
              <a:t>At 6 months</a:t>
            </a:r>
            <a:endParaRPr lang="en-US" sz="2400" dirty="0"/>
          </a:p>
          <a:p>
            <a:pPr lvl="1">
              <a:buFont typeface="Arial" panose="020B0604020202020204" pitchFamily="34" charset="0"/>
              <a:buChar char="•"/>
            </a:pPr>
            <a:r>
              <a:rPr lang="en-US" sz="2400" dirty="0" smtClean="0"/>
              <a:t>only the </a:t>
            </a:r>
            <a:r>
              <a:rPr lang="en-US" sz="2400" dirty="0" smtClean="0">
                <a:solidFill>
                  <a:schemeClr val="tx1"/>
                </a:solidFill>
              </a:rPr>
              <a:t>ex formula fed and (Breast + formula fed) groups </a:t>
            </a:r>
            <a:r>
              <a:rPr lang="en-US" sz="2400" dirty="0" smtClean="0"/>
              <a:t>had an improvement in their weight and weight for length percentiles (achieved the 55-60 %</a:t>
            </a:r>
            <a:r>
              <a:rPr lang="en-US" sz="2400" dirty="0" err="1" smtClean="0"/>
              <a:t>ile</a:t>
            </a:r>
            <a:r>
              <a:rPr lang="en-US" sz="2400" dirty="0" smtClean="0"/>
              <a:t>)</a:t>
            </a:r>
          </a:p>
          <a:p>
            <a:pPr>
              <a:buFont typeface="Arial" panose="020B0604020202020204" pitchFamily="34" charset="0"/>
              <a:buChar char="•"/>
            </a:pPr>
            <a:r>
              <a:rPr lang="en-US" sz="2400" dirty="0" smtClean="0"/>
              <a:t>Weight </a:t>
            </a:r>
            <a:r>
              <a:rPr lang="en-US" sz="2400" dirty="0"/>
              <a:t>and weight for length </a:t>
            </a:r>
            <a:r>
              <a:rPr lang="en-US" sz="2400" dirty="0" smtClean="0"/>
              <a:t>percentiles </a:t>
            </a:r>
            <a:r>
              <a:rPr lang="en-US" sz="2400" dirty="0"/>
              <a:t>remained low in the </a:t>
            </a:r>
            <a:r>
              <a:rPr lang="en-US" sz="2400" dirty="0" smtClean="0"/>
              <a:t>ex breast </a:t>
            </a:r>
            <a:r>
              <a:rPr lang="en-US" sz="2400" dirty="0"/>
              <a:t>fed group</a:t>
            </a:r>
          </a:p>
          <a:p>
            <a:pPr>
              <a:buFont typeface="Arial" panose="020B0604020202020204" pitchFamily="34" charset="0"/>
              <a:buChar char="•"/>
            </a:pPr>
            <a:r>
              <a:rPr lang="en-US" sz="2400" dirty="0" smtClean="0"/>
              <a:t>Exclusively breast feeding </a:t>
            </a:r>
            <a:r>
              <a:rPr lang="en-US" sz="2400" dirty="0"/>
              <a:t>for 6 months was associated with lower weight gain at 4-6 months compared to exclusively formula fed and </a:t>
            </a:r>
            <a:r>
              <a:rPr lang="en-US" sz="2400" dirty="0" smtClean="0"/>
              <a:t>(Breast </a:t>
            </a:r>
            <a:r>
              <a:rPr lang="en-US" sz="2400" dirty="0"/>
              <a:t>+ formula </a:t>
            </a:r>
            <a:r>
              <a:rPr lang="en-US" sz="2400" dirty="0" smtClean="0"/>
              <a:t>fed) </a:t>
            </a:r>
            <a:r>
              <a:rPr lang="en-US" sz="2400" dirty="0"/>
              <a:t>groups</a:t>
            </a:r>
          </a:p>
          <a:p>
            <a:endParaRPr lang="en-US" sz="2400" dirty="0"/>
          </a:p>
        </p:txBody>
      </p:sp>
    </p:spTree>
    <p:extLst>
      <p:ext uri="{BB962C8B-B14F-4D97-AF65-F5344CB8AC3E}">
        <p14:creationId xmlns:p14="http://schemas.microsoft.com/office/powerpoint/2010/main" val="85828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for Infants with CF</a:t>
            </a:r>
            <a:endParaRPr lang="en-US" dirty="0"/>
          </a:p>
        </p:txBody>
      </p:sp>
      <p:sp>
        <p:nvSpPr>
          <p:cNvPr id="7" name="Rounded Rectangular Callout 6"/>
          <p:cNvSpPr/>
          <p:nvPr/>
        </p:nvSpPr>
        <p:spPr>
          <a:xfrm flipH="1">
            <a:off x="195738" y="2029392"/>
            <a:ext cx="1803083" cy="869823"/>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Should I drink breast milk or formula?</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3201354" y="2212690"/>
            <a:ext cx="1811351" cy="1943362"/>
          </a:xfrm>
          <a:prstGeom prst="rect">
            <a:avLst/>
          </a:prstGeom>
        </p:spPr>
      </p:pic>
      <p:sp>
        <p:nvSpPr>
          <p:cNvPr id="11" name="Oval Callout 10"/>
          <p:cNvSpPr/>
          <p:nvPr/>
        </p:nvSpPr>
        <p:spPr>
          <a:xfrm>
            <a:off x="4927157" y="1737360"/>
            <a:ext cx="2171699" cy="1264697"/>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I need a high calorie formula?</a:t>
            </a:r>
            <a:endParaRPr lang="en-US" dirty="0"/>
          </a:p>
        </p:txBody>
      </p:sp>
      <p:pic>
        <p:nvPicPr>
          <p:cNvPr id="12" name="Picture 11"/>
          <p:cNvPicPr>
            <a:picLocks noChangeAspect="1"/>
          </p:cNvPicPr>
          <p:nvPr/>
        </p:nvPicPr>
        <p:blipFill>
          <a:blip r:embed="rId3"/>
          <a:stretch>
            <a:fillRect/>
          </a:stretch>
        </p:blipFill>
        <p:spPr>
          <a:xfrm>
            <a:off x="8978493" y="3002057"/>
            <a:ext cx="1562824" cy="1823139"/>
          </a:xfrm>
          <a:prstGeom prst="rect">
            <a:avLst/>
          </a:prstGeom>
        </p:spPr>
      </p:pic>
      <p:sp>
        <p:nvSpPr>
          <p:cNvPr id="13" name="Cloud Callout 12"/>
          <p:cNvSpPr/>
          <p:nvPr/>
        </p:nvSpPr>
        <p:spPr>
          <a:xfrm>
            <a:off x="9590989" y="1288156"/>
            <a:ext cx="2072747" cy="1482471"/>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Does early growth matter?</a:t>
            </a:r>
            <a:endParaRPr lang="en-US" dirty="0">
              <a:solidFill>
                <a:schemeClr val="tx1"/>
              </a:solidFill>
            </a:endParaRPr>
          </a:p>
        </p:txBody>
      </p:sp>
      <p:pic>
        <p:nvPicPr>
          <p:cNvPr id="14" name="Picture 2" descr="C:\Users\User\Documents\Stanford HR\Enterprise_SCH_Print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5417" y="5736906"/>
            <a:ext cx="2971800" cy="960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stretch>
            <a:fillRect/>
          </a:stretch>
        </p:blipFill>
        <p:spPr>
          <a:xfrm>
            <a:off x="5438774" y="3923011"/>
            <a:ext cx="2143125" cy="2143125"/>
          </a:xfrm>
          <a:prstGeom prst="rect">
            <a:avLst/>
          </a:prstGeom>
        </p:spPr>
      </p:pic>
      <p:pic>
        <p:nvPicPr>
          <p:cNvPr id="20" name="Picture 19"/>
          <p:cNvPicPr>
            <a:picLocks noChangeAspect="1"/>
          </p:cNvPicPr>
          <p:nvPr/>
        </p:nvPicPr>
        <p:blipFill>
          <a:blip r:embed="rId6"/>
          <a:stretch>
            <a:fillRect/>
          </a:stretch>
        </p:blipFill>
        <p:spPr>
          <a:xfrm>
            <a:off x="212706" y="3328987"/>
            <a:ext cx="2374285" cy="1508885"/>
          </a:xfrm>
          <a:prstGeom prst="rect">
            <a:avLst/>
          </a:prstGeom>
        </p:spPr>
      </p:pic>
      <p:sp>
        <p:nvSpPr>
          <p:cNvPr id="21" name="Content Placeholder 20"/>
          <p:cNvSpPr>
            <a:spLocks noGrp="1"/>
          </p:cNvSpPr>
          <p:nvPr>
            <p:ph idx="1"/>
          </p:nvPr>
        </p:nvSpPr>
        <p:spPr/>
        <p:txBody>
          <a:bodyPr/>
          <a:lstStyle/>
          <a:p>
            <a:endParaRPr lang="en-US" dirty="0"/>
          </a:p>
        </p:txBody>
      </p:sp>
      <p:sp>
        <p:nvSpPr>
          <p:cNvPr id="22" name="Rectangular Callout 21"/>
          <p:cNvSpPr/>
          <p:nvPr/>
        </p:nvSpPr>
        <p:spPr>
          <a:xfrm rot="16200000">
            <a:off x="3668637" y="4772544"/>
            <a:ext cx="1596796" cy="813052"/>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US" dirty="0" smtClean="0">
                <a:solidFill>
                  <a:schemeClr val="tx1"/>
                </a:solidFill>
              </a:rPr>
              <a:t>When can I eat real food?</a:t>
            </a:r>
            <a:endParaRPr lang="en-US" dirty="0">
              <a:solidFill>
                <a:schemeClr val="tx1"/>
              </a:solidFill>
            </a:endParaRPr>
          </a:p>
        </p:txBody>
      </p:sp>
    </p:spTree>
    <p:extLst>
      <p:ext uri="{BB962C8B-B14F-4D97-AF65-F5344CB8AC3E}">
        <p14:creationId xmlns:p14="http://schemas.microsoft.com/office/powerpoint/2010/main" val="348533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Fatty Acid Content of Breast Milk and of Diets in Mothers of Infants with CF</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Breast milk and diet content of 12 mothers with infants enrolled in the FIRST study (39 samples of breast milk were analyzed)</a:t>
            </a:r>
          </a:p>
          <a:p>
            <a:pPr>
              <a:buFont typeface="Arial" panose="020B0604020202020204" pitchFamily="34" charset="0"/>
              <a:buChar char="•"/>
            </a:pPr>
            <a:r>
              <a:rPr lang="en-US" sz="2800" dirty="0" smtClean="0"/>
              <a:t>71% of breast milk samples would not be able to provide enough linoleic acid for infants with CF</a:t>
            </a:r>
          </a:p>
          <a:p>
            <a:pPr>
              <a:buFont typeface="Arial" panose="020B0604020202020204" pitchFamily="34" charset="0"/>
              <a:buChar char="•"/>
            </a:pPr>
            <a:r>
              <a:rPr lang="en-US" sz="2800" dirty="0" smtClean="0"/>
              <a:t>57% of mothers’ linoleic acid intake was below the AI (adequate intake) for lactating women</a:t>
            </a:r>
            <a:endParaRPr lang="en-US" sz="2800"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Prolonged exclusive breast feeding was associated with lower weight percentiles and lower weight gain at age 4-6 months, compared to formula or mixed feedings (breast feeding plus formula)</a:t>
            </a:r>
          </a:p>
          <a:p>
            <a:pPr>
              <a:buFont typeface="Arial" panose="020B0604020202020204" pitchFamily="34" charset="0"/>
              <a:buChar char="•"/>
            </a:pPr>
            <a:r>
              <a:rPr lang="en-US" sz="3600" dirty="0" smtClean="0"/>
              <a:t>Most breast milk samples appear to contain insufficient linoleic acid for CF infants</a:t>
            </a:r>
          </a:p>
          <a:p>
            <a:pPr>
              <a:buFont typeface="Arial" panose="020B0604020202020204" pitchFamily="34" charset="0"/>
              <a:buChar char="•"/>
            </a:pPr>
            <a:endParaRPr lang="en-US" sz="3600" dirty="0" smtClean="0"/>
          </a:p>
          <a:p>
            <a:pPr>
              <a:buFont typeface="Arial" panose="020B0604020202020204" pitchFamily="34" charset="0"/>
              <a:buChar char="•"/>
            </a:pPr>
            <a:endParaRPr lang="en-US" sz="3600"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Solid Food Feedings</a:t>
            </a:r>
            <a:endParaRPr lang="en-US" dirty="0"/>
          </a:p>
        </p:txBody>
      </p:sp>
      <p:pic>
        <p:nvPicPr>
          <p:cNvPr id="4" name="Content Placeholder 3"/>
          <p:cNvPicPr>
            <a:picLocks noGrp="1" noChangeAspect="1"/>
          </p:cNvPicPr>
          <p:nvPr>
            <p:ph idx="1"/>
          </p:nvPr>
        </p:nvPicPr>
        <p:blipFill>
          <a:blip r:embed="rId2"/>
          <a:stretch>
            <a:fillRect/>
          </a:stretch>
        </p:blipFill>
        <p:spPr>
          <a:xfrm>
            <a:off x="1097280" y="2057400"/>
            <a:ext cx="2590800" cy="1714500"/>
          </a:xfrm>
          <a:prstGeom prst="rect">
            <a:avLst/>
          </a:prstGeom>
        </p:spPr>
      </p:pic>
      <p:pic>
        <p:nvPicPr>
          <p:cNvPr id="5" name="Picture 4"/>
          <p:cNvPicPr>
            <a:picLocks noChangeAspect="1"/>
          </p:cNvPicPr>
          <p:nvPr/>
        </p:nvPicPr>
        <p:blipFill>
          <a:blip r:embed="rId3"/>
          <a:stretch>
            <a:fillRect/>
          </a:stretch>
        </p:blipFill>
        <p:spPr>
          <a:xfrm>
            <a:off x="4655344" y="2719387"/>
            <a:ext cx="2590800" cy="1762125"/>
          </a:xfrm>
          <a:prstGeom prst="rect">
            <a:avLst/>
          </a:prstGeom>
        </p:spPr>
      </p:pic>
      <p:pic>
        <p:nvPicPr>
          <p:cNvPr id="6" name="Picture 5"/>
          <p:cNvPicPr>
            <a:picLocks noChangeAspect="1"/>
          </p:cNvPicPr>
          <p:nvPr/>
        </p:nvPicPr>
        <p:blipFill>
          <a:blip r:embed="rId4"/>
          <a:stretch>
            <a:fillRect/>
          </a:stretch>
        </p:blipFill>
        <p:spPr>
          <a:xfrm>
            <a:off x="8213408" y="3771899"/>
            <a:ext cx="2619375" cy="1743075"/>
          </a:xfrm>
          <a:prstGeom prst="rect">
            <a:avLst/>
          </a:prstGeom>
        </p:spPr>
      </p:pic>
      <p:pic>
        <p:nvPicPr>
          <p:cNvPr id="7" name="Picture 2" descr="C:\Users\User\Documents\Stanford HR\Enterprise_SCH_Print_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55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of </a:t>
            </a:r>
            <a:r>
              <a:rPr lang="en-US" dirty="0" smtClean="0"/>
              <a:t>Solids</a:t>
            </a:r>
            <a:endParaRPr lang="en-US" dirty="0"/>
          </a:p>
        </p:txBody>
      </p:sp>
      <p:sp>
        <p:nvSpPr>
          <p:cNvPr id="3" name="Content Placeholder 2"/>
          <p:cNvSpPr>
            <a:spLocks noGrp="1"/>
          </p:cNvSpPr>
          <p:nvPr>
            <p:ph idx="1"/>
          </p:nvPr>
        </p:nvSpPr>
        <p:spPr>
          <a:xfrm>
            <a:off x="271463" y="1845734"/>
            <a:ext cx="11658600" cy="4023360"/>
          </a:xfrm>
        </p:spPr>
        <p:txBody>
          <a:bodyPr>
            <a:normAutofit fontScale="92500"/>
          </a:bodyPr>
          <a:lstStyle/>
          <a:p>
            <a:pPr>
              <a:buFont typeface="Arial" panose="020B0604020202020204" pitchFamily="34" charset="0"/>
              <a:buChar char="•"/>
            </a:pPr>
            <a:r>
              <a:rPr lang="en-US" sz="3600" dirty="0"/>
              <a:t>Infants with CF need complimentary foods between 4-6 months of </a:t>
            </a:r>
            <a:r>
              <a:rPr lang="en-US" sz="3600" dirty="0" smtClean="0"/>
              <a:t>age</a:t>
            </a:r>
          </a:p>
          <a:p>
            <a:pPr lvl="1"/>
            <a:r>
              <a:rPr lang="en-US" sz="2800" dirty="0"/>
              <a:t>Infants with CF have an advantage of practicing with enzymes for several months and are often “ready” to add solids to their feeding routine by this time.</a:t>
            </a:r>
          </a:p>
          <a:p>
            <a:pPr lvl="1"/>
            <a:r>
              <a:rPr lang="en-US" sz="2800" dirty="0"/>
              <a:t>Infants with CF need extra calories that can be included with solid food feedings</a:t>
            </a:r>
          </a:p>
          <a:p>
            <a:pPr lvl="2"/>
            <a:r>
              <a:rPr lang="en-US" sz="2800" dirty="0"/>
              <a:t>Added fats; carbohydrates; </a:t>
            </a:r>
            <a:r>
              <a:rPr lang="en-US" sz="2800" dirty="0" err="1"/>
              <a:t>modulars</a:t>
            </a:r>
            <a:endParaRPr lang="en-US" sz="2800" dirty="0"/>
          </a:p>
          <a:p>
            <a:pPr lvl="2"/>
            <a:r>
              <a:rPr lang="en-US" sz="2800" dirty="0"/>
              <a:t>Selection of calorically dense foods (purees and finger foods)</a:t>
            </a:r>
          </a:p>
          <a:p>
            <a:pPr lvl="2"/>
            <a:r>
              <a:rPr lang="en-US" sz="2800" dirty="0"/>
              <a:t>More liberal inclusion of nutrient dense, high calorie solids compared to healthy infants</a:t>
            </a:r>
          </a:p>
          <a:p>
            <a:pPr>
              <a:buFont typeface="Arial" panose="020B0604020202020204" pitchFamily="34" charset="0"/>
              <a:buChar char="•"/>
            </a:pPr>
            <a:endParaRPr lang="en-US" sz="3600" dirty="0"/>
          </a:p>
          <a:p>
            <a:endParaRPr lang="en-US"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Solids</a:t>
            </a:r>
            <a:endParaRPr lang="en-US" dirty="0"/>
          </a:p>
        </p:txBody>
      </p:sp>
      <p:sp>
        <p:nvSpPr>
          <p:cNvPr id="3" name="Content Placeholder 2"/>
          <p:cNvSpPr>
            <a:spLocks noGrp="1"/>
          </p:cNvSpPr>
          <p:nvPr>
            <p:ph idx="1"/>
          </p:nvPr>
        </p:nvSpPr>
        <p:spPr>
          <a:xfrm>
            <a:off x="285750" y="1845733"/>
            <a:ext cx="11601450" cy="4369329"/>
          </a:xfrm>
        </p:spPr>
        <p:txBody>
          <a:bodyPr>
            <a:normAutofit fontScale="92500" lnSpcReduction="20000"/>
          </a:bodyPr>
          <a:lstStyle/>
          <a:p>
            <a:pPr>
              <a:buFont typeface="Arial" panose="020B0604020202020204" pitchFamily="34" charset="0"/>
              <a:buChar char="•"/>
            </a:pPr>
            <a:r>
              <a:rPr lang="en-US" sz="3200" dirty="0" smtClean="0"/>
              <a:t>Start with one meal per day (choose a time when infant is happiest)</a:t>
            </a:r>
          </a:p>
          <a:p>
            <a:pPr>
              <a:buFont typeface="Arial" panose="020B0604020202020204" pitchFamily="34" charset="0"/>
              <a:buChar char="•"/>
            </a:pPr>
            <a:r>
              <a:rPr lang="en-US" sz="3200" dirty="0" smtClean="0"/>
              <a:t>Start with high calorie options such as…</a:t>
            </a:r>
          </a:p>
          <a:p>
            <a:pPr lvl="1">
              <a:buFont typeface="Arial" panose="020B0604020202020204" pitchFamily="34" charset="0"/>
              <a:buChar char="•"/>
            </a:pPr>
            <a:r>
              <a:rPr lang="en-US" sz="3000" dirty="0" smtClean="0"/>
              <a:t>Pureed meats</a:t>
            </a:r>
          </a:p>
          <a:p>
            <a:pPr lvl="1">
              <a:buFont typeface="Arial" panose="020B0604020202020204" pitchFamily="34" charset="0"/>
              <a:buChar char="•"/>
            </a:pPr>
            <a:r>
              <a:rPr lang="en-US" sz="3000" dirty="0" smtClean="0"/>
              <a:t>Infant cereals mixed with fortified breast milk or formula</a:t>
            </a:r>
          </a:p>
          <a:p>
            <a:pPr lvl="1">
              <a:buFont typeface="Arial" panose="020B0604020202020204" pitchFamily="34" charset="0"/>
              <a:buChar char="•"/>
            </a:pPr>
            <a:r>
              <a:rPr lang="en-US" sz="3000" dirty="0" smtClean="0"/>
              <a:t>Pureed vegetables with 1/4 to 1/2 tsp of oil, butter, or formula</a:t>
            </a:r>
          </a:p>
          <a:p>
            <a:pPr lvl="1">
              <a:buFont typeface="Arial" panose="020B0604020202020204" pitchFamily="34" charset="0"/>
              <a:buChar char="•"/>
            </a:pPr>
            <a:r>
              <a:rPr lang="en-US" sz="3000" dirty="0" smtClean="0"/>
              <a:t>Pureed avocado</a:t>
            </a:r>
          </a:p>
          <a:p>
            <a:pPr lvl="1">
              <a:buFont typeface="Arial" panose="020B0604020202020204" pitchFamily="34" charset="0"/>
              <a:buChar char="•"/>
            </a:pPr>
            <a:r>
              <a:rPr lang="en-US" sz="3000" dirty="0" smtClean="0"/>
              <a:t>Egg yolk</a:t>
            </a:r>
          </a:p>
          <a:p>
            <a:pPr lvl="1">
              <a:buFont typeface="Arial" panose="020B0604020202020204" pitchFamily="34" charset="0"/>
              <a:buChar char="•"/>
            </a:pPr>
            <a:r>
              <a:rPr lang="en-US" sz="3000" dirty="0" smtClean="0"/>
              <a:t>Full fat infant yogurt</a:t>
            </a:r>
          </a:p>
          <a:p>
            <a:pPr>
              <a:buFont typeface="Arial" panose="020B0604020202020204" pitchFamily="34" charset="0"/>
              <a:buChar char="•"/>
            </a:pPr>
            <a:r>
              <a:rPr lang="en-US" sz="3200" dirty="0" smtClean="0"/>
              <a:t>Offer one new food at a time and wait a few days before </a:t>
            </a:r>
          </a:p>
          <a:p>
            <a:pPr marL="0" indent="0">
              <a:buNone/>
            </a:pPr>
            <a:r>
              <a:rPr lang="en-US" sz="3200" dirty="0"/>
              <a:t> </a:t>
            </a:r>
            <a:r>
              <a:rPr lang="en-US" sz="3200" dirty="0" smtClean="0"/>
              <a:t> offering another</a:t>
            </a:r>
            <a:endParaRPr lang="en-US" sz="3200"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the salt!</a:t>
            </a:r>
            <a:endParaRPr lang="en-US" dirty="0"/>
          </a:p>
        </p:txBody>
      </p:sp>
      <p:sp>
        <p:nvSpPr>
          <p:cNvPr id="7" name="Text Placeholder 6"/>
          <p:cNvSpPr>
            <a:spLocks noGrp="1"/>
          </p:cNvSpPr>
          <p:nvPr>
            <p:ph type="body" idx="1"/>
          </p:nvPr>
        </p:nvSpPr>
        <p:spPr/>
        <p:txBody>
          <a:bodyPr/>
          <a:lstStyle/>
          <a:p>
            <a:endParaRPr lang="en-US"/>
          </a:p>
        </p:txBody>
      </p:sp>
      <p:pic>
        <p:nvPicPr>
          <p:cNvPr id="6" name="Content Placeholder 5"/>
          <p:cNvPicPr>
            <a:picLocks noGrp="1" noChangeAspect="1"/>
          </p:cNvPicPr>
          <p:nvPr>
            <p:ph sz="half" idx="2"/>
          </p:nvPr>
        </p:nvPicPr>
        <p:blipFill>
          <a:blip r:embed="rId2"/>
          <a:stretch>
            <a:fillRect/>
          </a:stretch>
        </p:blipFill>
        <p:spPr>
          <a:xfrm>
            <a:off x="9725413" y="197506"/>
            <a:ext cx="2143125" cy="2143125"/>
          </a:xfrm>
          <a:prstGeom prst="rect">
            <a:avLst/>
          </a:prstGeom>
        </p:spPr>
      </p:pic>
      <p:sp>
        <p:nvSpPr>
          <p:cNvPr id="8" name="Text Placeholder 7"/>
          <p:cNvSpPr>
            <a:spLocks noGrp="1"/>
          </p:cNvSpPr>
          <p:nvPr>
            <p:ph type="body" sz="quarter" idx="3"/>
          </p:nvPr>
        </p:nvSpPr>
        <p:spPr>
          <a:xfrm>
            <a:off x="550506" y="2305563"/>
            <a:ext cx="10636898" cy="1130413"/>
          </a:xfrm>
        </p:spPr>
        <p:txBody>
          <a:bodyPr>
            <a:noAutofit/>
          </a:bodyPr>
          <a:lstStyle/>
          <a:p>
            <a:r>
              <a:rPr lang="en-US" sz="2800" dirty="0"/>
              <a:t>Low sodium status in cystic fibrosis—as assessed by calculating </a:t>
            </a:r>
            <a:r>
              <a:rPr lang="en-US" sz="2800" dirty="0" smtClean="0"/>
              <a:t>fractional Na</a:t>
            </a:r>
            <a:r>
              <a:rPr lang="en-US" sz="2800" dirty="0"/>
              <a:t>+ excretion—is associated with decreased growth </a:t>
            </a:r>
            <a:r>
              <a:rPr lang="en-US" sz="2800" dirty="0" smtClean="0"/>
              <a:t>parameters               (</a:t>
            </a:r>
            <a:r>
              <a:rPr lang="en-US" sz="2800" dirty="0" err="1" smtClean="0"/>
              <a:t>Knepper</a:t>
            </a:r>
            <a:r>
              <a:rPr lang="en-US" sz="2800" dirty="0" smtClean="0"/>
              <a:t> et al; 2015)</a:t>
            </a:r>
            <a:endParaRPr lang="en-US" sz="2800" dirty="0"/>
          </a:p>
        </p:txBody>
      </p:sp>
      <p:sp>
        <p:nvSpPr>
          <p:cNvPr id="9" name="Content Placeholder 8"/>
          <p:cNvSpPr>
            <a:spLocks noGrp="1"/>
          </p:cNvSpPr>
          <p:nvPr>
            <p:ph sz="quarter" idx="4"/>
          </p:nvPr>
        </p:nvSpPr>
        <p:spPr>
          <a:xfrm>
            <a:off x="317241" y="3845417"/>
            <a:ext cx="11103428" cy="3286760"/>
          </a:xfrm>
        </p:spPr>
        <p:txBody>
          <a:bodyPr>
            <a:normAutofit/>
          </a:bodyPr>
          <a:lstStyle/>
          <a:p>
            <a:pPr>
              <a:buFont typeface="Arial" panose="020B0604020202020204" pitchFamily="34" charset="0"/>
              <a:buChar char="•"/>
            </a:pPr>
            <a:r>
              <a:rPr lang="en-US" sz="3600" dirty="0" smtClean="0"/>
              <a:t>Found lower weight, height, and BMI z-scores in sodium depleted children with CF compared to healthy controls</a:t>
            </a:r>
            <a:endParaRPr lang="en-US" sz="3600" dirty="0"/>
          </a:p>
        </p:txBody>
      </p:sp>
      <p:pic>
        <p:nvPicPr>
          <p:cNvPr id="10" name="Picture 2" descr="C:\Users\User\Documents\Stanford HR\Enterprise_SCH_Print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24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2555" y="1845734"/>
            <a:ext cx="10773125" cy="4023360"/>
          </a:xfrm>
        </p:spPr>
        <p:txBody>
          <a:bodyPr>
            <a:noAutofit/>
          </a:bodyPr>
          <a:lstStyle/>
          <a:p>
            <a:pPr>
              <a:buFont typeface="Arial" panose="020B0604020202020204" pitchFamily="34" charset="0"/>
              <a:buChar char="•"/>
            </a:pPr>
            <a:r>
              <a:rPr lang="en-US" sz="2400" dirty="0" smtClean="0"/>
              <a:t>Track growth rates closely and work with family to develop a plan of action if infant is not meeting goals</a:t>
            </a:r>
          </a:p>
          <a:p>
            <a:pPr>
              <a:buFont typeface="Arial" panose="020B0604020202020204" pitchFamily="34" charset="0"/>
              <a:buChar char="•"/>
            </a:pPr>
            <a:r>
              <a:rPr lang="en-US" sz="2400" dirty="0"/>
              <a:t>Intervene early with high calorie supplementation to either breast milk or </a:t>
            </a:r>
            <a:r>
              <a:rPr lang="en-US" sz="2400" dirty="0" smtClean="0"/>
              <a:t>formula</a:t>
            </a:r>
          </a:p>
          <a:p>
            <a:pPr>
              <a:buFont typeface="Arial" panose="020B0604020202020204" pitchFamily="34" charset="0"/>
              <a:buChar char="•"/>
            </a:pPr>
            <a:r>
              <a:rPr lang="en-US" sz="2400" dirty="0"/>
              <a:t>Support family’s choice in type of feeding</a:t>
            </a:r>
          </a:p>
          <a:p>
            <a:pPr lvl="1"/>
            <a:r>
              <a:rPr lang="en-US" sz="2400" dirty="0"/>
              <a:t>CF	</a:t>
            </a:r>
          </a:p>
          <a:p>
            <a:pPr lvl="1"/>
            <a:r>
              <a:rPr lang="en-US" sz="2400" dirty="0"/>
              <a:t>Returning to work</a:t>
            </a:r>
          </a:p>
          <a:p>
            <a:pPr lvl="1"/>
            <a:r>
              <a:rPr lang="en-US" sz="2400" dirty="0"/>
              <a:t>Financial </a:t>
            </a:r>
            <a:r>
              <a:rPr lang="en-US" sz="2400" dirty="0" smtClean="0"/>
              <a:t>considerations</a:t>
            </a:r>
          </a:p>
          <a:p>
            <a:pPr>
              <a:buFont typeface="Arial" panose="020B0604020202020204" pitchFamily="34" charset="0"/>
              <a:buChar char="•"/>
            </a:pPr>
            <a:r>
              <a:rPr lang="en-US" sz="2400" dirty="0" smtClean="0"/>
              <a:t>Fortify solids to provide adequate calories</a:t>
            </a:r>
          </a:p>
          <a:p>
            <a:pPr>
              <a:buFont typeface="Arial" panose="020B0604020202020204" pitchFamily="34" charset="0"/>
              <a:buChar char="•"/>
            </a:pPr>
            <a:r>
              <a:rPr lang="en-US" sz="2400" dirty="0" smtClean="0"/>
              <a:t>Supplement with recommended salt</a:t>
            </a:r>
            <a:endParaRPr lang="en-US" sz="2400"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4963" y="1846263"/>
            <a:ext cx="5362400" cy="4022725"/>
          </a:xfrm>
        </p:spPr>
      </p:pic>
      <p:pic>
        <p:nvPicPr>
          <p:cNvPr id="5" name="Picture 2" descr="C:\Users\User\Documents\Stanford HR\Enterprise_SCH_Print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Borowitz</a:t>
            </a:r>
            <a:r>
              <a:rPr lang="en-US" dirty="0"/>
              <a:t> D, Robinson KA, Rosenfeld M, et al. Cystic Fibrosis Foundation evidence-based guidelines for management of infants with cystic fibrosis. J </a:t>
            </a:r>
            <a:r>
              <a:rPr lang="en-US" dirty="0" err="1"/>
              <a:t>Pediatr</a:t>
            </a:r>
            <a:r>
              <a:rPr lang="en-US" dirty="0"/>
              <a:t>. 2009;155:S73-S93</a:t>
            </a:r>
            <a:r>
              <a:rPr lang="en-US" dirty="0" smtClean="0"/>
              <a:t>.</a:t>
            </a:r>
          </a:p>
          <a:p>
            <a:r>
              <a:rPr lang="en-US" dirty="0" err="1"/>
              <a:t>Jadin</a:t>
            </a:r>
            <a:r>
              <a:rPr lang="en-US" dirty="0"/>
              <a:t> SA, Wu GS, Zhang Z et al. Growth and pulmonary outcomes during the first 2 y of life of breastfed and formula-fed infants diagnosed with cystic fibrosis through the Wisconsin Routine Newborn Screening Program. Am J </a:t>
            </a:r>
            <a:r>
              <a:rPr lang="en-US" dirty="0" err="1"/>
              <a:t>Clin</a:t>
            </a:r>
            <a:r>
              <a:rPr lang="en-US" dirty="0"/>
              <a:t> </a:t>
            </a:r>
            <a:r>
              <a:rPr lang="en-US" dirty="0" err="1"/>
              <a:t>Nutr</a:t>
            </a:r>
            <a:r>
              <a:rPr lang="en-US" dirty="0"/>
              <a:t>. 2011 May;93(5):1038-47.</a:t>
            </a:r>
          </a:p>
          <a:p>
            <a:r>
              <a:rPr lang="en-US" dirty="0" smtClean="0"/>
              <a:t>Lai HJ, Zhang Z.  Exclusive breastfeeding and growth in young infants with CF.  Pediatric Pulmonology Suppl. 45. 2016. </a:t>
            </a:r>
          </a:p>
          <a:p>
            <a:r>
              <a:rPr lang="en-US" dirty="0" smtClean="0"/>
              <a:t>Ramsey BW, Farrell PM, </a:t>
            </a:r>
            <a:r>
              <a:rPr lang="en-US" dirty="0" err="1" smtClean="0"/>
              <a:t>Pencharz</a:t>
            </a:r>
            <a:r>
              <a:rPr lang="en-US" dirty="0" smtClean="0"/>
              <a:t> P. </a:t>
            </a:r>
            <a:r>
              <a:rPr lang="en-US" dirty="0"/>
              <a:t>Nutritional assessment and management in cystic fibrosis: a consensus report. The Consensus </a:t>
            </a:r>
            <a:r>
              <a:rPr lang="en-US" dirty="0" smtClean="0"/>
              <a:t>Committee. Am J </a:t>
            </a:r>
            <a:r>
              <a:rPr lang="en-US" dirty="0" err="1" smtClean="0"/>
              <a:t>Clin</a:t>
            </a:r>
            <a:r>
              <a:rPr lang="en-US" dirty="0" smtClean="0"/>
              <a:t> </a:t>
            </a:r>
            <a:r>
              <a:rPr lang="en-US" dirty="0" err="1" smtClean="0"/>
              <a:t>Nutr</a:t>
            </a:r>
            <a:r>
              <a:rPr lang="en-US" dirty="0" smtClean="0"/>
              <a:t>. 1992 Jan;55(1):108-16.</a:t>
            </a:r>
          </a:p>
          <a:p>
            <a:r>
              <a:rPr lang="en-US" dirty="0" smtClean="0"/>
              <a:t>Stallings VA, Stark LJ et al.  Evidence-based practice recommendations for nutrition-related management of children and adults with cystic fibrosis and pancreatic insufficiency:  results of a systematic review.  J Am Diet Assoc.  2008, May; 108 (5) 832-9.</a:t>
            </a:r>
          </a:p>
          <a:p>
            <a:r>
              <a:rPr lang="en-US" dirty="0" smtClean="0"/>
              <a:t>Yen EH, Quinton H, </a:t>
            </a:r>
            <a:r>
              <a:rPr lang="en-US" dirty="0" err="1" smtClean="0"/>
              <a:t>Borowitz</a:t>
            </a:r>
            <a:r>
              <a:rPr lang="en-US" dirty="0" smtClean="0"/>
              <a:t> D. </a:t>
            </a:r>
            <a:r>
              <a:rPr lang="en-US" dirty="0"/>
              <a:t>Better nutritional status in early childhood is associated with improved clinical outcomes and survival in patients with cystic </a:t>
            </a:r>
            <a:r>
              <a:rPr lang="en-US" dirty="0" smtClean="0"/>
              <a:t>fibrosis.  J </a:t>
            </a:r>
            <a:r>
              <a:rPr lang="en-US" dirty="0" err="1" smtClean="0"/>
              <a:t>Pediatr</a:t>
            </a:r>
            <a:r>
              <a:rPr lang="en-US" dirty="0" smtClean="0"/>
              <a:t>. 2013 Mar;162 (3):530-535. </a:t>
            </a:r>
          </a:p>
          <a:p>
            <a:endParaRPr lang="en-US" dirty="0"/>
          </a:p>
          <a:p>
            <a:endParaRPr lang="en-US" dirty="0"/>
          </a:p>
        </p:txBody>
      </p:sp>
    </p:spTree>
    <p:extLst>
      <p:ext uri="{BB962C8B-B14F-4D97-AF65-F5344CB8AC3E}">
        <p14:creationId xmlns:p14="http://schemas.microsoft.com/office/powerpoint/2010/main" val="1049650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485901" y="1924264"/>
            <a:ext cx="7443787" cy="4269853"/>
          </a:xfrm>
          <a:prstGeom prst="rect">
            <a:avLst/>
          </a:prstGeom>
        </p:spPr>
      </p:pic>
      <p:sp>
        <p:nvSpPr>
          <p:cNvPr id="6" name="Rectangle 5"/>
          <p:cNvSpPr/>
          <p:nvPr/>
        </p:nvSpPr>
        <p:spPr>
          <a:xfrm>
            <a:off x="500061" y="354604"/>
            <a:ext cx="11501439" cy="1569660"/>
          </a:xfrm>
          <a:prstGeom prst="rect">
            <a:avLst/>
          </a:prstGeom>
        </p:spPr>
        <p:txBody>
          <a:bodyPr wrap="square">
            <a:spAutoFit/>
          </a:bodyPr>
          <a:lstStyle/>
          <a:p>
            <a:r>
              <a:rPr lang="en-US" sz="2400" b="1" u="sng" dirty="0">
                <a:solidFill>
                  <a:srgbClr val="000000"/>
                </a:solidFill>
                <a:latin typeface="Arial" panose="020B0604020202020204" pitchFamily="34" charset="0"/>
              </a:rPr>
              <a:t>Evidence-based practice recommendations for nutrition-related management of children and adults with cystic fibrosis and pancreatic insufficiency: results of a systematic review. J Am Diet Assoc. 2008;108:832-839.</a:t>
            </a:r>
            <a:r>
              <a:rPr lang="en-US" sz="2400" b="1" dirty="0">
                <a:solidFill>
                  <a:srgbClr val="000000"/>
                </a:solidFill>
                <a:latin typeface="Arial" panose="020B0604020202020204" pitchFamily="34" charset="0"/>
              </a:rPr>
              <a:t> </a:t>
            </a:r>
            <a:br>
              <a:rPr lang="en-US" sz="2400" b="1" dirty="0">
                <a:solidFill>
                  <a:srgbClr val="000000"/>
                </a:solidFill>
                <a:latin typeface="Arial" panose="020B0604020202020204" pitchFamily="34" charset="0"/>
              </a:rPr>
            </a:br>
            <a:r>
              <a:rPr lang="en-US" sz="2400" dirty="0">
                <a:solidFill>
                  <a:srgbClr val="000000"/>
                </a:solidFill>
                <a:latin typeface="Arial" panose="020B0604020202020204" pitchFamily="34" charset="0"/>
              </a:rPr>
              <a:t>Stallings VA, et al. </a:t>
            </a:r>
            <a:endParaRPr lang="en-US" sz="2400" dirty="0"/>
          </a:p>
        </p:txBody>
      </p:sp>
      <p:pic>
        <p:nvPicPr>
          <p:cNvPr id="7" name="Picture 2" descr="C:\Users\User\Documents\Stanford HR\Enterprise_SCH_Print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53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2"/>
          </p:nvPr>
        </p:nvSpPr>
        <p:spPr>
          <a:xfrm>
            <a:off x="9615488" y="6172201"/>
            <a:ext cx="2286000" cy="652710"/>
          </a:xfrm>
        </p:spPr>
        <p:txBody>
          <a:bodyPr/>
          <a:lstStyle/>
          <a:p>
            <a:r>
              <a:rPr lang="en-US" dirty="0" smtClean="0"/>
              <a:t>© Children’s Hospital of Wisconsin. All rights reserved.</a:t>
            </a:r>
            <a:endParaRPr lang="en-US" dirty="0"/>
          </a:p>
        </p:txBody>
      </p:sp>
      <p:sp>
        <p:nvSpPr>
          <p:cNvPr id="5" name="Subtitle 2"/>
          <p:cNvSpPr>
            <a:spLocks noGrp="1"/>
          </p:cNvSpPr>
          <p:nvPr>
            <p:ph idx="1"/>
          </p:nvPr>
        </p:nvSpPr>
        <p:spPr>
          <a:xfrm>
            <a:off x="171450" y="1011980"/>
            <a:ext cx="11615738" cy="5160220"/>
          </a:xfrm>
        </p:spPr>
        <p:txBody>
          <a:bodyPr>
            <a:normAutofit/>
          </a:bodyPr>
          <a:lstStyle/>
          <a:p>
            <a:pPr marL="0" indent="0">
              <a:buNone/>
            </a:pPr>
            <a:r>
              <a:rPr lang="en-US" sz="3200" b="1" u="sng" dirty="0"/>
              <a:t>Better nutritional status in early childhood is associated with improved clinical outcomes and survival in patients with cystic fibrosis.</a:t>
            </a:r>
          </a:p>
          <a:p>
            <a:pPr marL="0" indent="0">
              <a:buNone/>
            </a:pPr>
            <a:r>
              <a:rPr lang="en-US" sz="3200" dirty="0"/>
              <a:t>Elizabeth H. Yen, MD; Hebe Quinton, MS; </a:t>
            </a:r>
            <a:r>
              <a:rPr lang="en-US" sz="3200" dirty="0" err="1"/>
              <a:t>Drucy</a:t>
            </a:r>
            <a:r>
              <a:rPr lang="en-US" sz="3200" dirty="0"/>
              <a:t> </a:t>
            </a:r>
            <a:r>
              <a:rPr lang="en-US" sz="3200" dirty="0" err="1"/>
              <a:t>Borowitz</a:t>
            </a:r>
            <a:r>
              <a:rPr lang="en-US" sz="3200" dirty="0"/>
              <a:t>, MD</a:t>
            </a:r>
          </a:p>
          <a:p>
            <a:pPr marL="0" indent="0">
              <a:buNone/>
            </a:pPr>
            <a:endParaRPr lang="en-US" sz="2400" dirty="0"/>
          </a:p>
          <a:p>
            <a:pPr marL="0" indent="0">
              <a:buNone/>
            </a:pPr>
            <a:r>
              <a:rPr lang="en-US" sz="3200" dirty="0"/>
              <a:t>Aim:  To evaluate the impact of nutritional status early in life on the timing and velocity of height growth, lung function, survival and CF complications through age 18 </a:t>
            </a:r>
          </a:p>
          <a:p>
            <a:pPr marL="0" indent="0">
              <a:buNone/>
            </a:pPr>
            <a:endParaRPr lang="en-US" sz="2400" dirty="0"/>
          </a:p>
        </p:txBody>
      </p:sp>
    </p:spTree>
    <p:extLst>
      <p:ext uri="{BB962C8B-B14F-4D97-AF65-F5344CB8AC3E}">
        <p14:creationId xmlns:p14="http://schemas.microsoft.com/office/powerpoint/2010/main" val="362062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354563" y="1845734"/>
            <a:ext cx="10801117" cy="4023360"/>
          </a:xfrm>
        </p:spPr>
        <p:txBody>
          <a:bodyPr>
            <a:normAutofit/>
          </a:bodyPr>
          <a:lstStyle/>
          <a:p>
            <a:pPr>
              <a:buFont typeface="Arial" panose="020B0604020202020204" pitchFamily="34" charset="0"/>
              <a:buChar char="•"/>
            </a:pPr>
            <a:r>
              <a:rPr lang="en-US" sz="2400" dirty="0"/>
              <a:t>Greater weight at age </a:t>
            </a:r>
            <a:r>
              <a:rPr lang="en-US" sz="2400" b="1" dirty="0"/>
              <a:t>four</a:t>
            </a:r>
            <a:r>
              <a:rPr lang="en-US" sz="2400" dirty="0"/>
              <a:t> is associated with </a:t>
            </a:r>
          </a:p>
          <a:p>
            <a:pPr lvl="1">
              <a:buFont typeface="Arial" panose="020B0604020202020204" pitchFamily="34" charset="0"/>
              <a:buChar char="•"/>
            </a:pPr>
            <a:r>
              <a:rPr lang="en-US" sz="2400" dirty="0"/>
              <a:t>greater height</a:t>
            </a:r>
          </a:p>
          <a:p>
            <a:pPr lvl="1">
              <a:buFont typeface="Arial" panose="020B0604020202020204" pitchFamily="34" charset="0"/>
              <a:buChar char="•"/>
            </a:pPr>
            <a:r>
              <a:rPr lang="en-US" sz="2400" dirty="0"/>
              <a:t>better pulmonary function</a:t>
            </a:r>
          </a:p>
          <a:p>
            <a:pPr lvl="1">
              <a:buFont typeface="Arial" panose="020B0604020202020204" pitchFamily="34" charset="0"/>
              <a:buChar char="•"/>
            </a:pPr>
            <a:r>
              <a:rPr lang="en-US" sz="2400" dirty="0"/>
              <a:t>fewer complications of </a:t>
            </a:r>
            <a:r>
              <a:rPr lang="en-US" sz="2400" dirty="0" smtClean="0"/>
              <a:t>CF</a:t>
            </a:r>
            <a:endParaRPr lang="en-US" sz="2400" dirty="0"/>
          </a:p>
          <a:p>
            <a:pPr>
              <a:buFont typeface="Arial" panose="020B0604020202020204" pitchFamily="34" charset="0"/>
              <a:buChar char="•"/>
            </a:pPr>
            <a:r>
              <a:rPr lang="en-US" sz="2400" dirty="0"/>
              <a:t>Greater weight for age in the </a:t>
            </a:r>
            <a:r>
              <a:rPr lang="en-US" sz="2400" dirty="0" err="1"/>
              <a:t>peripubertal</a:t>
            </a:r>
            <a:r>
              <a:rPr lang="en-US" sz="2400" dirty="0"/>
              <a:t> period is associated with improved </a:t>
            </a:r>
            <a:r>
              <a:rPr lang="en-US" sz="2400" dirty="0" smtClean="0"/>
              <a:t>growth</a:t>
            </a:r>
            <a:endParaRPr lang="en-US" sz="2400" dirty="0"/>
          </a:p>
          <a:p>
            <a:pPr>
              <a:buFont typeface="Arial" panose="020B0604020202020204" pitchFamily="34" charset="0"/>
              <a:buChar char="•"/>
            </a:pPr>
            <a:r>
              <a:rPr lang="en-US" sz="2400" dirty="0"/>
              <a:t>Greater weight at age </a:t>
            </a:r>
            <a:r>
              <a:rPr lang="en-US" sz="2400" b="1" dirty="0"/>
              <a:t>four</a:t>
            </a:r>
            <a:r>
              <a:rPr lang="en-US" sz="2400" dirty="0"/>
              <a:t> is associated with better survival through age 18</a:t>
            </a:r>
          </a:p>
          <a:p>
            <a:endParaRPr lang="en-US" sz="2400"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5451" y="5869094"/>
            <a:ext cx="2757488" cy="89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3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How do we achieve optimal growth during the first year of life?</a:t>
            </a:r>
            <a:endParaRPr lang="en-US" dirty="0"/>
          </a:p>
        </p:txBody>
      </p:sp>
      <p:pic>
        <p:nvPicPr>
          <p:cNvPr id="4" name="Content Placeholder 3"/>
          <p:cNvPicPr>
            <a:picLocks noGrp="1" noChangeAspect="1"/>
          </p:cNvPicPr>
          <p:nvPr>
            <p:ph idx="1"/>
          </p:nvPr>
        </p:nvPicPr>
        <p:blipFill>
          <a:blip r:embed="rId2"/>
          <a:stretch>
            <a:fillRect/>
          </a:stretch>
        </p:blipFill>
        <p:spPr>
          <a:xfrm>
            <a:off x="508678" y="2507833"/>
            <a:ext cx="3312435" cy="2156657"/>
          </a:xfrm>
          <a:prstGeom prst="rect">
            <a:avLst/>
          </a:prstGeom>
        </p:spPr>
      </p:pic>
      <p:sp>
        <p:nvSpPr>
          <p:cNvPr id="5" name="Right Arrow 4"/>
          <p:cNvSpPr/>
          <p:nvPr/>
        </p:nvSpPr>
        <p:spPr>
          <a:xfrm>
            <a:off x="4214813" y="3257549"/>
            <a:ext cx="2178558" cy="84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0333292" y="1792964"/>
            <a:ext cx="1193292" cy="1793198"/>
          </a:xfrm>
          <a:prstGeom prst="rect">
            <a:avLst/>
          </a:prstGeom>
        </p:spPr>
      </p:pic>
      <p:pic>
        <p:nvPicPr>
          <p:cNvPr id="7" name="Picture 6"/>
          <p:cNvPicPr>
            <a:picLocks noChangeAspect="1"/>
          </p:cNvPicPr>
          <p:nvPr/>
        </p:nvPicPr>
        <p:blipFill>
          <a:blip r:embed="rId4"/>
          <a:stretch>
            <a:fillRect/>
          </a:stretch>
        </p:blipFill>
        <p:spPr>
          <a:xfrm>
            <a:off x="7194805" y="2291518"/>
            <a:ext cx="2933699" cy="3061240"/>
          </a:xfrm>
          <a:prstGeom prst="rect">
            <a:avLst/>
          </a:prstGeom>
        </p:spPr>
      </p:pic>
      <p:pic>
        <p:nvPicPr>
          <p:cNvPr id="8" name="Picture 2" descr="C:\Users\User\Documents\Stanford HR\Enterprise_SCH_Print_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2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Breastmilk</a:t>
            </a:r>
            <a:r>
              <a:rPr lang="en-US" dirty="0" smtClean="0"/>
              <a:t> </a:t>
            </a:r>
            <a:r>
              <a:rPr lang="en-US" dirty="0" err="1" smtClean="0"/>
              <a:t>vs</a:t>
            </a:r>
            <a:r>
              <a:rPr lang="en-US" dirty="0" smtClean="0"/>
              <a:t> Formula</a:t>
            </a:r>
            <a:endParaRPr lang="en-US" dirty="0"/>
          </a:p>
        </p:txBody>
      </p:sp>
      <p:pic>
        <p:nvPicPr>
          <p:cNvPr id="4" name="Content Placeholder 3"/>
          <p:cNvPicPr>
            <a:picLocks noGrp="1" noChangeAspect="1"/>
          </p:cNvPicPr>
          <p:nvPr>
            <p:ph idx="1"/>
          </p:nvPr>
        </p:nvPicPr>
        <p:blipFill>
          <a:blip r:embed="rId2"/>
          <a:stretch>
            <a:fillRect/>
          </a:stretch>
        </p:blipFill>
        <p:spPr>
          <a:xfrm>
            <a:off x="541524" y="1940835"/>
            <a:ext cx="4858883" cy="3956728"/>
          </a:xfrm>
          <a:prstGeom prst="rect">
            <a:avLst/>
          </a:prstGeom>
        </p:spPr>
      </p:pic>
      <p:pic>
        <p:nvPicPr>
          <p:cNvPr id="5" name="Picture 4"/>
          <p:cNvPicPr>
            <a:picLocks noChangeAspect="1"/>
          </p:cNvPicPr>
          <p:nvPr/>
        </p:nvPicPr>
        <p:blipFill>
          <a:blip r:embed="rId3"/>
          <a:stretch>
            <a:fillRect/>
          </a:stretch>
        </p:blipFill>
        <p:spPr>
          <a:xfrm>
            <a:off x="5921728" y="1940835"/>
            <a:ext cx="5606344" cy="3956728"/>
          </a:xfrm>
          <a:prstGeom prst="rect">
            <a:avLst/>
          </a:prstGeom>
        </p:spPr>
      </p:pic>
    </p:spTree>
    <p:extLst>
      <p:ext uri="{BB962C8B-B14F-4D97-AF65-F5344CB8AC3E}">
        <p14:creationId xmlns:p14="http://schemas.microsoft.com/office/powerpoint/2010/main" val="16705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Breastmilk</a:t>
            </a:r>
            <a:r>
              <a:rPr lang="en-US" dirty="0"/>
              <a:t> </a:t>
            </a:r>
            <a:r>
              <a:rPr lang="en-US" dirty="0" err="1"/>
              <a:t>vs</a:t>
            </a:r>
            <a:r>
              <a:rPr lang="en-US" dirty="0"/>
              <a:t> Formula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Breast feeding has long been recommended as a first feeding for infants with Cystic Fibrosis</a:t>
            </a:r>
          </a:p>
          <a:p>
            <a:pPr>
              <a:buFont typeface="Arial" panose="020B0604020202020204" pitchFamily="34" charset="0"/>
              <a:buChar char="•"/>
            </a:pPr>
            <a:r>
              <a:rPr lang="en-US" sz="4000" dirty="0" smtClean="0"/>
              <a:t>1992 </a:t>
            </a:r>
            <a:r>
              <a:rPr lang="en-US" sz="4000" dirty="0"/>
              <a:t>Consensus statement promoted breast feeding</a:t>
            </a:r>
          </a:p>
          <a:p>
            <a:pPr>
              <a:buFont typeface="Arial" panose="020B0604020202020204" pitchFamily="34" charset="0"/>
              <a:buChar char="•"/>
            </a:pPr>
            <a:r>
              <a:rPr lang="en-US" sz="4000" dirty="0" smtClean="0"/>
              <a:t>Current CF </a:t>
            </a:r>
            <a:r>
              <a:rPr lang="en-US" sz="4000" dirty="0"/>
              <a:t>Nutrition Consensus continues to recommend breast </a:t>
            </a:r>
            <a:r>
              <a:rPr lang="en-US" sz="4000" dirty="0" smtClean="0"/>
              <a:t>milk </a:t>
            </a:r>
            <a:endParaRPr lang="en-US" sz="4000"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3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Feeding Advantages</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3600" dirty="0"/>
              <a:t>Lower rates of ear infections, colds, GE</a:t>
            </a:r>
          </a:p>
          <a:p>
            <a:pPr>
              <a:buFont typeface="Arial" panose="020B0604020202020204" pitchFamily="34" charset="0"/>
              <a:buChar char="•"/>
            </a:pPr>
            <a:r>
              <a:rPr lang="en-US" sz="3600" dirty="0"/>
              <a:t>Bonding between mom and baby</a:t>
            </a:r>
          </a:p>
          <a:p>
            <a:pPr>
              <a:buFont typeface="Arial" panose="020B0604020202020204" pitchFamily="34" charset="0"/>
              <a:buChar char="•"/>
            </a:pPr>
            <a:r>
              <a:rPr lang="en-US" sz="3600" dirty="0"/>
              <a:t>Maternal advantages</a:t>
            </a:r>
          </a:p>
          <a:p>
            <a:pPr lvl="1">
              <a:buFont typeface="Arial" panose="020B0604020202020204" pitchFamily="34" charset="0"/>
              <a:buChar char="•"/>
            </a:pPr>
            <a:r>
              <a:rPr lang="en-US" sz="3600" dirty="0"/>
              <a:t>Saves money</a:t>
            </a:r>
          </a:p>
          <a:p>
            <a:pPr lvl="1">
              <a:buFont typeface="Arial" panose="020B0604020202020204" pitchFamily="34" charset="0"/>
              <a:buChar char="•"/>
            </a:pPr>
            <a:r>
              <a:rPr lang="en-US" sz="3600" dirty="0"/>
              <a:t>Convenient</a:t>
            </a:r>
          </a:p>
          <a:p>
            <a:pPr lvl="1">
              <a:buFont typeface="Arial" panose="020B0604020202020204" pitchFamily="34" charset="0"/>
              <a:buChar char="•"/>
            </a:pPr>
            <a:r>
              <a:rPr lang="en-US" sz="3600" dirty="0"/>
              <a:t>Less post-partum depression</a:t>
            </a:r>
          </a:p>
          <a:p>
            <a:pPr>
              <a:buFont typeface="Arial" panose="020B0604020202020204" pitchFamily="34" charset="0"/>
              <a:buChar char="•"/>
            </a:pPr>
            <a:r>
              <a:rPr lang="en-US" sz="3600" dirty="0"/>
              <a:t>Antimicrobial </a:t>
            </a:r>
            <a:r>
              <a:rPr lang="en-US" sz="3600" dirty="0" smtClean="0"/>
              <a:t>components of breast milk </a:t>
            </a:r>
            <a:r>
              <a:rPr lang="en-US" sz="3600" dirty="0"/>
              <a:t>protect against respiratory infections in CF</a:t>
            </a:r>
          </a:p>
          <a:p>
            <a:endParaRPr lang="en-US" dirty="0"/>
          </a:p>
        </p:txBody>
      </p:sp>
      <p:pic>
        <p:nvPicPr>
          <p:cNvPr id="4" name="Picture 2" descr="C:\Users\User\Documents\Stanford HR\Enterprise_SCH_Print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851" y="5713971"/>
            <a:ext cx="2971800" cy="96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02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480</TotalTime>
  <Words>1434</Words>
  <Application>Microsoft Office PowerPoint</Application>
  <PresentationFormat>Custom</PresentationFormat>
  <Paragraphs>147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Retrospect</vt:lpstr>
      <vt:lpstr>Infant Feeding:  Getting it Right From the Start</vt:lpstr>
      <vt:lpstr>Nutrition for Infants with CF</vt:lpstr>
      <vt:lpstr>PowerPoint Presentation</vt:lpstr>
      <vt:lpstr>PowerPoint Presentation</vt:lpstr>
      <vt:lpstr>Conclusions</vt:lpstr>
      <vt:lpstr>How do we achieve optimal growth during the first year of life?</vt:lpstr>
      <vt:lpstr>Breastmilk vs Formula</vt:lpstr>
      <vt:lpstr>Breastmilk vs Formula</vt:lpstr>
      <vt:lpstr>Breast Feeding Advantages</vt:lpstr>
      <vt:lpstr>Breast Feeding Disadvantages?</vt:lpstr>
      <vt:lpstr>Growth and Pulmonary Outcomes During the First 2 years of Life of Breast Fed and Formula Fed Infants with CF Through the Wisconsin Routine Newborn Screening Program</vt:lpstr>
      <vt:lpstr>Study Design</vt:lpstr>
      <vt:lpstr>Study Conclusions</vt:lpstr>
      <vt:lpstr> FIRST    (Feeding Infants Right from the Start) </vt:lpstr>
      <vt:lpstr>Study design</vt:lpstr>
      <vt:lpstr>          Preliminary analysis of the FIRST Study</vt:lpstr>
      <vt:lpstr>Results:  Feeding Patterns (82 infants)</vt:lpstr>
      <vt:lpstr>Results:  Caloric Density of Feeds</vt:lpstr>
      <vt:lpstr>Results:  Growth patterns</vt:lpstr>
      <vt:lpstr>Essential Fatty Acid Content of Breast Milk and of Diets in Mothers of Infants with CF</vt:lpstr>
      <vt:lpstr>Conclusions</vt:lpstr>
      <vt:lpstr>Starting Solid Food Feedings</vt:lpstr>
      <vt:lpstr>Introduction of Solids</vt:lpstr>
      <vt:lpstr>Introduction of Solids</vt:lpstr>
      <vt:lpstr>Don’t forget the salt!</vt:lpstr>
      <vt:lpstr>Summary</vt:lpstr>
      <vt:lpstr>Thank you! </vt:lpstr>
      <vt:lpstr>References</vt:lpstr>
    </vt:vector>
  </TitlesOfParts>
  <Company>Lucile Packard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Feeding:  Getting it Right From the Start</dc:title>
  <dc:creator>Matel, Julie L</dc:creator>
  <cp:lastModifiedBy>Pediatrics</cp:lastModifiedBy>
  <cp:revision>40</cp:revision>
  <dcterms:created xsi:type="dcterms:W3CDTF">2017-02-09T17:20:44Z</dcterms:created>
  <dcterms:modified xsi:type="dcterms:W3CDTF">2017-03-24T16:58:53Z</dcterms:modified>
</cp:coreProperties>
</file>