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2" r:id="rId2"/>
  </p:sldMasterIdLst>
  <p:notesMasterIdLst>
    <p:notesMasterId r:id="rId48"/>
  </p:notesMasterIdLst>
  <p:handoutMasterIdLst>
    <p:handoutMasterId r:id="rId49"/>
  </p:handoutMasterIdLst>
  <p:sldIdLst>
    <p:sldId id="258" r:id="rId3"/>
    <p:sldId id="323" r:id="rId4"/>
    <p:sldId id="815" r:id="rId5"/>
    <p:sldId id="322" r:id="rId6"/>
    <p:sldId id="297" r:id="rId7"/>
    <p:sldId id="272" r:id="rId8"/>
    <p:sldId id="298" r:id="rId9"/>
    <p:sldId id="302" r:id="rId10"/>
    <p:sldId id="812" r:id="rId11"/>
    <p:sldId id="813" r:id="rId12"/>
    <p:sldId id="814" r:id="rId13"/>
    <p:sldId id="303" r:id="rId14"/>
    <p:sldId id="305" r:id="rId15"/>
    <p:sldId id="816" r:id="rId16"/>
    <p:sldId id="809" r:id="rId17"/>
    <p:sldId id="738" r:id="rId18"/>
    <p:sldId id="751" r:id="rId19"/>
    <p:sldId id="753" r:id="rId20"/>
    <p:sldId id="762" r:id="rId21"/>
    <p:sldId id="771" r:id="rId22"/>
    <p:sldId id="794" r:id="rId23"/>
    <p:sldId id="806" r:id="rId24"/>
    <p:sldId id="799" r:id="rId25"/>
    <p:sldId id="817" r:id="rId26"/>
    <p:sldId id="308" r:id="rId27"/>
    <p:sldId id="309" r:id="rId28"/>
    <p:sldId id="818" r:id="rId29"/>
    <p:sldId id="310" r:id="rId30"/>
    <p:sldId id="819" r:id="rId31"/>
    <p:sldId id="294" r:id="rId32"/>
    <p:sldId id="281" r:id="rId33"/>
    <p:sldId id="262" r:id="rId34"/>
    <p:sldId id="289" r:id="rId35"/>
    <p:sldId id="270" r:id="rId36"/>
    <p:sldId id="808" r:id="rId37"/>
    <p:sldId id="295" r:id="rId38"/>
    <p:sldId id="307" r:id="rId39"/>
    <p:sldId id="737" r:id="rId40"/>
    <p:sldId id="792" r:id="rId41"/>
    <p:sldId id="811" r:id="rId42"/>
    <p:sldId id="304" r:id="rId43"/>
    <p:sldId id="300" r:id="rId44"/>
    <p:sldId id="324" r:id="rId45"/>
    <p:sldId id="311" r:id="rId46"/>
    <p:sldId id="306" r:id="rId4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FF"/>
    <a:srgbClr val="E4E4C9"/>
    <a:srgbClr val="B3B393"/>
    <a:srgbClr val="2D2D2D"/>
    <a:srgbClr val="616150"/>
    <a:srgbClr val="1C4B70"/>
    <a:srgbClr val="40362F"/>
    <a:srgbClr val="FF4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71" autoAdjust="0"/>
    <p:restoredTop sz="83873" autoAdjust="0"/>
  </p:normalViewPr>
  <p:slideViewPr>
    <p:cSldViewPr snapToGrid="0" snapToObjects="1">
      <p:cViewPr varScale="1">
        <p:scale>
          <a:sx n="69" d="100"/>
          <a:sy n="69" d="100"/>
        </p:scale>
        <p:origin x="1800" y="44"/>
      </p:cViewPr>
      <p:guideLst>
        <p:guide orient="horz" pos="180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gra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70</c:v>
                </c:pt>
                <c:pt idx="1">
                  <c:v>151</c:v>
                </c:pt>
                <c:pt idx="2">
                  <c:v>236</c:v>
                </c:pt>
                <c:pt idx="3">
                  <c:v>365</c:v>
                </c:pt>
                <c:pt idx="4">
                  <c:v>426</c:v>
                </c:pt>
                <c:pt idx="5">
                  <c:v>435</c:v>
                </c:pt>
                <c:pt idx="6">
                  <c:v>443</c:v>
                </c:pt>
                <c:pt idx="7">
                  <c:v>497</c:v>
                </c:pt>
                <c:pt idx="8">
                  <c:v>529</c:v>
                </c:pt>
                <c:pt idx="9">
                  <c:v>588</c:v>
                </c:pt>
                <c:pt idx="10">
                  <c:v>645</c:v>
                </c:pt>
                <c:pt idx="11">
                  <c:v>673</c:v>
                </c:pt>
                <c:pt idx="12">
                  <c:v>710</c:v>
                </c:pt>
                <c:pt idx="13">
                  <c:v>710</c:v>
                </c:pt>
                <c:pt idx="14">
                  <c:v>724</c:v>
                </c:pt>
                <c:pt idx="15">
                  <c:v>776</c:v>
                </c:pt>
                <c:pt idx="16">
                  <c:v>855</c:v>
                </c:pt>
                <c:pt idx="17">
                  <c:v>856</c:v>
                </c:pt>
                <c:pt idx="18">
                  <c:v>872</c:v>
                </c:pt>
                <c:pt idx="19">
                  <c:v>922</c:v>
                </c:pt>
                <c:pt idx="20">
                  <c:v>972</c:v>
                </c:pt>
                <c:pt idx="21">
                  <c:v>1072</c:v>
                </c:pt>
                <c:pt idx="22">
                  <c:v>1031</c:v>
                </c:pt>
                <c:pt idx="23">
                  <c:v>1066</c:v>
                </c:pt>
                <c:pt idx="24">
                  <c:v>1006</c:v>
                </c:pt>
                <c:pt idx="25">
                  <c:v>1070</c:v>
                </c:pt>
                <c:pt idx="26">
                  <c:v>1149</c:v>
                </c:pt>
              </c:numCache>
            </c:numRef>
          </c:val>
          <c:extLst>
            <c:ext xmlns:c16="http://schemas.microsoft.com/office/drawing/2014/chart" uri="{C3380CC4-5D6E-409C-BE32-E72D297353CC}">
              <c16:uniqueId val="{00000000-41EF-417D-B707-816673531BC1}"/>
            </c:ext>
          </c:extLst>
        </c:ser>
        <c:ser>
          <c:idx val="1"/>
          <c:order val="1"/>
          <c:tx>
            <c:strRef>
              <c:f>Sheet1!$C$1</c:f>
              <c:strCache>
                <c:ptCount val="1"/>
                <c:pt idx="0">
                  <c:v>A1ATD</c:v>
                </c:pt>
              </c:strCache>
            </c:strRef>
          </c:tx>
          <c:spPr>
            <a:solidFill>
              <a:srgbClr val="FF0000"/>
            </a:soli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59</c:v>
                </c:pt>
                <c:pt idx="1">
                  <c:v>96</c:v>
                </c:pt>
                <c:pt idx="2">
                  <c:v>137</c:v>
                </c:pt>
                <c:pt idx="3">
                  <c:v>123</c:v>
                </c:pt>
                <c:pt idx="4">
                  <c:v>124</c:v>
                </c:pt>
                <c:pt idx="5">
                  <c:v>134</c:v>
                </c:pt>
                <c:pt idx="6">
                  <c:v>114</c:v>
                </c:pt>
                <c:pt idx="7">
                  <c:v>140</c:v>
                </c:pt>
                <c:pt idx="8">
                  <c:v>142</c:v>
                </c:pt>
                <c:pt idx="9">
                  <c:v>118</c:v>
                </c:pt>
                <c:pt idx="10">
                  <c:v>140</c:v>
                </c:pt>
                <c:pt idx="11">
                  <c:v>142</c:v>
                </c:pt>
                <c:pt idx="12">
                  <c:v>158</c:v>
                </c:pt>
                <c:pt idx="13">
                  <c:v>134</c:v>
                </c:pt>
                <c:pt idx="14">
                  <c:v>136</c:v>
                </c:pt>
                <c:pt idx="15">
                  <c:v>121</c:v>
                </c:pt>
                <c:pt idx="16">
                  <c:v>117</c:v>
                </c:pt>
                <c:pt idx="17">
                  <c:v>114</c:v>
                </c:pt>
                <c:pt idx="18">
                  <c:v>100</c:v>
                </c:pt>
                <c:pt idx="19">
                  <c:v>109</c:v>
                </c:pt>
                <c:pt idx="20">
                  <c:v>121</c:v>
                </c:pt>
                <c:pt idx="21">
                  <c:v>139</c:v>
                </c:pt>
                <c:pt idx="22">
                  <c:v>119</c:v>
                </c:pt>
                <c:pt idx="23">
                  <c:v>125</c:v>
                </c:pt>
                <c:pt idx="24">
                  <c:v>91</c:v>
                </c:pt>
                <c:pt idx="25">
                  <c:v>144</c:v>
                </c:pt>
                <c:pt idx="26">
                  <c:v>151</c:v>
                </c:pt>
              </c:numCache>
            </c:numRef>
          </c:val>
          <c:extLst>
            <c:ext xmlns:c16="http://schemas.microsoft.com/office/drawing/2014/chart" uri="{C3380CC4-5D6E-409C-BE32-E72D297353CC}">
              <c16:uniqueId val="{00000001-41EF-417D-B707-816673531BC1}"/>
            </c:ext>
          </c:extLst>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1"/>
              <a:tileRect/>
            </a:gra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50</c:v>
                </c:pt>
                <c:pt idx="1">
                  <c:v>77</c:v>
                </c:pt>
                <c:pt idx="2">
                  <c:v>113</c:v>
                </c:pt>
                <c:pt idx="3">
                  <c:v>145</c:v>
                </c:pt>
                <c:pt idx="4">
                  <c:v>166</c:v>
                </c:pt>
                <c:pt idx="5">
                  <c:v>203</c:v>
                </c:pt>
                <c:pt idx="6">
                  <c:v>204</c:v>
                </c:pt>
                <c:pt idx="7">
                  <c:v>241</c:v>
                </c:pt>
                <c:pt idx="8">
                  <c:v>249</c:v>
                </c:pt>
                <c:pt idx="9">
                  <c:v>238</c:v>
                </c:pt>
                <c:pt idx="10">
                  <c:v>260</c:v>
                </c:pt>
                <c:pt idx="11">
                  <c:v>272</c:v>
                </c:pt>
                <c:pt idx="12">
                  <c:v>313</c:v>
                </c:pt>
                <c:pt idx="13">
                  <c:v>332</c:v>
                </c:pt>
                <c:pt idx="14">
                  <c:v>375</c:v>
                </c:pt>
                <c:pt idx="15">
                  <c:v>394</c:v>
                </c:pt>
                <c:pt idx="16">
                  <c:v>455</c:v>
                </c:pt>
                <c:pt idx="17">
                  <c:v>439</c:v>
                </c:pt>
                <c:pt idx="18">
                  <c:v>432</c:v>
                </c:pt>
                <c:pt idx="19">
                  <c:v>497</c:v>
                </c:pt>
                <c:pt idx="20">
                  <c:v>531</c:v>
                </c:pt>
                <c:pt idx="21">
                  <c:v>587</c:v>
                </c:pt>
                <c:pt idx="22">
                  <c:v>541</c:v>
                </c:pt>
                <c:pt idx="23">
                  <c:v>612</c:v>
                </c:pt>
                <c:pt idx="24">
                  <c:v>567</c:v>
                </c:pt>
                <c:pt idx="25">
                  <c:v>529</c:v>
                </c:pt>
                <c:pt idx="26">
                  <c:v>623</c:v>
                </c:pt>
              </c:numCache>
            </c:numRef>
          </c:val>
          <c:extLst>
            <c:ext xmlns:c16="http://schemas.microsoft.com/office/drawing/2014/chart" uri="{C3380CC4-5D6E-409C-BE32-E72D297353CC}">
              <c16:uniqueId val="{00000002-41EF-417D-B707-816673531BC1}"/>
            </c:ext>
          </c:extLst>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68</c:v>
                </c:pt>
                <c:pt idx="1">
                  <c:v>110</c:v>
                </c:pt>
                <c:pt idx="2">
                  <c:v>109</c:v>
                </c:pt>
                <c:pt idx="3">
                  <c:v>131</c:v>
                </c:pt>
                <c:pt idx="4">
                  <c:v>153</c:v>
                </c:pt>
                <c:pt idx="5">
                  <c:v>178</c:v>
                </c:pt>
                <c:pt idx="6">
                  <c:v>231</c:v>
                </c:pt>
                <c:pt idx="7">
                  <c:v>196</c:v>
                </c:pt>
                <c:pt idx="8">
                  <c:v>226</c:v>
                </c:pt>
                <c:pt idx="9">
                  <c:v>234</c:v>
                </c:pt>
                <c:pt idx="10">
                  <c:v>234</c:v>
                </c:pt>
                <c:pt idx="11">
                  <c:v>259</c:v>
                </c:pt>
                <c:pt idx="12">
                  <c:v>315</c:v>
                </c:pt>
                <c:pt idx="13">
                  <c:v>350</c:v>
                </c:pt>
                <c:pt idx="14">
                  <c:v>446</c:v>
                </c:pt>
                <c:pt idx="15">
                  <c:v>567</c:v>
                </c:pt>
                <c:pt idx="16">
                  <c:v>648</c:v>
                </c:pt>
                <c:pt idx="17">
                  <c:v>748</c:v>
                </c:pt>
                <c:pt idx="18">
                  <c:v>780</c:v>
                </c:pt>
                <c:pt idx="19">
                  <c:v>867</c:v>
                </c:pt>
                <c:pt idx="20">
                  <c:v>926</c:v>
                </c:pt>
                <c:pt idx="21">
                  <c:v>1033</c:v>
                </c:pt>
                <c:pt idx="22">
                  <c:v>1062</c:v>
                </c:pt>
                <c:pt idx="23">
                  <c:v>1205</c:v>
                </c:pt>
                <c:pt idx="24">
                  <c:v>1292</c:v>
                </c:pt>
                <c:pt idx="25">
                  <c:v>1276</c:v>
                </c:pt>
                <c:pt idx="26">
                  <c:v>1472</c:v>
                </c:pt>
              </c:numCache>
            </c:numRef>
          </c:val>
          <c:extLst>
            <c:ext xmlns:c16="http://schemas.microsoft.com/office/drawing/2014/chart" uri="{C3380CC4-5D6E-409C-BE32-E72D297353CC}">
              <c16:uniqueId val="{00000003-41EF-417D-B707-816673531BC1}"/>
            </c:ext>
          </c:extLst>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gra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Sheet1!$F$2:$F$28</c:f>
              <c:numCache>
                <c:formatCode>General</c:formatCode>
                <c:ptCount val="27"/>
                <c:pt idx="0">
                  <c:v>8</c:v>
                </c:pt>
                <c:pt idx="1">
                  <c:v>11</c:v>
                </c:pt>
                <c:pt idx="2">
                  <c:v>12</c:v>
                </c:pt>
                <c:pt idx="3">
                  <c:v>15</c:v>
                </c:pt>
                <c:pt idx="4">
                  <c:v>21</c:v>
                </c:pt>
                <c:pt idx="5">
                  <c:v>40</c:v>
                </c:pt>
                <c:pt idx="6">
                  <c:v>27</c:v>
                </c:pt>
                <c:pt idx="7">
                  <c:v>36</c:v>
                </c:pt>
                <c:pt idx="8">
                  <c:v>34</c:v>
                </c:pt>
                <c:pt idx="9">
                  <c:v>30</c:v>
                </c:pt>
                <c:pt idx="10">
                  <c:v>51</c:v>
                </c:pt>
                <c:pt idx="11">
                  <c:v>58</c:v>
                </c:pt>
                <c:pt idx="12">
                  <c:v>59</c:v>
                </c:pt>
                <c:pt idx="13">
                  <c:v>60</c:v>
                </c:pt>
                <c:pt idx="14">
                  <c:v>69</c:v>
                </c:pt>
                <c:pt idx="15">
                  <c:v>115</c:v>
                </c:pt>
                <c:pt idx="16">
                  <c:v>112</c:v>
                </c:pt>
                <c:pt idx="17">
                  <c:v>122</c:v>
                </c:pt>
                <c:pt idx="18">
                  <c:v>154</c:v>
                </c:pt>
                <c:pt idx="19">
                  <c:v>170</c:v>
                </c:pt>
                <c:pt idx="20">
                  <c:v>227</c:v>
                </c:pt>
                <c:pt idx="21">
                  <c:v>232</c:v>
                </c:pt>
                <c:pt idx="22">
                  <c:v>247</c:v>
                </c:pt>
                <c:pt idx="23">
                  <c:v>312</c:v>
                </c:pt>
                <c:pt idx="24">
                  <c:v>295</c:v>
                </c:pt>
                <c:pt idx="25">
                  <c:v>323</c:v>
                </c:pt>
                <c:pt idx="26">
                  <c:v>340</c:v>
                </c:pt>
              </c:numCache>
            </c:numRef>
          </c:val>
          <c:extLst>
            <c:ext xmlns:c16="http://schemas.microsoft.com/office/drawing/2014/chart" uri="{C3380CC4-5D6E-409C-BE32-E72D297353CC}">
              <c16:uniqueId val="{00000004-41EF-417D-B707-816673531BC1}"/>
            </c:ext>
          </c:extLst>
        </c:ser>
        <c:ser>
          <c:idx val="5"/>
          <c:order val="5"/>
          <c:tx>
            <c:strRef>
              <c:f>Sheet1!$G$1</c:f>
              <c:strCache>
                <c:ptCount val="1"/>
                <c:pt idx="0">
                  <c:v>Retransplant</c:v>
                </c:pt>
              </c:strCache>
            </c:strRef>
          </c:tx>
          <c:spPr>
            <a:solidFill>
              <a:srgbClr val="FF00FF"/>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Sheet1!$G$2:$G$28</c:f>
              <c:numCache>
                <c:formatCode>General</c:formatCode>
                <c:ptCount val="27"/>
                <c:pt idx="0">
                  <c:v>28</c:v>
                </c:pt>
                <c:pt idx="1">
                  <c:v>35</c:v>
                </c:pt>
                <c:pt idx="2">
                  <c:v>36</c:v>
                </c:pt>
                <c:pt idx="3">
                  <c:v>37</c:v>
                </c:pt>
                <c:pt idx="4">
                  <c:v>56</c:v>
                </c:pt>
                <c:pt idx="5">
                  <c:v>43</c:v>
                </c:pt>
                <c:pt idx="6">
                  <c:v>38</c:v>
                </c:pt>
                <c:pt idx="7">
                  <c:v>48</c:v>
                </c:pt>
                <c:pt idx="8">
                  <c:v>44</c:v>
                </c:pt>
                <c:pt idx="9">
                  <c:v>50</c:v>
                </c:pt>
                <c:pt idx="10">
                  <c:v>42</c:v>
                </c:pt>
                <c:pt idx="11">
                  <c:v>59</c:v>
                </c:pt>
                <c:pt idx="12">
                  <c:v>62</c:v>
                </c:pt>
                <c:pt idx="13">
                  <c:v>63</c:v>
                </c:pt>
                <c:pt idx="14">
                  <c:v>61</c:v>
                </c:pt>
                <c:pt idx="15">
                  <c:v>114</c:v>
                </c:pt>
                <c:pt idx="16">
                  <c:v>104</c:v>
                </c:pt>
                <c:pt idx="17">
                  <c:v>158</c:v>
                </c:pt>
                <c:pt idx="18">
                  <c:v>140</c:v>
                </c:pt>
                <c:pt idx="19">
                  <c:v>156</c:v>
                </c:pt>
                <c:pt idx="20">
                  <c:v>146</c:v>
                </c:pt>
                <c:pt idx="21">
                  <c:v>138</c:v>
                </c:pt>
                <c:pt idx="22">
                  <c:v>183</c:v>
                </c:pt>
                <c:pt idx="23">
                  <c:v>169</c:v>
                </c:pt>
                <c:pt idx="24">
                  <c:v>163</c:v>
                </c:pt>
                <c:pt idx="25">
                  <c:v>157</c:v>
                </c:pt>
                <c:pt idx="26">
                  <c:v>174</c:v>
                </c:pt>
              </c:numCache>
            </c:numRef>
          </c:val>
          <c:extLst>
            <c:ext xmlns:c16="http://schemas.microsoft.com/office/drawing/2014/chart" uri="{C3380CC4-5D6E-409C-BE32-E72D297353CC}">
              <c16:uniqueId val="{00000005-41EF-417D-B707-816673531BC1}"/>
            </c:ext>
          </c:extLst>
        </c:ser>
        <c:dLbls>
          <c:showLegendKey val="0"/>
          <c:showVal val="0"/>
          <c:showCatName val="0"/>
          <c:showSerName val="0"/>
          <c:showPercent val="0"/>
          <c:showBubbleSize val="0"/>
        </c:dLbls>
        <c:axId val="568089824"/>
        <c:axId val="568090216"/>
      </c:areaChart>
      <c:catAx>
        <c:axId val="568089824"/>
        <c:scaling>
          <c:orientation val="minMax"/>
        </c:scaling>
        <c:delete val="0"/>
        <c:axPos val="b"/>
        <c:title>
          <c:tx>
            <c:rich>
              <a:bodyPr/>
              <a:lstStyle/>
              <a:p>
                <a:pPr>
                  <a:defRPr sz="1700">
                    <a:solidFill>
                      <a:schemeClr val="bg2"/>
                    </a:solidFill>
                  </a:defRPr>
                </a:pPr>
                <a:r>
                  <a:rPr lang="en-US" sz="1700" dirty="0">
                    <a:solidFill>
                      <a:schemeClr val="bg2"/>
                    </a:solidFill>
                  </a:rPr>
                  <a:t>Transplant Year</a:t>
                </a:r>
              </a:p>
            </c:rich>
          </c:tx>
          <c:overlay val="0"/>
        </c:title>
        <c:numFmt formatCode="0" sourceLinked="0"/>
        <c:majorTickMark val="out"/>
        <c:minorTickMark val="none"/>
        <c:tickLblPos val="nextTo"/>
        <c:spPr>
          <a:ln>
            <a:solidFill>
              <a:schemeClr val="bg2"/>
            </a:solidFill>
          </a:ln>
        </c:spPr>
        <c:txPr>
          <a:bodyPr rot="-2700000" vert="horz"/>
          <a:lstStyle/>
          <a:p>
            <a:pPr>
              <a:defRPr sz="1500" b="1">
                <a:solidFill>
                  <a:schemeClr val="bg2"/>
                </a:solidFill>
              </a:defRPr>
            </a:pPr>
            <a:endParaRPr lang="en-US"/>
          </a:p>
        </c:txPr>
        <c:crossAx val="568090216"/>
        <c:crosses val="autoZero"/>
        <c:auto val="1"/>
        <c:lblAlgn val="ctr"/>
        <c:lblOffset val="100"/>
        <c:tickLblSkip val="1"/>
        <c:noMultiLvlLbl val="0"/>
      </c:catAx>
      <c:valAx>
        <c:axId val="568090216"/>
        <c:scaling>
          <c:orientation val="minMax"/>
          <c:max val="40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Number of Transplants</a:t>
                </a:r>
              </a:p>
            </c:rich>
          </c:tx>
          <c:layout>
            <c:manualLayout>
              <c:xMode val="edge"/>
              <c:yMode val="edge"/>
              <c:x val="9.7842063220358322E-3"/>
              <c:y val="0.19045656591313168"/>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8089824"/>
        <c:crosses val="autoZero"/>
        <c:crossBetween val="midCat"/>
        <c:majorUnit val="500"/>
      </c:valAx>
      <c:spPr>
        <a:noFill/>
        <a:ln w="15875">
          <a:solidFill>
            <a:schemeClr val="bg2"/>
          </a:solidFill>
        </a:ln>
      </c:spPr>
    </c:plotArea>
    <c:legend>
      <c:legendPos val="t"/>
      <c:layout>
        <c:manualLayout>
          <c:xMode val="edge"/>
          <c:yMode val="edge"/>
          <c:x val="0.13864247403857125"/>
          <c:y val="4.2183525136281048E-2"/>
          <c:w val="0.66909174940089011"/>
          <c:h val="6.5772161544323124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51443569553801E-2"/>
          <c:y val="2.8321417146610146E-2"/>
          <c:w val="0.87737962511323264"/>
          <c:h val="0.83727485236221033"/>
        </c:manualLayout>
      </c:layout>
      <c:scatterChart>
        <c:scatterStyle val="lineMarker"/>
        <c:varyColors val="0"/>
        <c:ser>
          <c:idx val="0"/>
          <c:order val="0"/>
          <c:tx>
            <c:strRef>
              <c:f>Sheet1!$B$1</c:f>
              <c:strCache>
                <c:ptCount val="1"/>
                <c:pt idx="0">
                  <c:v>A1ATD (N=3,260)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93.88</c:v>
                </c:pt>
                <c:pt idx="2">
                  <c:v>90.938000000000002</c:v>
                </c:pt>
                <c:pt idx="3">
                  <c:v>88.727999999999994</c:v>
                </c:pt>
                <c:pt idx="4">
                  <c:v>87.763000000000005</c:v>
                </c:pt>
                <c:pt idx="5">
                  <c:v>86.671000000000006</c:v>
                </c:pt>
                <c:pt idx="6">
                  <c:v>85.703999999999994</c:v>
                </c:pt>
                <c:pt idx="7">
                  <c:v>84.861000000000004</c:v>
                </c:pt>
                <c:pt idx="8">
                  <c:v>84.078999999999994</c:v>
                </c:pt>
                <c:pt idx="9">
                  <c:v>83.203000000000003</c:v>
                </c:pt>
                <c:pt idx="10">
                  <c:v>82.388999999999996</c:v>
                </c:pt>
                <c:pt idx="11">
                  <c:v>81.510000000000005</c:v>
                </c:pt>
                <c:pt idx="12">
                  <c:v>80.784999999999997</c:v>
                </c:pt>
                <c:pt idx="13">
                  <c:v>73.715000000000003</c:v>
                </c:pt>
                <c:pt idx="14">
                  <c:v>67.852999999999994</c:v>
                </c:pt>
                <c:pt idx="15">
                  <c:v>63.000999999999998</c:v>
                </c:pt>
                <c:pt idx="16">
                  <c:v>58.62</c:v>
                </c:pt>
                <c:pt idx="17">
                  <c:v>53.972000000000001</c:v>
                </c:pt>
                <c:pt idx="18">
                  <c:v>50.07</c:v>
                </c:pt>
                <c:pt idx="19">
                  <c:v>45.395000000000003</c:v>
                </c:pt>
                <c:pt idx="20">
                  <c:v>41.063000000000002</c:v>
                </c:pt>
                <c:pt idx="21">
                  <c:v>36.960999999999999</c:v>
                </c:pt>
                <c:pt idx="22">
                  <c:v>33.378999999999998</c:v>
                </c:pt>
                <c:pt idx="23">
                  <c:v>29.53</c:v>
                </c:pt>
                <c:pt idx="24">
                  <c:v>26.619</c:v>
                </c:pt>
                <c:pt idx="25">
                  <c:v>23.561</c:v>
                </c:pt>
                <c:pt idx="26">
                  <c:v>21.087</c:v>
                </c:pt>
                <c:pt idx="27">
                  <c:v>19.146999999999998</c:v>
                </c:pt>
                <c:pt idx="28">
                  <c:v>16.184000000000001</c:v>
                </c:pt>
                <c:pt idx="29">
                  <c:v>13.048999999999999</c:v>
                </c:pt>
                <c:pt idx="30">
                  <c:v>10.808</c:v>
                </c:pt>
                <c:pt idx="31">
                  <c:v>9.0860000000000003</c:v>
                </c:pt>
                <c:pt idx="32">
                  <c:v>8.0730000000000004</c:v>
                </c:pt>
                <c:pt idx="33">
                  <c:v>6.742</c:v>
                </c:pt>
                <c:pt idx="34">
                  <c:v>6.2919999999999998</c:v>
                </c:pt>
              </c:numCache>
            </c:numRef>
          </c:yVal>
          <c:smooth val="0"/>
          <c:extLst>
            <c:ext xmlns:c16="http://schemas.microsoft.com/office/drawing/2014/chart" uri="{C3380CC4-5D6E-409C-BE32-E72D297353CC}">
              <c16:uniqueId val="{00000000-C859-41E2-ABB5-B2909B9437E6}"/>
            </c:ext>
          </c:extLst>
        </c:ser>
        <c:ser>
          <c:idx val="1"/>
          <c:order val="1"/>
          <c:tx>
            <c:strRef>
              <c:f>Sheet1!$C$1</c:f>
              <c:strCache>
                <c:ptCount val="1"/>
                <c:pt idx="0">
                  <c:v>CF (N=8,958)</c:v>
                </c:pt>
              </c:strCache>
            </c:strRef>
          </c:tx>
          <c:spPr>
            <a:ln w="41275">
              <a:solidFill>
                <a:srgbClr val="9933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94.884</c:v>
                </c:pt>
                <c:pt idx="2">
                  <c:v>93.174999999999997</c:v>
                </c:pt>
                <c:pt idx="3">
                  <c:v>91.841999999999999</c:v>
                </c:pt>
                <c:pt idx="4">
                  <c:v>90.962000000000003</c:v>
                </c:pt>
                <c:pt idx="5">
                  <c:v>90.034000000000006</c:v>
                </c:pt>
                <c:pt idx="6">
                  <c:v>89.278000000000006</c:v>
                </c:pt>
                <c:pt idx="7">
                  <c:v>88.438000000000002</c:v>
                </c:pt>
                <c:pt idx="8">
                  <c:v>87.804000000000002</c:v>
                </c:pt>
                <c:pt idx="9">
                  <c:v>87.156999999999996</c:v>
                </c:pt>
                <c:pt idx="10">
                  <c:v>86.59</c:v>
                </c:pt>
                <c:pt idx="11">
                  <c:v>85.870999999999995</c:v>
                </c:pt>
                <c:pt idx="12">
                  <c:v>85.275999999999996</c:v>
                </c:pt>
                <c:pt idx="13">
                  <c:v>78.573999999999998</c:v>
                </c:pt>
                <c:pt idx="14">
                  <c:v>72.75</c:v>
                </c:pt>
                <c:pt idx="15">
                  <c:v>67.918000000000006</c:v>
                </c:pt>
                <c:pt idx="16">
                  <c:v>63.826999999999998</c:v>
                </c:pt>
                <c:pt idx="17">
                  <c:v>60.497999999999998</c:v>
                </c:pt>
                <c:pt idx="18">
                  <c:v>57.49</c:v>
                </c:pt>
                <c:pt idx="19">
                  <c:v>54.311999999999998</c:v>
                </c:pt>
                <c:pt idx="20">
                  <c:v>51.481999999999999</c:v>
                </c:pt>
                <c:pt idx="21">
                  <c:v>48.676000000000002</c:v>
                </c:pt>
                <c:pt idx="22">
                  <c:v>45.534999999999997</c:v>
                </c:pt>
                <c:pt idx="23">
                  <c:v>43.03</c:v>
                </c:pt>
                <c:pt idx="24">
                  <c:v>40.825000000000003</c:v>
                </c:pt>
                <c:pt idx="25">
                  <c:v>38.853999999999999</c:v>
                </c:pt>
                <c:pt idx="26">
                  <c:v>37.262999999999998</c:v>
                </c:pt>
                <c:pt idx="27">
                  <c:v>35.411999999999999</c:v>
                </c:pt>
                <c:pt idx="28">
                  <c:v>33.735999999999997</c:v>
                </c:pt>
                <c:pt idx="29">
                  <c:v>31.52</c:v>
                </c:pt>
                <c:pt idx="30">
                  <c:v>29.489000000000001</c:v>
                </c:pt>
                <c:pt idx="31">
                  <c:v>28.059000000000001</c:v>
                </c:pt>
                <c:pt idx="32">
                  <c:v>26.86</c:v>
                </c:pt>
                <c:pt idx="33">
                  <c:v>25.123999999999999</c:v>
                </c:pt>
                <c:pt idx="34">
                  <c:v>24.225999999999999</c:v>
                </c:pt>
                <c:pt idx="35">
                  <c:v>23.513999999999999</c:v>
                </c:pt>
                <c:pt idx="36">
                  <c:v>22.131</c:v>
                </c:pt>
              </c:numCache>
            </c:numRef>
          </c:yVal>
          <c:smooth val="0"/>
          <c:extLst>
            <c:ext xmlns:c16="http://schemas.microsoft.com/office/drawing/2014/chart" uri="{C3380CC4-5D6E-409C-BE32-E72D297353CC}">
              <c16:uniqueId val="{00000001-C859-41E2-ABB5-B2909B9437E6}"/>
            </c:ext>
          </c:extLst>
        </c:ser>
        <c:ser>
          <c:idx val="2"/>
          <c:order val="2"/>
          <c:tx>
            <c:strRef>
              <c:f>Sheet1!$D$1</c:f>
              <c:strCache>
                <c:ptCount val="1"/>
                <c:pt idx="0">
                  <c:v>COPD (N=18,233)</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95.161000000000001</c:v>
                </c:pt>
                <c:pt idx="2">
                  <c:v>93.197000000000003</c:v>
                </c:pt>
                <c:pt idx="3">
                  <c:v>91.816999999999993</c:v>
                </c:pt>
                <c:pt idx="4">
                  <c:v>90.662000000000006</c:v>
                </c:pt>
                <c:pt idx="5">
                  <c:v>89.600999999999999</c:v>
                </c:pt>
                <c:pt idx="6">
                  <c:v>88.629000000000005</c:v>
                </c:pt>
                <c:pt idx="7">
                  <c:v>87.56</c:v>
                </c:pt>
                <c:pt idx="8">
                  <c:v>86.843000000000004</c:v>
                </c:pt>
                <c:pt idx="9">
                  <c:v>86.135999999999996</c:v>
                </c:pt>
                <c:pt idx="10">
                  <c:v>85.331999999999994</c:v>
                </c:pt>
                <c:pt idx="11">
                  <c:v>84.575999999999993</c:v>
                </c:pt>
                <c:pt idx="12">
                  <c:v>83.792000000000002</c:v>
                </c:pt>
                <c:pt idx="13">
                  <c:v>75.305000000000007</c:v>
                </c:pt>
                <c:pt idx="14">
                  <c:v>68.05</c:v>
                </c:pt>
                <c:pt idx="15">
                  <c:v>61.682000000000002</c:v>
                </c:pt>
                <c:pt idx="16">
                  <c:v>55.097000000000001</c:v>
                </c:pt>
                <c:pt idx="17">
                  <c:v>49.168999999999997</c:v>
                </c:pt>
                <c:pt idx="18">
                  <c:v>43.381</c:v>
                </c:pt>
                <c:pt idx="19">
                  <c:v>38.292000000000002</c:v>
                </c:pt>
                <c:pt idx="20">
                  <c:v>33.491999999999997</c:v>
                </c:pt>
                <c:pt idx="21">
                  <c:v>28.789000000000001</c:v>
                </c:pt>
                <c:pt idx="22">
                  <c:v>24.602</c:v>
                </c:pt>
                <c:pt idx="23">
                  <c:v>20.751000000000001</c:v>
                </c:pt>
                <c:pt idx="24">
                  <c:v>17.292000000000002</c:v>
                </c:pt>
                <c:pt idx="25">
                  <c:v>14.728999999999999</c:v>
                </c:pt>
                <c:pt idx="26">
                  <c:v>12.302</c:v>
                </c:pt>
                <c:pt idx="27">
                  <c:v>10.180999999999999</c:v>
                </c:pt>
                <c:pt idx="28">
                  <c:v>8.8849999999999998</c:v>
                </c:pt>
                <c:pt idx="29">
                  <c:v>7.335</c:v>
                </c:pt>
                <c:pt idx="30">
                  <c:v>6.5220000000000002</c:v>
                </c:pt>
                <c:pt idx="31">
                  <c:v>5.5049999999999999</c:v>
                </c:pt>
                <c:pt idx="32">
                  <c:v>4.4530000000000003</c:v>
                </c:pt>
                <c:pt idx="33">
                  <c:v>2.9470000000000001</c:v>
                </c:pt>
                <c:pt idx="34">
                  <c:v>2.3069999999999999</c:v>
                </c:pt>
              </c:numCache>
            </c:numRef>
          </c:yVal>
          <c:smooth val="0"/>
          <c:extLst>
            <c:ext xmlns:c16="http://schemas.microsoft.com/office/drawing/2014/chart" uri="{C3380CC4-5D6E-409C-BE32-E72D297353CC}">
              <c16:uniqueId val="{00000002-C859-41E2-ABB5-B2909B9437E6}"/>
            </c:ext>
          </c:extLst>
        </c:ser>
        <c:ser>
          <c:idx val="3"/>
          <c:order val="3"/>
          <c:tx>
            <c:strRef>
              <c:f>Sheet1!$E$1</c:f>
              <c:strCache>
                <c:ptCount val="1"/>
                <c:pt idx="0">
                  <c:v>IIP (N=14,305)</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93.16</c:v>
                </c:pt>
                <c:pt idx="2">
                  <c:v>90.474999999999994</c:v>
                </c:pt>
                <c:pt idx="3">
                  <c:v>88.563999999999993</c:v>
                </c:pt>
                <c:pt idx="4">
                  <c:v>87.22</c:v>
                </c:pt>
                <c:pt idx="5">
                  <c:v>85.98</c:v>
                </c:pt>
                <c:pt idx="6">
                  <c:v>84.600999999999999</c:v>
                </c:pt>
                <c:pt idx="7">
                  <c:v>83.448999999999998</c:v>
                </c:pt>
                <c:pt idx="8">
                  <c:v>82.293999999999997</c:v>
                </c:pt>
                <c:pt idx="9">
                  <c:v>81.316999999999993</c:v>
                </c:pt>
                <c:pt idx="10">
                  <c:v>80.352999999999994</c:v>
                </c:pt>
                <c:pt idx="11">
                  <c:v>79.501999999999995</c:v>
                </c:pt>
                <c:pt idx="12">
                  <c:v>78.730999999999995</c:v>
                </c:pt>
                <c:pt idx="13">
                  <c:v>70.382999999999996</c:v>
                </c:pt>
                <c:pt idx="14">
                  <c:v>63.098999999999997</c:v>
                </c:pt>
                <c:pt idx="15">
                  <c:v>56.716000000000001</c:v>
                </c:pt>
                <c:pt idx="16">
                  <c:v>50.72</c:v>
                </c:pt>
                <c:pt idx="17">
                  <c:v>45.52</c:v>
                </c:pt>
                <c:pt idx="18">
                  <c:v>40.423999999999999</c:v>
                </c:pt>
                <c:pt idx="19">
                  <c:v>35.514000000000003</c:v>
                </c:pt>
                <c:pt idx="20">
                  <c:v>31.638999999999999</c:v>
                </c:pt>
                <c:pt idx="21">
                  <c:v>27.33</c:v>
                </c:pt>
                <c:pt idx="22">
                  <c:v>24.010999999999999</c:v>
                </c:pt>
                <c:pt idx="23">
                  <c:v>20.92</c:v>
                </c:pt>
                <c:pt idx="24">
                  <c:v>18.678000000000001</c:v>
                </c:pt>
                <c:pt idx="25">
                  <c:v>16.396999999999998</c:v>
                </c:pt>
                <c:pt idx="26">
                  <c:v>14.282</c:v>
                </c:pt>
                <c:pt idx="27">
                  <c:v>12.395</c:v>
                </c:pt>
                <c:pt idx="28">
                  <c:v>10.778</c:v>
                </c:pt>
                <c:pt idx="29">
                  <c:v>9.42</c:v>
                </c:pt>
                <c:pt idx="30">
                  <c:v>8.09</c:v>
                </c:pt>
                <c:pt idx="31">
                  <c:v>6.6890000000000001</c:v>
                </c:pt>
                <c:pt idx="32">
                  <c:v>6.492</c:v>
                </c:pt>
                <c:pt idx="33">
                  <c:v>5.6070000000000002</c:v>
                </c:pt>
                <c:pt idx="34">
                  <c:v>5.2560000000000002</c:v>
                </c:pt>
              </c:numCache>
            </c:numRef>
          </c:yVal>
          <c:smooth val="0"/>
          <c:extLst>
            <c:ext xmlns:c16="http://schemas.microsoft.com/office/drawing/2014/chart" uri="{C3380CC4-5D6E-409C-BE32-E72D297353CC}">
              <c16:uniqueId val="{00000003-C859-41E2-ABB5-B2909B9437E6}"/>
            </c:ext>
          </c:extLst>
        </c:ser>
        <c:ser>
          <c:idx val="4"/>
          <c:order val="4"/>
          <c:tx>
            <c:strRef>
              <c:f>Sheet1!$F$1</c:f>
              <c:strCache>
                <c:ptCount val="1"/>
                <c:pt idx="0">
                  <c:v>ILD-not IIP (N=2,981)</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93.965999999999994</c:v>
                </c:pt>
                <c:pt idx="2">
                  <c:v>91.406000000000006</c:v>
                </c:pt>
                <c:pt idx="3">
                  <c:v>89.893000000000001</c:v>
                </c:pt>
                <c:pt idx="4">
                  <c:v>88.515000000000001</c:v>
                </c:pt>
                <c:pt idx="5">
                  <c:v>86.856999999999999</c:v>
                </c:pt>
                <c:pt idx="6">
                  <c:v>85.853999999999999</c:v>
                </c:pt>
                <c:pt idx="7">
                  <c:v>84.813000000000002</c:v>
                </c:pt>
                <c:pt idx="8">
                  <c:v>84.084000000000003</c:v>
                </c:pt>
                <c:pt idx="9">
                  <c:v>83.28</c:v>
                </c:pt>
                <c:pt idx="10">
                  <c:v>82.263000000000005</c:v>
                </c:pt>
                <c:pt idx="11">
                  <c:v>81.734999999999999</c:v>
                </c:pt>
                <c:pt idx="12">
                  <c:v>80.954999999999998</c:v>
                </c:pt>
                <c:pt idx="13">
                  <c:v>74.230999999999995</c:v>
                </c:pt>
                <c:pt idx="14">
                  <c:v>67.754999999999995</c:v>
                </c:pt>
                <c:pt idx="15">
                  <c:v>61.343000000000004</c:v>
                </c:pt>
                <c:pt idx="16">
                  <c:v>56.834000000000003</c:v>
                </c:pt>
                <c:pt idx="17">
                  <c:v>51.383000000000003</c:v>
                </c:pt>
                <c:pt idx="18">
                  <c:v>46.578000000000003</c:v>
                </c:pt>
                <c:pt idx="19">
                  <c:v>41.561</c:v>
                </c:pt>
                <c:pt idx="20">
                  <c:v>37.186999999999998</c:v>
                </c:pt>
                <c:pt idx="21">
                  <c:v>34.351999999999997</c:v>
                </c:pt>
                <c:pt idx="22">
                  <c:v>31.056999999999999</c:v>
                </c:pt>
                <c:pt idx="23">
                  <c:v>28.12</c:v>
                </c:pt>
                <c:pt idx="24">
                  <c:v>24.907</c:v>
                </c:pt>
                <c:pt idx="25">
                  <c:v>22.562999999999999</c:v>
                </c:pt>
                <c:pt idx="26">
                  <c:v>20.306000000000001</c:v>
                </c:pt>
                <c:pt idx="27">
                  <c:v>18.042000000000002</c:v>
                </c:pt>
                <c:pt idx="28">
                  <c:v>14.151999999999999</c:v>
                </c:pt>
                <c:pt idx="29">
                  <c:v>12.382999999999999</c:v>
                </c:pt>
              </c:numCache>
            </c:numRef>
          </c:yVal>
          <c:smooth val="0"/>
          <c:extLst>
            <c:ext xmlns:c16="http://schemas.microsoft.com/office/drawing/2014/chart" uri="{C3380CC4-5D6E-409C-BE32-E72D297353CC}">
              <c16:uniqueId val="{00000004-C859-41E2-ABB5-B2909B9437E6}"/>
            </c:ext>
          </c:extLst>
        </c:ser>
        <c:ser>
          <c:idx val="5"/>
          <c:order val="5"/>
          <c:tx>
            <c:strRef>
              <c:f>Sheet1!$G$1</c:f>
              <c:strCache>
                <c:ptCount val="1"/>
                <c:pt idx="0">
                  <c:v>IPAH (N=1,921)</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84.554000000000002</c:v>
                </c:pt>
                <c:pt idx="2">
                  <c:v>81.542000000000002</c:v>
                </c:pt>
                <c:pt idx="3">
                  <c:v>79.671000000000006</c:v>
                </c:pt>
                <c:pt idx="4">
                  <c:v>78.759</c:v>
                </c:pt>
                <c:pt idx="5">
                  <c:v>77.899000000000001</c:v>
                </c:pt>
                <c:pt idx="6">
                  <c:v>77.251999999999995</c:v>
                </c:pt>
                <c:pt idx="7">
                  <c:v>76.063999999999993</c:v>
                </c:pt>
                <c:pt idx="8">
                  <c:v>75.143000000000001</c:v>
                </c:pt>
                <c:pt idx="9">
                  <c:v>74.653999999999996</c:v>
                </c:pt>
                <c:pt idx="10">
                  <c:v>74.325999999999993</c:v>
                </c:pt>
                <c:pt idx="11">
                  <c:v>74.106999999999999</c:v>
                </c:pt>
                <c:pt idx="12">
                  <c:v>73.114999999999995</c:v>
                </c:pt>
                <c:pt idx="13">
                  <c:v>67.471999999999994</c:v>
                </c:pt>
                <c:pt idx="14">
                  <c:v>62.536000000000001</c:v>
                </c:pt>
                <c:pt idx="15">
                  <c:v>58.671999999999997</c:v>
                </c:pt>
                <c:pt idx="16">
                  <c:v>54.353000000000002</c:v>
                </c:pt>
                <c:pt idx="17">
                  <c:v>51.000999999999998</c:v>
                </c:pt>
                <c:pt idx="18">
                  <c:v>48.152000000000001</c:v>
                </c:pt>
                <c:pt idx="19">
                  <c:v>45.228999999999999</c:v>
                </c:pt>
                <c:pt idx="20">
                  <c:v>42.033999999999999</c:v>
                </c:pt>
                <c:pt idx="21">
                  <c:v>39.018000000000001</c:v>
                </c:pt>
                <c:pt idx="22">
                  <c:v>36.145000000000003</c:v>
                </c:pt>
                <c:pt idx="23">
                  <c:v>34.545000000000002</c:v>
                </c:pt>
                <c:pt idx="24">
                  <c:v>32.58</c:v>
                </c:pt>
                <c:pt idx="25">
                  <c:v>30.555</c:v>
                </c:pt>
                <c:pt idx="26">
                  <c:v>27.611000000000001</c:v>
                </c:pt>
                <c:pt idx="27">
                  <c:v>24.032</c:v>
                </c:pt>
                <c:pt idx="28">
                  <c:v>22.425999999999998</c:v>
                </c:pt>
                <c:pt idx="29">
                  <c:v>20.867000000000001</c:v>
                </c:pt>
                <c:pt idx="30">
                  <c:v>19.509</c:v>
                </c:pt>
                <c:pt idx="31">
                  <c:v>17.849</c:v>
                </c:pt>
                <c:pt idx="32">
                  <c:v>15.97</c:v>
                </c:pt>
                <c:pt idx="33">
                  <c:v>15.4</c:v>
                </c:pt>
                <c:pt idx="34">
                  <c:v>15.4</c:v>
                </c:pt>
              </c:numCache>
            </c:numRef>
          </c:yVal>
          <c:smooth val="0"/>
          <c:extLst>
            <c:ext xmlns:c16="http://schemas.microsoft.com/office/drawing/2014/chart" uri="{C3380CC4-5D6E-409C-BE32-E72D297353CC}">
              <c16:uniqueId val="{00000005-C859-41E2-ABB5-B2909B9437E6}"/>
            </c:ext>
          </c:extLst>
        </c:ser>
        <c:dLbls>
          <c:showLegendKey val="0"/>
          <c:showVal val="0"/>
          <c:showCatName val="0"/>
          <c:showSerName val="0"/>
          <c:showPercent val="0"/>
          <c:showBubbleSize val="0"/>
        </c:dLbls>
        <c:axId val="650108688"/>
        <c:axId val="650109080"/>
      </c:scatterChart>
      <c:valAx>
        <c:axId val="650108688"/>
        <c:scaling>
          <c:orientation val="minMax"/>
          <c:max val="21"/>
          <c:min val="0"/>
        </c:scaling>
        <c:delete val="0"/>
        <c:axPos val="b"/>
        <c:title>
          <c:tx>
            <c:rich>
              <a:bodyPr/>
              <a:lstStyle/>
              <a:p>
                <a:pPr>
                  <a:defRPr sz="1700">
                    <a:solidFill>
                      <a:schemeClr val="bg2"/>
                    </a:solidFill>
                  </a:defRPr>
                </a:pPr>
                <a:r>
                  <a:rPr lang="en-US" sz="1700" dirty="0">
                    <a:solidFill>
                      <a:schemeClr val="bg2"/>
                    </a:solidFill>
                  </a:rPr>
                  <a:t>Years</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109080"/>
        <c:crosses val="autoZero"/>
        <c:crossBetween val="midCat"/>
        <c:majorUnit val="1"/>
      </c:valAx>
      <c:valAx>
        <c:axId val="650109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a:solidFill>
                      <a:schemeClr val="bg2"/>
                    </a:solidFill>
                  </a:rPr>
                  <a:t>Survival (%)</a:t>
                </a: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108688"/>
        <c:crosses val="autoZero"/>
        <c:crossBetween val="midCat"/>
        <c:majorUnit val="25"/>
      </c:valAx>
      <c:spPr>
        <a:noFill/>
        <a:ln>
          <a:solidFill>
            <a:schemeClr val="bg2"/>
          </a:solidFill>
        </a:ln>
      </c:spPr>
    </c:plotArea>
    <c:legend>
      <c:legendPos val="r"/>
      <c:layout>
        <c:manualLayout>
          <c:xMode val="edge"/>
          <c:yMode val="edge"/>
          <c:x val="0.15912236081109329"/>
          <c:y val="1.3578371062992126E-2"/>
          <c:w val="0.8041445427728614"/>
          <c:h val="0.1403690944881889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A1ATD (N=2,547)</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91.248000000000005</c:v>
                </c:pt>
                <c:pt idx="3">
                  <c:v>83.992000000000004</c:v>
                </c:pt>
                <c:pt idx="4">
                  <c:v>77.986000000000004</c:v>
                </c:pt>
                <c:pt idx="5">
                  <c:v>72.563000000000002</c:v>
                </c:pt>
                <c:pt idx="6">
                  <c:v>66.81</c:v>
                </c:pt>
                <c:pt idx="7">
                  <c:v>61.978999999999999</c:v>
                </c:pt>
                <c:pt idx="8">
                  <c:v>56.192999999999998</c:v>
                </c:pt>
                <c:pt idx="9">
                  <c:v>50.83</c:v>
                </c:pt>
                <c:pt idx="10">
                  <c:v>45.752000000000002</c:v>
                </c:pt>
                <c:pt idx="11">
                  <c:v>41.317999999999998</c:v>
                </c:pt>
                <c:pt idx="12">
                  <c:v>36.552999999999997</c:v>
                </c:pt>
                <c:pt idx="13">
                  <c:v>32.951000000000001</c:v>
                </c:pt>
                <c:pt idx="14">
                  <c:v>29.166</c:v>
                </c:pt>
                <c:pt idx="15">
                  <c:v>26.102</c:v>
                </c:pt>
                <c:pt idx="16">
                  <c:v>23.701000000000001</c:v>
                </c:pt>
                <c:pt idx="17">
                  <c:v>20.033000000000001</c:v>
                </c:pt>
                <c:pt idx="18">
                  <c:v>16.152000000000001</c:v>
                </c:pt>
                <c:pt idx="19">
                  <c:v>13.379</c:v>
                </c:pt>
                <c:pt idx="20">
                  <c:v>11.247999999999999</c:v>
                </c:pt>
                <c:pt idx="21">
                  <c:v>9.9930000000000003</c:v>
                </c:pt>
                <c:pt idx="22">
                  <c:v>8.3450000000000006</c:v>
                </c:pt>
                <c:pt idx="23">
                  <c:v>7.7889999999999997</c:v>
                </c:pt>
              </c:numCache>
            </c:numRef>
          </c:yVal>
          <c:smooth val="0"/>
          <c:extLst>
            <c:ext xmlns:c16="http://schemas.microsoft.com/office/drawing/2014/chart" uri="{C3380CC4-5D6E-409C-BE32-E72D297353CC}">
              <c16:uniqueId val="{00000000-6997-40A9-8879-B682B9E7CDC7}"/>
            </c:ext>
          </c:extLst>
        </c:ser>
        <c:ser>
          <c:idx val="1"/>
          <c:order val="1"/>
          <c:tx>
            <c:strRef>
              <c:f>Sheet1!$C$1</c:f>
              <c:strCache>
                <c:ptCount val="1"/>
                <c:pt idx="0">
                  <c:v>CF (N=7,233)</c:v>
                </c:pt>
              </c:strCache>
            </c:strRef>
          </c:tx>
          <c:spPr>
            <a:ln w="41275">
              <a:solidFill>
                <a:srgbClr val="9933FF"/>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92.141000000000005</c:v>
                </c:pt>
                <c:pt idx="3">
                  <c:v>85.311999999999998</c:v>
                </c:pt>
                <c:pt idx="4">
                  <c:v>79.644000000000005</c:v>
                </c:pt>
                <c:pt idx="5">
                  <c:v>74.847999999999999</c:v>
                </c:pt>
                <c:pt idx="6">
                  <c:v>70.942999999999998</c:v>
                </c:pt>
                <c:pt idx="7">
                  <c:v>67.415999999999997</c:v>
                </c:pt>
                <c:pt idx="8">
                  <c:v>63.69</c:v>
                </c:pt>
                <c:pt idx="9">
                  <c:v>60.371000000000002</c:v>
                </c:pt>
                <c:pt idx="10">
                  <c:v>57.081000000000003</c:v>
                </c:pt>
                <c:pt idx="11">
                  <c:v>53.396999999999998</c:v>
                </c:pt>
                <c:pt idx="12">
                  <c:v>50.459000000000003</c:v>
                </c:pt>
                <c:pt idx="13">
                  <c:v>47.874000000000002</c:v>
                </c:pt>
                <c:pt idx="14">
                  <c:v>45.563000000000002</c:v>
                </c:pt>
                <c:pt idx="15">
                  <c:v>43.697000000000003</c:v>
                </c:pt>
                <c:pt idx="16">
                  <c:v>41.527000000000001</c:v>
                </c:pt>
                <c:pt idx="17">
                  <c:v>39.56</c:v>
                </c:pt>
                <c:pt idx="18">
                  <c:v>36.962000000000003</c:v>
                </c:pt>
                <c:pt idx="19">
                  <c:v>34.581000000000003</c:v>
                </c:pt>
                <c:pt idx="20">
                  <c:v>32.904000000000003</c:v>
                </c:pt>
                <c:pt idx="21">
                  <c:v>31.497</c:v>
                </c:pt>
                <c:pt idx="22">
                  <c:v>29.462</c:v>
                </c:pt>
                <c:pt idx="23">
                  <c:v>28.408999999999999</c:v>
                </c:pt>
                <c:pt idx="24">
                  <c:v>27.574000000000002</c:v>
                </c:pt>
                <c:pt idx="25">
                  <c:v>25.952000000000002</c:v>
                </c:pt>
              </c:numCache>
            </c:numRef>
          </c:yVal>
          <c:smooth val="0"/>
          <c:extLst>
            <c:ext xmlns:c16="http://schemas.microsoft.com/office/drawing/2014/chart" uri="{C3380CC4-5D6E-409C-BE32-E72D297353CC}">
              <c16:uniqueId val="{00000001-6997-40A9-8879-B682B9E7CDC7}"/>
            </c:ext>
          </c:extLst>
        </c:ser>
        <c:ser>
          <c:idx val="2"/>
          <c:order val="2"/>
          <c:tx>
            <c:strRef>
              <c:f>Sheet1!$D$1</c:f>
              <c:strCache>
                <c:ptCount val="1"/>
                <c:pt idx="0">
                  <c:v>COPD (N=14,604)</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89.870999999999995</c:v>
                </c:pt>
                <c:pt idx="3">
                  <c:v>81.212999999999994</c:v>
                </c:pt>
                <c:pt idx="4">
                  <c:v>73.613</c:v>
                </c:pt>
                <c:pt idx="5">
                  <c:v>65.754000000000005</c:v>
                </c:pt>
                <c:pt idx="6">
                  <c:v>58.68</c:v>
                </c:pt>
                <c:pt idx="7">
                  <c:v>51.771999999999998</c:v>
                </c:pt>
                <c:pt idx="8">
                  <c:v>45.698</c:v>
                </c:pt>
                <c:pt idx="9">
                  <c:v>39.97</c:v>
                </c:pt>
                <c:pt idx="10">
                  <c:v>34.357999999999997</c:v>
                </c:pt>
                <c:pt idx="11">
                  <c:v>29.361000000000001</c:v>
                </c:pt>
                <c:pt idx="12">
                  <c:v>24.765000000000001</c:v>
                </c:pt>
                <c:pt idx="13">
                  <c:v>20.635999999999999</c:v>
                </c:pt>
                <c:pt idx="14">
                  <c:v>17.577999999999999</c:v>
                </c:pt>
                <c:pt idx="15">
                  <c:v>14.682</c:v>
                </c:pt>
                <c:pt idx="16">
                  <c:v>12.15</c:v>
                </c:pt>
                <c:pt idx="17">
                  <c:v>10.603999999999999</c:v>
                </c:pt>
                <c:pt idx="18">
                  <c:v>8.7539999999999996</c:v>
                </c:pt>
                <c:pt idx="19">
                  <c:v>7.7839999999999998</c:v>
                </c:pt>
                <c:pt idx="20">
                  <c:v>6.57</c:v>
                </c:pt>
                <c:pt idx="21">
                  <c:v>5.3140000000000001</c:v>
                </c:pt>
                <c:pt idx="22">
                  <c:v>3.516</c:v>
                </c:pt>
                <c:pt idx="23">
                  <c:v>2.7530000000000001</c:v>
                </c:pt>
              </c:numCache>
            </c:numRef>
          </c:yVal>
          <c:smooth val="0"/>
          <c:extLst>
            <c:ext xmlns:c16="http://schemas.microsoft.com/office/drawing/2014/chart" uri="{C3380CC4-5D6E-409C-BE32-E72D297353CC}">
              <c16:uniqueId val="{00000002-6997-40A9-8879-B682B9E7CDC7}"/>
            </c:ext>
          </c:extLst>
        </c:ser>
        <c:ser>
          <c:idx val="3"/>
          <c:order val="3"/>
          <c:tx>
            <c:strRef>
              <c:f>Sheet1!$E$1</c:f>
              <c:strCache>
                <c:ptCount val="1"/>
                <c:pt idx="0">
                  <c:v>IIP (N=10,531)</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89.397000000000006</c:v>
                </c:pt>
                <c:pt idx="3">
                  <c:v>80.144999999999996</c:v>
                </c:pt>
                <c:pt idx="4">
                  <c:v>72.037999999999997</c:v>
                </c:pt>
                <c:pt idx="5">
                  <c:v>64.421999999999997</c:v>
                </c:pt>
                <c:pt idx="6">
                  <c:v>57.817</c:v>
                </c:pt>
                <c:pt idx="7">
                  <c:v>51.344000000000001</c:v>
                </c:pt>
                <c:pt idx="8">
                  <c:v>45.107999999999997</c:v>
                </c:pt>
                <c:pt idx="9">
                  <c:v>40.186</c:v>
                </c:pt>
                <c:pt idx="10">
                  <c:v>34.713000000000001</c:v>
                </c:pt>
                <c:pt idx="11">
                  <c:v>30.497</c:v>
                </c:pt>
                <c:pt idx="12">
                  <c:v>26.571000000000002</c:v>
                </c:pt>
                <c:pt idx="13">
                  <c:v>23.724</c:v>
                </c:pt>
                <c:pt idx="14">
                  <c:v>20.826000000000001</c:v>
                </c:pt>
                <c:pt idx="15">
                  <c:v>18.140999999999998</c:v>
                </c:pt>
                <c:pt idx="16">
                  <c:v>15.743</c:v>
                </c:pt>
                <c:pt idx="17">
                  <c:v>13.69</c:v>
                </c:pt>
                <c:pt idx="18">
                  <c:v>11.965</c:v>
                </c:pt>
                <c:pt idx="19">
                  <c:v>10.275</c:v>
                </c:pt>
                <c:pt idx="20">
                  <c:v>8.4960000000000004</c:v>
                </c:pt>
                <c:pt idx="21">
                  <c:v>8.2460000000000004</c:v>
                </c:pt>
                <c:pt idx="22">
                  <c:v>7.1210000000000004</c:v>
                </c:pt>
                <c:pt idx="23">
                  <c:v>6.6760000000000002</c:v>
                </c:pt>
              </c:numCache>
            </c:numRef>
          </c:yVal>
          <c:smooth val="0"/>
          <c:extLst>
            <c:ext xmlns:c16="http://schemas.microsoft.com/office/drawing/2014/chart" uri="{C3380CC4-5D6E-409C-BE32-E72D297353CC}">
              <c16:uniqueId val="{00000003-6997-40A9-8879-B682B9E7CDC7}"/>
            </c:ext>
          </c:extLst>
        </c:ser>
        <c:ser>
          <c:idx val="4"/>
          <c:order val="4"/>
          <c:tx>
            <c:strRef>
              <c:f>Sheet1!$F$1</c:f>
              <c:strCache>
                <c:ptCount val="1"/>
                <c:pt idx="0">
                  <c:v>ILD-not IIP (N=2,242)</c:v>
                </c:pt>
              </c:strCache>
            </c:strRef>
          </c:tx>
          <c:spPr>
            <a:ln w="41275">
              <a:solidFill>
                <a:srgbClr val="FF99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91.694999999999993</c:v>
                </c:pt>
                <c:pt idx="3">
                  <c:v>83.694999999999993</c:v>
                </c:pt>
                <c:pt idx="4">
                  <c:v>75.775000000000006</c:v>
                </c:pt>
                <c:pt idx="5">
                  <c:v>70.203999999999994</c:v>
                </c:pt>
                <c:pt idx="6">
                  <c:v>63.470999999999997</c:v>
                </c:pt>
                <c:pt idx="7">
                  <c:v>57.536000000000001</c:v>
                </c:pt>
                <c:pt idx="8">
                  <c:v>51.338999999999999</c:v>
                </c:pt>
                <c:pt idx="9">
                  <c:v>45.936</c:v>
                </c:pt>
                <c:pt idx="10">
                  <c:v>42.433</c:v>
                </c:pt>
                <c:pt idx="11">
                  <c:v>38.363</c:v>
                </c:pt>
                <c:pt idx="12">
                  <c:v>34.734999999999999</c:v>
                </c:pt>
                <c:pt idx="13">
                  <c:v>30.766999999999999</c:v>
                </c:pt>
                <c:pt idx="14">
                  <c:v>27.870999999999999</c:v>
                </c:pt>
                <c:pt idx="15">
                  <c:v>25.082999999999998</c:v>
                </c:pt>
                <c:pt idx="16">
                  <c:v>22.286000000000001</c:v>
                </c:pt>
                <c:pt idx="17">
                  <c:v>17.481000000000002</c:v>
                </c:pt>
                <c:pt idx="18">
                  <c:v>15.295999999999999</c:v>
                </c:pt>
              </c:numCache>
            </c:numRef>
          </c:yVal>
          <c:smooth val="0"/>
          <c:extLst>
            <c:ext xmlns:c16="http://schemas.microsoft.com/office/drawing/2014/chart" uri="{C3380CC4-5D6E-409C-BE32-E72D297353CC}">
              <c16:uniqueId val="{00000004-6997-40A9-8879-B682B9E7CDC7}"/>
            </c:ext>
          </c:extLst>
        </c:ser>
        <c:ser>
          <c:idx val="5"/>
          <c:order val="5"/>
          <c:tx>
            <c:strRef>
              <c:f>Sheet1!$G$1</c:f>
              <c:strCache>
                <c:ptCount val="1"/>
                <c:pt idx="0">
                  <c:v>IPAH (N=1,313)</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Sheet1!$G$2:$G$27</c:f>
              <c:numCache>
                <c:formatCode>General</c:formatCode>
                <c:ptCount val="26"/>
                <c:pt idx="0">
                  <c:v>100</c:v>
                </c:pt>
                <c:pt idx="1">
                  <c:v>100</c:v>
                </c:pt>
                <c:pt idx="2">
                  <c:v>92.281000000000006</c:v>
                </c:pt>
                <c:pt idx="3">
                  <c:v>85.531000000000006</c:v>
                </c:pt>
                <c:pt idx="4">
                  <c:v>80.245999999999995</c:v>
                </c:pt>
                <c:pt idx="5">
                  <c:v>74.337999999999994</c:v>
                </c:pt>
                <c:pt idx="6">
                  <c:v>69.754000000000005</c:v>
                </c:pt>
                <c:pt idx="7">
                  <c:v>65.858000000000004</c:v>
                </c:pt>
                <c:pt idx="8">
                  <c:v>61.859000000000002</c:v>
                </c:pt>
                <c:pt idx="9">
                  <c:v>57.49</c:v>
                </c:pt>
                <c:pt idx="10">
                  <c:v>53.365000000000002</c:v>
                </c:pt>
                <c:pt idx="11">
                  <c:v>49.435000000000002</c:v>
                </c:pt>
                <c:pt idx="12">
                  <c:v>47.247999999999998</c:v>
                </c:pt>
                <c:pt idx="13">
                  <c:v>44.56</c:v>
                </c:pt>
                <c:pt idx="14">
                  <c:v>41.79</c:v>
                </c:pt>
                <c:pt idx="15">
                  <c:v>37.762999999999998</c:v>
                </c:pt>
                <c:pt idx="16">
                  <c:v>32.869</c:v>
                </c:pt>
                <c:pt idx="17">
                  <c:v>30.672999999999998</c:v>
                </c:pt>
                <c:pt idx="18">
                  <c:v>28.54</c:v>
                </c:pt>
                <c:pt idx="19">
                  <c:v>26.683</c:v>
                </c:pt>
                <c:pt idx="20">
                  <c:v>24.411999999999999</c:v>
                </c:pt>
                <c:pt idx="21">
                  <c:v>21.841999999999999</c:v>
                </c:pt>
                <c:pt idx="22">
                  <c:v>21.062000000000001</c:v>
                </c:pt>
                <c:pt idx="23">
                  <c:v>21.062000000000001</c:v>
                </c:pt>
              </c:numCache>
            </c:numRef>
          </c:yVal>
          <c:smooth val="0"/>
          <c:extLst>
            <c:ext xmlns:c16="http://schemas.microsoft.com/office/drawing/2014/chart" uri="{C3380CC4-5D6E-409C-BE32-E72D297353CC}">
              <c16:uniqueId val="{00000005-6997-40A9-8879-B682B9E7CDC7}"/>
            </c:ext>
          </c:extLst>
        </c:ser>
        <c:dLbls>
          <c:showLegendKey val="0"/>
          <c:showVal val="0"/>
          <c:showCatName val="0"/>
          <c:showSerName val="0"/>
          <c:showPercent val="0"/>
          <c:showBubbleSize val="0"/>
        </c:dLbls>
        <c:axId val="650949256"/>
        <c:axId val="650949648"/>
      </c:scatterChart>
      <c:valAx>
        <c:axId val="650949256"/>
        <c:scaling>
          <c:orientation val="minMax"/>
          <c:max val="21"/>
          <c:min val="0"/>
        </c:scaling>
        <c:delete val="0"/>
        <c:axPos val="b"/>
        <c:title>
          <c:tx>
            <c:rich>
              <a:bodyPr/>
              <a:lstStyle/>
              <a:p>
                <a:pPr>
                  <a:defRPr sz="1700">
                    <a:solidFill>
                      <a:schemeClr val="bg2"/>
                    </a:solidFill>
                  </a:defRPr>
                </a:pPr>
                <a:r>
                  <a:rPr lang="en-US" sz="1700" dirty="0">
                    <a:solidFill>
                      <a:schemeClr val="bg2"/>
                    </a:solidFill>
                  </a:rPr>
                  <a:t>Years</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949648"/>
        <c:crosses val="autoZero"/>
        <c:crossBetween val="midCat"/>
        <c:majorUnit val="1"/>
      </c:valAx>
      <c:valAx>
        <c:axId val="6509496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a:solidFill>
                      <a:schemeClr val="bg2"/>
                    </a:solidFill>
                  </a:rPr>
                  <a:t>Survival (%)</a:t>
                </a: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949256"/>
        <c:crosses val="autoZero"/>
        <c:crossBetween val="midCat"/>
        <c:majorUnit val="25"/>
      </c:valAx>
      <c:spPr>
        <a:noFill/>
        <a:ln>
          <a:solidFill>
            <a:schemeClr val="bg2"/>
          </a:solidFill>
        </a:ln>
      </c:spPr>
    </c:plotArea>
    <c:legend>
      <c:legendPos val="r"/>
      <c:layout>
        <c:manualLayout>
          <c:xMode val="edge"/>
          <c:yMode val="edge"/>
          <c:x val="0.38921085638631447"/>
          <c:y val="3.7015871062992124E-2"/>
          <c:w val="0.5768658397788865"/>
          <c:h val="0.1559940944881895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1990-1998 (N=1,343)</c:v>
                </c:pt>
              </c:strCache>
            </c:strRef>
          </c:tx>
          <c:spPr>
            <a:ln w="41275">
              <a:solidFill>
                <a:srgbClr val="00B0F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90.727999999999994</c:v>
                </c:pt>
                <c:pt idx="2">
                  <c:v>87.724000000000004</c:v>
                </c:pt>
                <c:pt idx="3">
                  <c:v>86.370999999999995</c:v>
                </c:pt>
                <c:pt idx="4">
                  <c:v>85.317999999999998</c:v>
                </c:pt>
                <c:pt idx="5">
                  <c:v>84.263999999999996</c:v>
                </c:pt>
                <c:pt idx="6">
                  <c:v>82.53</c:v>
                </c:pt>
                <c:pt idx="7">
                  <c:v>80.564999999999998</c:v>
                </c:pt>
                <c:pt idx="8">
                  <c:v>79.959999999999994</c:v>
                </c:pt>
                <c:pt idx="9">
                  <c:v>78.974000000000004</c:v>
                </c:pt>
                <c:pt idx="10">
                  <c:v>78.367000000000004</c:v>
                </c:pt>
                <c:pt idx="11">
                  <c:v>77.454999999999998</c:v>
                </c:pt>
                <c:pt idx="12">
                  <c:v>76.692999999999998</c:v>
                </c:pt>
                <c:pt idx="13">
                  <c:v>73.706999999999994</c:v>
                </c:pt>
                <c:pt idx="14">
                  <c:v>71.397000000000006</c:v>
                </c:pt>
                <c:pt idx="15">
                  <c:v>69.234999999999999</c:v>
                </c:pt>
                <c:pt idx="16">
                  <c:v>67.606999999999999</c:v>
                </c:pt>
                <c:pt idx="17">
                  <c:v>65.266999999999996</c:v>
                </c:pt>
                <c:pt idx="18">
                  <c:v>63.936</c:v>
                </c:pt>
                <c:pt idx="19">
                  <c:v>62.915999999999997</c:v>
                </c:pt>
                <c:pt idx="20">
                  <c:v>61.262999999999998</c:v>
                </c:pt>
                <c:pt idx="21">
                  <c:v>60.23</c:v>
                </c:pt>
                <c:pt idx="22">
                  <c:v>59.194000000000003</c:v>
                </c:pt>
                <c:pt idx="23">
                  <c:v>57.755000000000003</c:v>
                </c:pt>
                <c:pt idx="24">
                  <c:v>56.473999999999997</c:v>
                </c:pt>
                <c:pt idx="25">
                  <c:v>55.335999999999999</c:v>
                </c:pt>
                <c:pt idx="26">
                  <c:v>54.6</c:v>
                </c:pt>
                <c:pt idx="27">
                  <c:v>53.945</c:v>
                </c:pt>
                <c:pt idx="28">
                  <c:v>52.713999999999999</c:v>
                </c:pt>
                <c:pt idx="29">
                  <c:v>51.475999999999999</c:v>
                </c:pt>
                <c:pt idx="30">
                  <c:v>50.73</c:v>
                </c:pt>
                <c:pt idx="31">
                  <c:v>49.811999999999998</c:v>
                </c:pt>
                <c:pt idx="32">
                  <c:v>49.308</c:v>
                </c:pt>
                <c:pt idx="33">
                  <c:v>47.87</c:v>
                </c:pt>
                <c:pt idx="34">
                  <c:v>47.276000000000003</c:v>
                </c:pt>
                <c:pt idx="35">
                  <c:v>46.420999999999999</c:v>
                </c:pt>
                <c:pt idx="36">
                  <c:v>45.734000000000002</c:v>
                </c:pt>
                <c:pt idx="37">
                  <c:v>44.959000000000003</c:v>
                </c:pt>
                <c:pt idx="38">
                  <c:v>44.180999999999997</c:v>
                </c:pt>
                <c:pt idx="39">
                  <c:v>43.226999999999997</c:v>
                </c:pt>
                <c:pt idx="40">
                  <c:v>42.093000000000004</c:v>
                </c:pt>
                <c:pt idx="41">
                  <c:v>41.392000000000003</c:v>
                </c:pt>
                <c:pt idx="42">
                  <c:v>40.863999999999997</c:v>
                </c:pt>
                <c:pt idx="43">
                  <c:v>40.335999999999999</c:v>
                </c:pt>
                <c:pt idx="44">
                  <c:v>39.537999999999997</c:v>
                </c:pt>
                <c:pt idx="45">
                  <c:v>38.735999999999997</c:v>
                </c:pt>
                <c:pt idx="46">
                  <c:v>38.200000000000003</c:v>
                </c:pt>
                <c:pt idx="47">
                  <c:v>37.840000000000003</c:v>
                </c:pt>
                <c:pt idx="48">
                  <c:v>37.387999999999998</c:v>
                </c:pt>
                <c:pt idx="49">
                  <c:v>36.569000000000003</c:v>
                </c:pt>
                <c:pt idx="50">
                  <c:v>35.747999999999998</c:v>
                </c:pt>
                <c:pt idx="51">
                  <c:v>35.015999999999998</c:v>
                </c:pt>
                <c:pt idx="52">
                  <c:v>34.277000000000001</c:v>
                </c:pt>
                <c:pt idx="53">
                  <c:v>33.814</c:v>
                </c:pt>
                <c:pt idx="54">
                  <c:v>32.975000000000001</c:v>
                </c:pt>
                <c:pt idx="55">
                  <c:v>32.695</c:v>
                </c:pt>
                <c:pt idx="56">
                  <c:v>32.131</c:v>
                </c:pt>
                <c:pt idx="57">
                  <c:v>31.943000000000001</c:v>
                </c:pt>
                <c:pt idx="58">
                  <c:v>31.181999999999999</c:v>
                </c:pt>
                <c:pt idx="59">
                  <c:v>31.085999999999999</c:v>
                </c:pt>
                <c:pt idx="60">
                  <c:v>30.895</c:v>
                </c:pt>
                <c:pt idx="61">
                  <c:v>30.318999999999999</c:v>
                </c:pt>
                <c:pt idx="62">
                  <c:v>30.126999999999999</c:v>
                </c:pt>
                <c:pt idx="63">
                  <c:v>29.84</c:v>
                </c:pt>
                <c:pt idx="64">
                  <c:v>29.259</c:v>
                </c:pt>
                <c:pt idx="65">
                  <c:v>29.064</c:v>
                </c:pt>
                <c:pt idx="66">
                  <c:v>28.577999999999999</c:v>
                </c:pt>
                <c:pt idx="67">
                  <c:v>28.19</c:v>
                </c:pt>
                <c:pt idx="68">
                  <c:v>28.19</c:v>
                </c:pt>
                <c:pt idx="69">
                  <c:v>27.704000000000001</c:v>
                </c:pt>
                <c:pt idx="70">
                  <c:v>27.216000000000001</c:v>
                </c:pt>
                <c:pt idx="71">
                  <c:v>26.826000000000001</c:v>
                </c:pt>
                <c:pt idx="72">
                  <c:v>26.532</c:v>
                </c:pt>
                <c:pt idx="73">
                  <c:v>26.434000000000001</c:v>
                </c:pt>
                <c:pt idx="74">
                  <c:v>25.942</c:v>
                </c:pt>
                <c:pt idx="75">
                  <c:v>25.843</c:v>
                </c:pt>
                <c:pt idx="76">
                  <c:v>25.446999999999999</c:v>
                </c:pt>
                <c:pt idx="77">
                  <c:v>24.948</c:v>
                </c:pt>
                <c:pt idx="78">
                  <c:v>24.341999999999999</c:v>
                </c:pt>
                <c:pt idx="79">
                  <c:v>24.138000000000002</c:v>
                </c:pt>
                <c:pt idx="80">
                  <c:v>23.826000000000001</c:v>
                </c:pt>
                <c:pt idx="81">
                  <c:v>23.289000000000001</c:v>
                </c:pt>
                <c:pt idx="82">
                  <c:v>22.960999999999999</c:v>
                </c:pt>
                <c:pt idx="83">
                  <c:v>22.847999999999999</c:v>
                </c:pt>
                <c:pt idx="84">
                  <c:v>22.271000000000001</c:v>
                </c:pt>
                <c:pt idx="85">
                  <c:v>21.617999999999999</c:v>
                </c:pt>
                <c:pt idx="86">
                  <c:v>21.486000000000001</c:v>
                </c:pt>
                <c:pt idx="87">
                  <c:v>21.486000000000001</c:v>
                </c:pt>
                <c:pt idx="88">
                  <c:v>21.190999999999999</c:v>
                </c:pt>
              </c:numCache>
            </c:numRef>
          </c:yVal>
          <c:smooth val="0"/>
          <c:extLst>
            <c:ext xmlns:c16="http://schemas.microsoft.com/office/drawing/2014/chart" uri="{C3380CC4-5D6E-409C-BE32-E72D297353CC}">
              <c16:uniqueId val="{00000000-8DFE-446F-8998-D3B3B1F63027}"/>
            </c:ext>
          </c:extLst>
        </c:ser>
        <c:ser>
          <c:idx val="1"/>
          <c:order val="1"/>
          <c:tx>
            <c:strRef>
              <c:f>Sheet1!$C$1</c:f>
              <c:strCache>
                <c:ptCount val="1"/>
                <c:pt idx="0">
                  <c:v>1999-2008 (N=3,386)</c:v>
                </c:pt>
              </c:strCache>
            </c:strRef>
          </c:tx>
          <c:spPr>
            <a:ln w="41275">
              <a:solidFill>
                <a:srgbClr val="00B05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95.302000000000007</c:v>
                </c:pt>
                <c:pt idx="2">
                  <c:v>93.731999999999999</c:v>
                </c:pt>
                <c:pt idx="3">
                  <c:v>92.013000000000005</c:v>
                </c:pt>
                <c:pt idx="4">
                  <c:v>91.153000000000006</c:v>
                </c:pt>
                <c:pt idx="5">
                  <c:v>90.143000000000001</c:v>
                </c:pt>
                <c:pt idx="6">
                  <c:v>89.221999999999994</c:v>
                </c:pt>
                <c:pt idx="7">
                  <c:v>88.597999999999999</c:v>
                </c:pt>
                <c:pt idx="8">
                  <c:v>88.063000000000002</c:v>
                </c:pt>
                <c:pt idx="9">
                  <c:v>87.408000000000001</c:v>
                </c:pt>
                <c:pt idx="10">
                  <c:v>86.900999999999996</c:v>
                </c:pt>
                <c:pt idx="11">
                  <c:v>86.007999999999996</c:v>
                </c:pt>
                <c:pt idx="12">
                  <c:v>85.38</c:v>
                </c:pt>
                <c:pt idx="13">
                  <c:v>83.784000000000006</c:v>
                </c:pt>
                <c:pt idx="14">
                  <c:v>81.846999999999994</c:v>
                </c:pt>
                <c:pt idx="15">
                  <c:v>80.177000000000007</c:v>
                </c:pt>
                <c:pt idx="16">
                  <c:v>78.894999999999996</c:v>
                </c:pt>
                <c:pt idx="17">
                  <c:v>77.515000000000001</c:v>
                </c:pt>
                <c:pt idx="18">
                  <c:v>76.19</c:v>
                </c:pt>
                <c:pt idx="19">
                  <c:v>74.674999999999997</c:v>
                </c:pt>
                <c:pt idx="20">
                  <c:v>72.903000000000006</c:v>
                </c:pt>
                <c:pt idx="21">
                  <c:v>71.524000000000001</c:v>
                </c:pt>
                <c:pt idx="22">
                  <c:v>70.042000000000002</c:v>
                </c:pt>
                <c:pt idx="23">
                  <c:v>68.872</c:v>
                </c:pt>
                <c:pt idx="24">
                  <c:v>67.599000000000004</c:v>
                </c:pt>
                <c:pt idx="25">
                  <c:v>66.540000000000006</c:v>
                </c:pt>
                <c:pt idx="26">
                  <c:v>65.507000000000005</c:v>
                </c:pt>
                <c:pt idx="27">
                  <c:v>64.664000000000001</c:v>
                </c:pt>
                <c:pt idx="28">
                  <c:v>63.392000000000003</c:v>
                </c:pt>
                <c:pt idx="29">
                  <c:v>62.441000000000003</c:v>
                </c:pt>
                <c:pt idx="30">
                  <c:v>61.585000000000001</c:v>
                </c:pt>
                <c:pt idx="31">
                  <c:v>60.79</c:v>
                </c:pt>
                <c:pt idx="32">
                  <c:v>60.09</c:v>
                </c:pt>
                <c:pt idx="33">
                  <c:v>59.454000000000001</c:v>
                </c:pt>
                <c:pt idx="34">
                  <c:v>58.808999999999997</c:v>
                </c:pt>
                <c:pt idx="35">
                  <c:v>58.502000000000002</c:v>
                </c:pt>
                <c:pt idx="36">
                  <c:v>57.850999999999999</c:v>
                </c:pt>
                <c:pt idx="37">
                  <c:v>57.332000000000001</c:v>
                </c:pt>
                <c:pt idx="38">
                  <c:v>56.286000000000001</c:v>
                </c:pt>
                <c:pt idx="39">
                  <c:v>55.865000000000002</c:v>
                </c:pt>
                <c:pt idx="40">
                  <c:v>55.043999999999997</c:v>
                </c:pt>
                <c:pt idx="41">
                  <c:v>54.274000000000001</c:v>
                </c:pt>
                <c:pt idx="42">
                  <c:v>53.752000000000002</c:v>
                </c:pt>
                <c:pt idx="43">
                  <c:v>53.218000000000004</c:v>
                </c:pt>
                <c:pt idx="44">
                  <c:v>52.472000000000001</c:v>
                </c:pt>
                <c:pt idx="45">
                  <c:v>51.533000000000001</c:v>
                </c:pt>
                <c:pt idx="46">
                  <c:v>50.655999999999999</c:v>
                </c:pt>
                <c:pt idx="47">
                  <c:v>50.204000000000001</c:v>
                </c:pt>
                <c:pt idx="48">
                  <c:v>49.585999999999999</c:v>
                </c:pt>
                <c:pt idx="49">
                  <c:v>48.906999999999996</c:v>
                </c:pt>
                <c:pt idx="50">
                  <c:v>48.149000000000001</c:v>
                </c:pt>
                <c:pt idx="51">
                  <c:v>47.368000000000002</c:v>
                </c:pt>
                <c:pt idx="52">
                  <c:v>46.781999999999996</c:v>
                </c:pt>
                <c:pt idx="53">
                  <c:v>46.197000000000003</c:v>
                </c:pt>
                <c:pt idx="54">
                  <c:v>45.793999999999997</c:v>
                </c:pt>
                <c:pt idx="55">
                  <c:v>45.173000000000002</c:v>
                </c:pt>
                <c:pt idx="56">
                  <c:v>44.378</c:v>
                </c:pt>
                <c:pt idx="57">
                  <c:v>43.642000000000003</c:v>
                </c:pt>
                <c:pt idx="58">
                  <c:v>42.707000000000001</c:v>
                </c:pt>
                <c:pt idx="59">
                  <c:v>41.914999999999999</c:v>
                </c:pt>
                <c:pt idx="60">
                  <c:v>41.731999999999999</c:v>
                </c:pt>
                <c:pt idx="61">
                  <c:v>41.405999999999999</c:v>
                </c:pt>
                <c:pt idx="62">
                  <c:v>40.723999999999997</c:v>
                </c:pt>
                <c:pt idx="63">
                  <c:v>40.134</c:v>
                </c:pt>
                <c:pt idx="64">
                  <c:v>39.877000000000002</c:v>
                </c:pt>
                <c:pt idx="65">
                  <c:v>39.606000000000002</c:v>
                </c:pt>
                <c:pt idx="66">
                  <c:v>39.304000000000002</c:v>
                </c:pt>
                <c:pt idx="67">
                  <c:v>38.676000000000002</c:v>
                </c:pt>
                <c:pt idx="68">
                  <c:v>38.005000000000003</c:v>
                </c:pt>
                <c:pt idx="69">
                  <c:v>37.546999999999997</c:v>
                </c:pt>
                <c:pt idx="70">
                  <c:v>37.546999999999997</c:v>
                </c:pt>
                <c:pt idx="71">
                  <c:v>37.286000000000001</c:v>
                </c:pt>
                <c:pt idx="72">
                  <c:v>36.713999999999999</c:v>
                </c:pt>
                <c:pt idx="73">
                  <c:v>36.357999999999997</c:v>
                </c:pt>
                <c:pt idx="74">
                  <c:v>35.978999999999999</c:v>
                </c:pt>
                <c:pt idx="75">
                  <c:v>35.584000000000003</c:v>
                </c:pt>
                <c:pt idx="76">
                  <c:v>34.133000000000003</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1-8DFE-446F-8998-D3B3B1F63027}"/>
            </c:ext>
          </c:extLst>
        </c:ser>
        <c:ser>
          <c:idx val="2"/>
          <c:order val="2"/>
          <c:tx>
            <c:strRef>
              <c:f>Sheet1!$D$1</c:f>
              <c:strCache>
                <c:ptCount val="1"/>
                <c:pt idx="0">
                  <c:v>2009-6/2016 (N=4,118)</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96.32</c:v>
                </c:pt>
                <c:pt idx="2">
                  <c:v>94.905000000000001</c:v>
                </c:pt>
                <c:pt idx="3">
                  <c:v>93.924000000000007</c:v>
                </c:pt>
                <c:pt idx="4">
                  <c:v>93.191000000000003</c:v>
                </c:pt>
                <c:pt idx="5">
                  <c:v>92.38</c:v>
                </c:pt>
                <c:pt idx="6">
                  <c:v>92.1</c:v>
                </c:pt>
                <c:pt idx="7">
                  <c:v>91.488</c:v>
                </c:pt>
                <c:pt idx="8">
                  <c:v>90.77</c:v>
                </c:pt>
                <c:pt idx="9">
                  <c:v>90.23</c:v>
                </c:pt>
                <c:pt idx="10">
                  <c:v>89.637</c:v>
                </c:pt>
                <c:pt idx="11">
                  <c:v>89.144999999999996</c:v>
                </c:pt>
                <c:pt idx="12">
                  <c:v>88.647000000000006</c:v>
                </c:pt>
                <c:pt idx="13">
                  <c:v>86.915999999999997</c:v>
                </c:pt>
                <c:pt idx="14">
                  <c:v>85.251000000000005</c:v>
                </c:pt>
                <c:pt idx="15">
                  <c:v>83.846999999999994</c:v>
                </c:pt>
                <c:pt idx="16">
                  <c:v>82.584000000000003</c:v>
                </c:pt>
                <c:pt idx="17">
                  <c:v>81.137</c:v>
                </c:pt>
                <c:pt idx="18">
                  <c:v>79.457999999999998</c:v>
                </c:pt>
                <c:pt idx="19">
                  <c:v>78.262</c:v>
                </c:pt>
                <c:pt idx="20">
                  <c:v>77.27</c:v>
                </c:pt>
                <c:pt idx="21">
                  <c:v>76.070999999999998</c:v>
                </c:pt>
                <c:pt idx="22">
                  <c:v>74.906999999999996</c:v>
                </c:pt>
                <c:pt idx="23">
                  <c:v>74.022999999999996</c:v>
                </c:pt>
                <c:pt idx="24">
                  <c:v>73.259</c:v>
                </c:pt>
                <c:pt idx="25">
                  <c:v>72.608999999999995</c:v>
                </c:pt>
                <c:pt idx="26">
                  <c:v>71.531999999999996</c:v>
                </c:pt>
                <c:pt idx="27">
                  <c:v>70.186000000000007</c:v>
                </c:pt>
                <c:pt idx="28">
                  <c:v>69.37</c:v>
                </c:pt>
                <c:pt idx="29">
                  <c:v>68.447000000000003</c:v>
                </c:pt>
                <c:pt idx="30">
                  <c:v>67.602000000000004</c:v>
                </c:pt>
                <c:pt idx="31">
                  <c:v>66.802000000000007</c:v>
                </c:pt>
                <c:pt idx="32">
                  <c:v>66.387</c:v>
                </c:pt>
                <c:pt idx="33">
                  <c:v>65.200999999999993</c:v>
                </c:pt>
                <c:pt idx="34">
                  <c:v>64.33</c:v>
                </c:pt>
                <c:pt idx="35">
                  <c:v>63.222999999999999</c:v>
                </c:pt>
                <c:pt idx="36">
                  <c:v>61.768999999999998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2-8DFE-446F-8998-D3B3B1F63027}"/>
            </c:ext>
          </c:extLst>
        </c:ser>
        <c:dLbls>
          <c:showLegendKey val="0"/>
          <c:showVal val="0"/>
          <c:showCatName val="0"/>
          <c:showSerName val="0"/>
          <c:showPercent val="0"/>
          <c:showBubbleSize val="0"/>
        </c:dLbls>
        <c:axId val="652970656"/>
        <c:axId val="652971048"/>
      </c:scatterChart>
      <c:valAx>
        <c:axId val="652970656"/>
        <c:scaling>
          <c:orientation val="minMax"/>
          <c:max val="20"/>
          <c:min val="0"/>
        </c:scaling>
        <c:delete val="0"/>
        <c:axPos val="b"/>
        <c:title>
          <c:tx>
            <c:rich>
              <a:bodyPr/>
              <a:lstStyle/>
              <a:p>
                <a:pPr>
                  <a:defRPr sz="1700">
                    <a:solidFill>
                      <a:schemeClr val="bg2"/>
                    </a:solidFill>
                  </a:defRPr>
                </a:pPr>
                <a:r>
                  <a:rPr lang="en-US" sz="1700" dirty="0">
                    <a:solidFill>
                      <a:schemeClr val="bg2"/>
                    </a:solidFill>
                  </a:rPr>
                  <a:t>Years</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2971048"/>
        <c:crosses val="autoZero"/>
        <c:crossBetween val="midCat"/>
        <c:majorUnit val="1"/>
      </c:valAx>
      <c:valAx>
        <c:axId val="6529710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a:solidFill>
                      <a:schemeClr val="bg2"/>
                    </a:solidFill>
                  </a:rPr>
                  <a:t>Survival (%)</a:t>
                </a: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970656"/>
        <c:crosses val="autoZero"/>
        <c:crossBetween val="midCat"/>
        <c:majorUnit val="25"/>
      </c:valAx>
      <c:spPr>
        <a:noFill/>
        <a:ln>
          <a:solidFill>
            <a:schemeClr val="bg2"/>
          </a:solidFill>
        </a:ln>
      </c:spPr>
    </c:plotArea>
    <c:legend>
      <c:legendPos val="r"/>
      <c:layout>
        <c:manualLayout>
          <c:xMode val="edge"/>
          <c:yMode val="edge"/>
          <c:x val="0.60897486818572455"/>
          <c:y val="3.2501968503937016E-2"/>
          <c:w val="0.35562690172577988"/>
          <c:h val="0.23028258967629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50452082620107275"/>
          <c:h val="0.82823590907068823"/>
        </c:manualLayout>
      </c:layout>
      <c:barChart>
        <c:barDir val="col"/>
        <c:grouping val="percentStacked"/>
        <c:varyColors val="0"/>
        <c:ser>
          <c:idx val="0"/>
          <c:order val="0"/>
          <c:tx>
            <c:strRef>
              <c:f>Sheet1!$A$2</c:f>
              <c:strCache>
                <c:ptCount val="1"/>
                <c:pt idx="0">
                  <c:v>100% - Normal, no complaints, no evidence of disease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13,144)</c:v>
                </c:pt>
                <c:pt idx="1">
                  <c:v>2 Year
(N = 10,871)</c:v>
                </c:pt>
                <c:pt idx="2">
                  <c:v>3 Year
(N = 9,106)</c:v>
                </c:pt>
              </c:strCache>
            </c:strRef>
          </c:cat>
          <c:val>
            <c:numRef>
              <c:f>Sheet1!$B$2:$D$2</c:f>
              <c:numCache>
                <c:formatCode>General</c:formatCode>
                <c:ptCount val="3"/>
                <c:pt idx="0">
                  <c:v>3262</c:v>
                </c:pt>
                <c:pt idx="1">
                  <c:v>2820</c:v>
                </c:pt>
                <c:pt idx="2">
                  <c:v>2436</c:v>
                </c:pt>
              </c:numCache>
            </c:numRef>
          </c:val>
          <c:extLst>
            <c:ext xmlns:c16="http://schemas.microsoft.com/office/drawing/2014/chart" uri="{C3380CC4-5D6E-409C-BE32-E72D297353CC}">
              <c16:uniqueId val="{00000000-DE82-4F96-9B65-C3ABAD79E988}"/>
            </c:ext>
          </c:extLst>
        </c:ser>
        <c:ser>
          <c:idx val="1"/>
          <c:order val="1"/>
          <c:tx>
            <c:strRef>
              <c:f>Sheet1!$A$3</c:f>
              <c:strCache>
                <c:ptCount val="1"/>
                <c:pt idx="0">
                  <c:v>90% - Able to carry on normal activity: minor symptoms of disease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13,144)</c:v>
                </c:pt>
                <c:pt idx="1">
                  <c:v>2 Year
(N = 10,871)</c:v>
                </c:pt>
                <c:pt idx="2">
                  <c:v>3 Year
(N = 9,106)</c:v>
                </c:pt>
              </c:strCache>
            </c:strRef>
          </c:cat>
          <c:val>
            <c:numRef>
              <c:f>Sheet1!$B$3:$D$3</c:f>
              <c:numCache>
                <c:formatCode>General</c:formatCode>
                <c:ptCount val="3"/>
                <c:pt idx="0">
                  <c:v>3508</c:v>
                </c:pt>
                <c:pt idx="1">
                  <c:v>2924</c:v>
                </c:pt>
                <c:pt idx="2">
                  <c:v>2475</c:v>
                </c:pt>
              </c:numCache>
            </c:numRef>
          </c:val>
          <c:extLst>
            <c:ext xmlns:c16="http://schemas.microsoft.com/office/drawing/2014/chart" uri="{C3380CC4-5D6E-409C-BE32-E72D297353CC}">
              <c16:uniqueId val="{00000001-DE82-4F96-9B65-C3ABAD79E988}"/>
            </c:ext>
          </c:extLst>
        </c:ser>
        <c:ser>
          <c:idx val="2"/>
          <c:order val="2"/>
          <c:tx>
            <c:strRef>
              <c:f>Sheet1!$A$4</c:f>
              <c:strCache>
                <c:ptCount val="1"/>
                <c:pt idx="0">
                  <c:v>80% - Normal activity with effort: some symptoms of disease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Sheet1!$B$4:$D$4</c:f>
              <c:numCache>
                <c:formatCode>General</c:formatCode>
                <c:ptCount val="3"/>
                <c:pt idx="0">
                  <c:v>2480</c:v>
                </c:pt>
                <c:pt idx="1">
                  <c:v>2463</c:v>
                </c:pt>
                <c:pt idx="2">
                  <c:v>2101</c:v>
                </c:pt>
              </c:numCache>
            </c:numRef>
          </c:val>
          <c:extLst>
            <c:ext xmlns:c16="http://schemas.microsoft.com/office/drawing/2014/chart" uri="{C3380CC4-5D6E-409C-BE32-E72D297353CC}">
              <c16:uniqueId val="{00000002-DE82-4F96-9B65-C3ABAD79E988}"/>
            </c:ext>
          </c:extLst>
        </c:ser>
        <c:ser>
          <c:idx val="3"/>
          <c:order val="3"/>
          <c:tx>
            <c:strRef>
              <c:f>Sheet1!$A$5</c:f>
              <c:strCache>
                <c:ptCount val="1"/>
                <c:pt idx="0">
                  <c:v>70% - Cares for self: unable to carry on normal activity or active work</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13,144)</c:v>
                </c:pt>
                <c:pt idx="1">
                  <c:v>2 Year
(N = 10,871)</c:v>
                </c:pt>
                <c:pt idx="2">
                  <c:v>3 Year
(N = 9,106)</c:v>
                </c:pt>
              </c:strCache>
            </c:strRef>
          </c:cat>
          <c:val>
            <c:numRef>
              <c:f>Sheet1!$B$5:$D$5</c:f>
              <c:numCache>
                <c:formatCode>General</c:formatCode>
                <c:ptCount val="3"/>
                <c:pt idx="0">
                  <c:v>1824</c:v>
                </c:pt>
                <c:pt idx="1">
                  <c:v>1316</c:v>
                </c:pt>
                <c:pt idx="2">
                  <c:v>977</c:v>
                </c:pt>
              </c:numCache>
            </c:numRef>
          </c:val>
          <c:extLst>
            <c:ext xmlns:c16="http://schemas.microsoft.com/office/drawing/2014/chart" uri="{C3380CC4-5D6E-409C-BE32-E72D297353CC}">
              <c16:uniqueId val="{00000003-DE82-4F96-9B65-C3ABAD79E988}"/>
            </c:ext>
          </c:extLst>
        </c:ser>
        <c:ser>
          <c:idx val="4"/>
          <c:order val="4"/>
          <c:tx>
            <c:strRef>
              <c:f>Sheet1!$A$6</c:f>
              <c:strCache>
                <c:ptCount val="1"/>
                <c:pt idx="0">
                  <c:v>60% - Requires occasional assistance but is able to care for needs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Sheet1!$B$6:$D$6</c:f>
              <c:numCache>
                <c:formatCode>General</c:formatCode>
                <c:ptCount val="3"/>
                <c:pt idx="0">
                  <c:v>772</c:v>
                </c:pt>
                <c:pt idx="1">
                  <c:v>494</c:v>
                </c:pt>
                <c:pt idx="2">
                  <c:v>394</c:v>
                </c:pt>
              </c:numCache>
            </c:numRef>
          </c:val>
          <c:extLst>
            <c:ext xmlns:c16="http://schemas.microsoft.com/office/drawing/2014/chart" uri="{C3380CC4-5D6E-409C-BE32-E72D297353CC}">
              <c16:uniqueId val="{00000004-DE82-4F96-9B65-C3ABAD79E988}"/>
            </c:ext>
          </c:extLst>
        </c:ser>
        <c:ser>
          <c:idx val="5"/>
          <c:order val="5"/>
          <c:tx>
            <c:strRef>
              <c:f>Sheet1!$A$7</c:f>
              <c:strCache>
                <c:ptCount val="1"/>
                <c:pt idx="0">
                  <c:v>50% - Requires considerable assistance and frequent medical care</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Sheet1!$B$7:$D$7</c:f>
              <c:numCache>
                <c:formatCode>General</c:formatCode>
                <c:ptCount val="3"/>
                <c:pt idx="0">
                  <c:v>428</c:v>
                </c:pt>
                <c:pt idx="1">
                  <c:v>296</c:v>
                </c:pt>
                <c:pt idx="2">
                  <c:v>269</c:v>
                </c:pt>
              </c:numCache>
            </c:numRef>
          </c:val>
          <c:extLst>
            <c:ext xmlns:c16="http://schemas.microsoft.com/office/drawing/2014/chart" uri="{C3380CC4-5D6E-409C-BE32-E72D297353CC}">
              <c16:uniqueId val="{00000005-DE82-4F96-9B65-C3ABAD79E988}"/>
            </c:ext>
          </c:extLst>
        </c:ser>
        <c:ser>
          <c:idx val="6"/>
          <c:order val="6"/>
          <c:tx>
            <c:strRef>
              <c:f>Sheet1!$A$8</c:f>
              <c:strCache>
                <c:ptCount val="1"/>
                <c:pt idx="0">
                  <c:v>40% - Disabled: requires special care and assistance</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Sheet1!$B$8:$D$8</c:f>
              <c:numCache>
                <c:formatCode>General</c:formatCode>
                <c:ptCount val="3"/>
                <c:pt idx="0">
                  <c:v>204</c:v>
                </c:pt>
                <c:pt idx="1">
                  <c:v>173</c:v>
                </c:pt>
                <c:pt idx="2">
                  <c:v>143</c:v>
                </c:pt>
              </c:numCache>
            </c:numRef>
          </c:val>
          <c:extLst>
            <c:ext xmlns:c16="http://schemas.microsoft.com/office/drawing/2014/chart" uri="{C3380CC4-5D6E-409C-BE32-E72D297353CC}">
              <c16:uniqueId val="{00000006-DE82-4F96-9B65-C3ABAD79E988}"/>
            </c:ext>
          </c:extLst>
        </c:ser>
        <c:ser>
          <c:idx val="7"/>
          <c:order val="7"/>
          <c:tx>
            <c:strRef>
              <c:f>Sheet1!$A$9</c:f>
              <c:strCache>
                <c:ptCount val="1"/>
                <c:pt idx="0">
                  <c:v>30% - Severely disabled: hospitalization is indicated, death not imminent</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Sheet1!$B$9:$D$9</c:f>
              <c:numCache>
                <c:formatCode>General</c:formatCode>
                <c:ptCount val="3"/>
                <c:pt idx="0">
                  <c:v>83</c:v>
                </c:pt>
                <c:pt idx="1">
                  <c:v>45</c:v>
                </c:pt>
                <c:pt idx="2">
                  <c:v>30</c:v>
                </c:pt>
              </c:numCache>
            </c:numRef>
          </c:val>
          <c:extLst>
            <c:ext xmlns:c16="http://schemas.microsoft.com/office/drawing/2014/chart" uri="{C3380CC4-5D6E-409C-BE32-E72D297353CC}">
              <c16:uniqueId val="{00000007-DE82-4F96-9B65-C3ABAD79E988}"/>
            </c:ext>
          </c:extLst>
        </c:ser>
        <c:ser>
          <c:idx val="8"/>
          <c:order val="8"/>
          <c:tx>
            <c:strRef>
              <c:f>Sheet1!$A$10</c:f>
              <c:strCache>
                <c:ptCount val="1"/>
                <c:pt idx="0">
                  <c:v>20% - Very sick, hospitalization necessary: active treatment necessary</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Sheet1!$B$10:$D$10</c:f>
              <c:numCache>
                <c:formatCode>General</c:formatCode>
                <c:ptCount val="3"/>
                <c:pt idx="0">
                  <c:v>294</c:v>
                </c:pt>
                <c:pt idx="1">
                  <c:v>145</c:v>
                </c:pt>
                <c:pt idx="2">
                  <c:v>112</c:v>
                </c:pt>
              </c:numCache>
            </c:numRef>
          </c:val>
          <c:extLst>
            <c:ext xmlns:c16="http://schemas.microsoft.com/office/drawing/2014/chart" uri="{C3380CC4-5D6E-409C-BE32-E72D297353CC}">
              <c16:uniqueId val="{00000008-DE82-4F96-9B65-C3ABAD79E988}"/>
            </c:ext>
          </c:extLst>
        </c:ser>
        <c:ser>
          <c:idx val="9"/>
          <c:order val="9"/>
          <c:tx>
            <c:strRef>
              <c:f>Sheet1!$A$11</c:f>
              <c:strCache>
                <c:ptCount val="1"/>
                <c:pt idx="0">
                  <c:v>10% - Moribund, fatal processes progressing rapidly</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Sheet1!$B$11:$D$11</c:f>
              <c:numCache>
                <c:formatCode>General</c:formatCode>
                <c:ptCount val="3"/>
                <c:pt idx="0">
                  <c:v>289</c:v>
                </c:pt>
                <c:pt idx="1">
                  <c:v>195</c:v>
                </c:pt>
                <c:pt idx="2">
                  <c:v>169</c:v>
                </c:pt>
              </c:numCache>
            </c:numRef>
          </c:val>
          <c:extLst>
            <c:ext xmlns:c16="http://schemas.microsoft.com/office/drawing/2014/chart" uri="{C3380CC4-5D6E-409C-BE32-E72D297353CC}">
              <c16:uniqueId val="{00000009-DE82-4F96-9B65-C3ABAD79E988}"/>
            </c:ext>
          </c:extLst>
        </c:ser>
        <c:dLbls>
          <c:showLegendKey val="0"/>
          <c:showVal val="0"/>
          <c:showCatName val="0"/>
          <c:showSerName val="0"/>
          <c:showPercent val="0"/>
          <c:showBubbleSize val="0"/>
        </c:dLbls>
        <c:gapWidth val="100"/>
        <c:overlap val="100"/>
        <c:axId val="655870472"/>
        <c:axId val="654400768"/>
      </c:barChart>
      <c:catAx>
        <c:axId val="65587047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4400768"/>
        <c:crosses val="autoZero"/>
        <c:auto val="1"/>
        <c:lblAlgn val="ctr"/>
        <c:lblOffset val="100"/>
        <c:noMultiLvlLbl val="0"/>
      </c:catAx>
      <c:valAx>
        <c:axId val="654400768"/>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870472"/>
        <c:crosses val="autoZero"/>
        <c:crossBetween val="between"/>
        <c:majorUnit val="0.2"/>
      </c:valAx>
      <c:spPr>
        <a:noFill/>
        <a:ln>
          <a:solidFill>
            <a:schemeClr val="bg2"/>
          </a:solidFill>
        </a:ln>
      </c:spPr>
    </c:plotArea>
    <c:legend>
      <c:legendPos val="r"/>
      <c:layout>
        <c:manualLayout>
          <c:xMode val="edge"/>
          <c:yMode val="edge"/>
          <c:x val="0.58133173570694963"/>
          <c:y val="1.7435136181747773E-2"/>
          <c:w val="0.39982768458290546"/>
          <c:h val="0.9617028096897724"/>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A1ATD (N=1,113)</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99.91</c:v>
                </c:pt>
                <c:pt idx="3">
                  <c:v>99.641000000000005</c:v>
                </c:pt>
                <c:pt idx="4">
                  <c:v>99.28</c:v>
                </c:pt>
                <c:pt idx="5">
                  <c:v>98.644999999999996</c:v>
                </c:pt>
                <c:pt idx="6">
                  <c:v>94.623999999999995</c:v>
                </c:pt>
                <c:pt idx="7">
                  <c:v>89.198999999999998</c:v>
                </c:pt>
                <c:pt idx="8">
                  <c:v>88.828000000000003</c:v>
                </c:pt>
                <c:pt idx="9">
                  <c:v>88.641000000000005</c:v>
                </c:pt>
                <c:pt idx="10">
                  <c:v>88.450999999999993</c:v>
                </c:pt>
                <c:pt idx="11">
                  <c:v>88.450999999999993</c:v>
                </c:pt>
                <c:pt idx="12">
                  <c:v>88.353999999999999</c:v>
                </c:pt>
                <c:pt idx="13">
                  <c:v>88.353999999999999</c:v>
                </c:pt>
                <c:pt idx="14">
                  <c:v>88.353999999999999</c:v>
                </c:pt>
                <c:pt idx="15">
                  <c:v>87.908000000000001</c:v>
                </c:pt>
                <c:pt idx="16">
                  <c:v>87.572000000000003</c:v>
                </c:pt>
                <c:pt idx="17">
                  <c:v>86.331999999999994</c:v>
                </c:pt>
                <c:pt idx="18">
                  <c:v>82.715999999999994</c:v>
                </c:pt>
                <c:pt idx="19">
                  <c:v>79.989000000000004</c:v>
                </c:pt>
                <c:pt idx="20">
                  <c:v>78.953999999999994</c:v>
                </c:pt>
                <c:pt idx="21">
                  <c:v>78.605000000000004</c:v>
                </c:pt>
                <c:pt idx="22">
                  <c:v>78.486999999999995</c:v>
                </c:pt>
                <c:pt idx="23">
                  <c:v>78.367000000000004</c:v>
                </c:pt>
                <c:pt idx="24">
                  <c:v>78.245999999999995</c:v>
                </c:pt>
                <c:pt idx="25">
                  <c:v>78.245999999999995</c:v>
                </c:pt>
                <c:pt idx="26">
                  <c:v>78.245999999999995</c:v>
                </c:pt>
                <c:pt idx="27">
                  <c:v>78.245999999999995</c:v>
                </c:pt>
                <c:pt idx="28">
                  <c:v>77.710999999999999</c:v>
                </c:pt>
                <c:pt idx="29">
                  <c:v>75.838999999999999</c:v>
                </c:pt>
                <c:pt idx="30">
                  <c:v>71.948999999999998</c:v>
                </c:pt>
                <c:pt idx="31">
                  <c:v>68.718000000000004</c:v>
                </c:pt>
                <c:pt idx="32">
                  <c:v>67.903999999999996</c:v>
                </c:pt>
                <c:pt idx="33">
                  <c:v>67.495000000000005</c:v>
                </c:pt>
                <c:pt idx="34">
                  <c:v>67.084000000000003</c:v>
                </c:pt>
                <c:pt idx="35">
                  <c:v>66.945999999999998</c:v>
                </c:pt>
                <c:pt idx="36">
                  <c:v>66.945999999999998</c:v>
                </c:pt>
                <c:pt idx="37">
                  <c:v>66.5</c:v>
                </c:pt>
                <c:pt idx="38">
                  <c:v>66.5</c:v>
                </c:pt>
                <c:pt idx="39">
                  <c:v>66.043999999999997</c:v>
                </c:pt>
                <c:pt idx="40">
                  <c:v>65.587000000000003</c:v>
                </c:pt>
                <c:pt idx="41">
                  <c:v>64.207999999999998</c:v>
                </c:pt>
                <c:pt idx="42">
                  <c:v>62.216000000000001</c:v>
                </c:pt>
                <c:pt idx="43">
                  <c:v>59.912999999999997</c:v>
                </c:pt>
                <c:pt idx="44">
                  <c:v>59.293999999999997</c:v>
                </c:pt>
                <c:pt idx="45">
                  <c:v>58.981999999999999</c:v>
                </c:pt>
                <c:pt idx="46">
                  <c:v>58.825000000000003</c:v>
                </c:pt>
                <c:pt idx="47">
                  <c:v>58.667000000000002</c:v>
                </c:pt>
                <c:pt idx="48">
                  <c:v>58.347000000000001</c:v>
                </c:pt>
                <c:pt idx="49">
                  <c:v>58.347000000000001</c:v>
                </c:pt>
                <c:pt idx="50">
                  <c:v>58.347000000000001</c:v>
                </c:pt>
                <c:pt idx="51">
                  <c:v>57.832999999999998</c:v>
                </c:pt>
                <c:pt idx="52">
                  <c:v>57.311</c:v>
                </c:pt>
                <c:pt idx="53">
                  <c:v>56.44</c:v>
                </c:pt>
                <c:pt idx="54">
                  <c:v>54.866999999999997</c:v>
                </c:pt>
                <c:pt idx="55">
                  <c:v>53.286999999999999</c:v>
                </c:pt>
                <c:pt idx="56">
                  <c:v>52.398000000000003</c:v>
                </c:pt>
                <c:pt idx="57">
                  <c:v>52.036999999999999</c:v>
                </c:pt>
                <c:pt idx="58">
                  <c:v>51.853000000000002</c:v>
                </c:pt>
                <c:pt idx="59">
                  <c:v>51.853000000000002</c:v>
                </c:pt>
                <c:pt idx="60">
                  <c:v>51.853000000000002</c:v>
                </c:pt>
                <c:pt idx="61">
                  <c:v>51.853000000000002</c:v>
                </c:pt>
                <c:pt idx="62">
                  <c:v>51.65</c:v>
                </c:pt>
                <c:pt idx="63">
                  <c:v>51.445</c:v>
                </c:pt>
                <c:pt idx="64">
                  <c:v>51.033999999999999</c:v>
                </c:pt>
                <c:pt idx="65">
                  <c:v>50.005000000000003</c:v>
                </c:pt>
                <c:pt idx="66">
                  <c:v>46.704999999999998</c:v>
                </c:pt>
                <c:pt idx="67">
                  <c:v>44.634999999999998</c:v>
                </c:pt>
                <c:pt idx="68">
                  <c:v>44.424999999999997</c:v>
                </c:pt>
                <c:pt idx="69">
                  <c:v>44.424999999999997</c:v>
                </c:pt>
                <c:pt idx="70">
                  <c:v>44.210999999999999</c:v>
                </c:pt>
                <c:pt idx="71">
                  <c:v>44.210999999999999</c:v>
                </c:pt>
                <c:pt idx="72">
                  <c:v>44.210999999999999</c:v>
                </c:pt>
                <c:pt idx="73">
                  <c:v>44.210999999999999</c:v>
                </c:pt>
                <c:pt idx="74">
                  <c:v>44.210999999999999</c:v>
                </c:pt>
                <c:pt idx="75">
                  <c:v>44.210999999999999</c:v>
                </c:pt>
                <c:pt idx="76">
                  <c:v>43.710999999999999</c:v>
                </c:pt>
                <c:pt idx="77">
                  <c:v>42.712000000000003</c:v>
                </c:pt>
                <c:pt idx="78">
                  <c:v>41.206000000000003</c:v>
                </c:pt>
                <c:pt idx="79">
                  <c:v>39.188000000000002</c:v>
                </c:pt>
                <c:pt idx="80">
                  <c:v>38.679000000000002</c:v>
                </c:pt>
                <c:pt idx="81">
                  <c:v>38.424999999999997</c:v>
                </c:pt>
                <c:pt idx="82">
                  <c:v>38.424999999999997</c:v>
                </c:pt>
                <c:pt idx="83">
                  <c:v>38.424999999999997</c:v>
                </c:pt>
                <c:pt idx="84">
                  <c:v>38.424999999999997</c:v>
                </c:pt>
                <c:pt idx="85">
                  <c:v>38.424999999999997</c:v>
                </c:pt>
                <c:pt idx="86">
                  <c:v>37.844999999999999</c:v>
                </c:pt>
                <c:pt idx="87">
                  <c:v>37.258000000000003</c:v>
                </c:pt>
                <c:pt idx="88">
                  <c:v>36.962000000000003</c:v>
                </c:pt>
                <c:pt idx="89">
                  <c:v>36.962000000000003</c:v>
                </c:pt>
                <c:pt idx="90">
                  <c:v>34.597000000000001</c:v>
                </c:pt>
                <c:pt idx="91">
                  <c:v>33.695999999999998</c:v>
                </c:pt>
                <c:pt idx="92">
                  <c:v>33.695999999999998</c:v>
                </c:pt>
                <c:pt idx="93">
                  <c:v>33.384</c:v>
                </c:pt>
                <c:pt idx="94">
                  <c:v>33.384</c:v>
                </c:pt>
                <c:pt idx="95">
                  <c:v>33.063000000000002</c:v>
                </c:pt>
                <c:pt idx="96">
                  <c:v>33.063000000000002</c:v>
                </c:pt>
                <c:pt idx="97">
                  <c:v>33.063000000000002</c:v>
                </c:pt>
                <c:pt idx="98">
                  <c:v>32.715000000000003</c:v>
                </c:pt>
                <c:pt idx="99">
                  <c:v>32.012</c:v>
                </c:pt>
                <c:pt idx="100">
                  <c:v>31.66</c:v>
                </c:pt>
                <c:pt idx="101">
                  <c:v>30.952000000000002</c:v>
                </c:pt>
                <c:pt idx="102">
                  <c:v>30.241</c:v>
                </c:pt>
                <c:pt idx="103">
                  <c:v>28.818000000000001</c:v>
                </c:pt>
                <c:pt idx="104">
                  <c:v>28.457999999999998</c:v>
                </c:pt>
                <c:pt idx="105">
                  <c:v>28.457999999999998</c:v>
                </c:pt>
                <c:pt idx="106">
                  <c:v>28.457999999999998</c:v>
                </c:pt>
                <c:pt idx="107">
                  <c:v>28.457999999999998</c:v>
                </c:pt>
                <c:pt idx="108">
                  <c:v>28.457999999999998</c:v>
                </c:pt>
                <c:pt idx="109">
                  <c:v>28.457999999999998</c:v>
                </c:pt>
                <c:pt idx="110">
                  <c:v>28.457999999999998</c:v>
                </c:pt>
                <c:pt idx="111">
                  <c:v>28.457999999999998</c:v>
                </c:pt>
                <c:pt idx="112">
                  <c:v>27.620999999999999</c:v>
                </c:pt>
                <c:pt idx="113">
                  <c:v>26.364999999999998</c:v>
                </c:pt>
                <c:pt idx="114">
                  <c:v>24.690999999999999</c:v>
                </c:pt>
                <c:pt idx="115">
                  <c:v>23.016999999999999</c:v>
                </c:pt>
                <c:pt idx="116">
                  <c:v>22.599</c:v>
                </c:pt>
                <c:pt idx="117">
                  <c:v>22.599</c:v>
                </c:pt>
                <c:pt idx="118">
                  <c:v>22.599</c:v>
                </c:pt>
                <c:pt idx="119">
                  <c:v>22.599</c:v>
                </c:pt>
                <c:pt idx="120">
                  <c:v>22.155999999999999</c:v>
                </c:pt>
                <c:pt idx="121">
                  <c:v>22.155999999999999</c:v>
                </c:pt>
                <c:pt idx="122">
                  <c:v>22.155999999999999</c:v>
                </c:pt>
                <c:pt idx="123">
                  <c:v>22.155999999999999</c:v>
                </c:pt>
                <c:pt idx="124">
                  <c:v>22.155999999999999</c:v>
                </c:pt>
                <c:pt idx="125">
                  <c:v>21.673999999999999</c:v>
                </c:pt>
                <c:pt idx="126">
                  <c:v>21.192</c:v>
                </c:pt>
                <c:pt idx="127">
                  <c:v>19.747</c:v>
                </c:pt>
                <c:pt idx="128">
                  <c:v>19.747</c:v>
                </c:pt>
                <c:pt idx="129">
                  <c:v>19.747</c:v>
                </c:pt>
                <c:pt idx="130">
                  <c:v>19.747</c:v>
                </c:pt>
                <c:pt idx="131">
                  <c:v>19.747</c:v>
                </c:pt>
                <c:pt idx="132">
                  <c:v>19.747</c:v>
                </c:pt>
                <c:pt idx="133">
                  <c:v>19.747</c:v>
                </c:pt>
                <c:pt idx="134">
                  <c:v>19.747</c:v>
                </c:pt>
                <c:pt idx="135">
                  <c:v>19.747</c:v>
                </c:pt>
                <c:pt idx="136">
                  <c:v>19.199000000000002</c:v>
                </c:pt>
                <c:pt idx="137">
                  <c:v>19.199000000000002</c:v>
                </c:pt>
                <c:pt idx="138">
                  <c:v>17.004999999999999</c:v>
                </c:pt>
                <c:pt idx="139">
                  <c:v>17.004999999999999</c:v>
                </c:pt>
                <c:pt idx="140">
                  <c:v>17.004999999999999</c:v>
                </c:pt>
                <c:pt idx="141">
                  <c:v>17.004999999999999</c:v>
                </c:pt>
                <c:pt idx="142">
                  <c:v>17.004999999999999</c:v>
                </c:pt>
                <c:pt idx="143">
                  <c:v>17.004999999999999</c:v>
                </c:pt>
                <c:pt idx="144">
                  <c:v>17.004999999999999</c:v>
                </c:pt>
                <c:pt idx="145">
                  <c:v>17.004999999999999</c:v>
                </c:pt>
                <c:pt idx="146">
                  <c:v>17.004999999999999</c:v>
                </c:pt>
                <c:pt idx="147">
                  <c:v>17.004999999999999</c:v>
                </c:pt>
                <c:pt idx="148">
                  <c:v>17.004999999999999</c:v>
                </c:pt>
                <c:pt idx="149">
                  <c:v>15.459</c:v>
                </c:pt>
                <c:pt idx="150">
                  <c:v>13.913</c:v>
                </c:pt>
                <c:pt idx="151">
                  <c:v>13.14</c:v>
                </c:pt>
                <c:pt idx="152">
                  <c:v>13.14</c:v>
                </c:pt>
                <c:pt idx="153">
                  <c:v>13.14</c:v>
                </c:pt>
                <c:pt idx="154">
                  <c:v>13.14</c:v>
                </c:pt>
                <c:pt idx="155">
                  <c:v>13.14</c:v>
                </c:pt>
                <c:pt idx="156">
                  <c:v>13.14</c:v>
                </c:pt>
                <c:pt idx="157">
                  <c:v>13.14</c:v>
                </c:pt>
                <c:pt idx="158">
                  <c:v>13.14</c:v>
                </c:pt>
                <c:pt idx="159">
                  <c:v>13.14</c:v>
                </c:pt>
                <c:pt idx="160">
                  <c:v>13.14</c:v>
                </c:pt>
                <c:pt idx="161">
                  <c:v>12.129</c:v>
                </c:pt>
                <c:pt idx="162">
                  <c:v>12.129</c:v>
                </c:pt>
                <c:pt idx="163">
                  <c:v>12.129</c:v>
                </c:pt>
                <c:pt idx="164">
                  <c:v>12.129</c:v>
                </c:pt>
                <c:pt idx="165">
                  <c:v>12.129</c:v>
                </c:pt>
                <c:pt idx="166">
                  <c:v>12.129</c:v>
                </c:pt>
                <c:pt idx="167">
                  <c:v>12.129</c:v>
                </c:pt>
                <c:pt idx="168">
                  <c:v>12.129</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0-ADA2-4B14-AB40-E46E5919655A}"/>
            </c:ext>
          </c:extLst>
        </c:ser>
        <c:ser>
          <c:idx val="1"/>
          <c:order val="1"/>
          <c:tx>
            <c:strRef>
              <c:f>Sheet1!$C$1</c:f>
              <c:strCache>
                <c:ptCount val="1"/>
                <c:pt idx="0">
                  <c:v>CF (N=3,233)</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99.968999999999994</c:v>
                </c:pt>
                <c:pt idx="3">
                  <c:v>99.876000000000005</c:v>
                </c:pt>
                <c:pt idx="4">
                  <c:v>99.566000000000003</c:v>
                </c:pt>
                <c:pt idx="5">
                  <c:v>99.129000000000005</c:v>
                </c:pt>
                <c:pt idx="6">
                  <c:v>96.269000000000005</c:v>
                </c:pt>
                <c:pt idx="7">
                  <c:v>92.355999999999995</c:v>
                </c:pt>
                <c:pt idx="8">
                  <c:v>91.784000000000006</c:v>
                </c:pt>
                <c:pt idx="9">
                  <c:v>91.656000000000006</c:v>
                </c:pt>
                <c:pt idx="10">
                  <c:v>91.591999999999999</c:v>
                </c:pt>
                <c:pt idx="11">
                  <c:v>91.558999999999997</c:v>
                </c:pt>
                <c:pt idx="12">
                  <c:v>91.558999999999997</c:v>
                </c:pt>
                <c:pt idx="13">
                  <c:v>91.558999999999997</c:v>
                </c:pt>
                <c:pt idx="14">
                  <c:v>91.558999999999997</c:v>
                </c:pt>
                <c:pt idx="15">
                  <c:v>91.522000000000006</c:v>
                </c:pt>
                <c:pt idx="16">
                  <c:v>90.739000000000004</c:v>
                </c:pt>
                <c:pt idx="17">
                  <c:v>89.506</c:v>
                </c:pt>
                <c:pt idx="18">
                  <c:v>85.051000000000002</c:v>
                </c:pt>
                <c:pt idx="19">
                  <c:v>80.887</c:v>
                </c:pt>
                <c:pt idx="20">
                  <c:v>80.171000000000006</c:v>
                </c:pt>
                <c:pt idx="21">
                  <c:v>79.905000000000001</c:v>
                </c:pt>
                <c:pt idx="22">
                  <c:v>79.753</c:v>
                </c:pt>
                <c:pt idx="23">
                  <c:v>79.558000000000007</c:v>
                </c:pt>
                <c:pt idx="24">
                  <c:v>79.477999999999994</c:v>
                </c:pt>
                <c:pt idx="25">
                  <c:v>79.436000000000007</c:v>
                </c:pt>
                <c:pt idx="26">
                  <c:v>79.213999999999999</c:v>
                </c:pt>
                <c:pt idx="27">
                  <c:v>78.989000000000004</c:v>
                </c:pt>
                <c:pt idx="28">
                  <c:v>78.224000000000004</c:v>
                </c:pt>
                <c:pt idx="29">
                  <c:v>77.412999999999997</c:v>
                </c:pt>
                <c:pt idx="30">
                  <c:v>74.251999999999995</c:v>
                </c:pt>
                <c:pt idx="31">
                  <c:v>71.852000000000004</c:v>
                </c:pt>
                <c:pt idx="32">
                  <c:v>70.756</c:v>
                </c:pt>
                <c:pt idx="33">
                  <c:v>70.664000000000001</c:v>
                </c:pt>
                <c:pt idx="34">
                  <c:v>70.617000000000004</c:v>
                </c:pt>
                <c:pt idx="35">
                  <c:v>70.617000000000004</c:v>
                </c:pt>
                <c:pt idx="36">
                  <c:v>70.569999999999993</c:v>
                </c:pt>
                <c:pt idx="37">
                  <c:v>70.466999999999999</c:v>
                </c:pt>
                <c:pt idx="38">
                  <c:v>70.203000000000003</c:v>
                </c:pt>
                <c:pt idx="39">
                  <c:v>69.83</c:v>
                </c:pt>
                <c:pt idx="40">
                  <c:v>69.081999999999994</c:v>
                </c:pt>
                <c:pt idx="41">
                  <c:v>67.799000000000007</c:v>
                </c:pt>
                <c:pt idx="42">
                  <c:v>64.638999999999996</c:v>
                </c:pt>
                <c:pt idx="43">
                  <c:v>62.107999999999997</c:v>
                </c:pt>
                <c:pt idx="44">
                  <c:v>60.914000000000001</c:v>
                </c:pt>
                <c:pt idx="45">
                  <c:v>60.75</c:v>
                </c:pt>
                <c:pt idx="46">
                  <c:v>60.639000000000003</c:v>
                </c:pt>
                <c:pt idx="47">
                  <c:v>60.639000000000003</c:v>
                </c:pt>
                <c:pt idx="48">
                  <c:v>60.639000000000003</c:v>
                </c:pt>
                <c:pt idx="49">
                  <c:v>60.578000000000003</c:v>
                </c:pt>
                <c:pt idx="50">
                  <c:v>60.453000000000003</c:v>
                </c:pt>
                <c:pt idx="51">
                  <c:v>60.073</c:v>
                </c:pt>
                <c:pt idx="52">
                  <c:v>59.503</c:v>
                </c:pt>
                <c:pt idx="53">
                  <c:v>58.613999999999997</c:v>
                </c:pt>
                <c:pt idx="54">
                  <c:v>56.195999999999998</c:v>
                </c:pt>
                <c:pt idx="55">
                  <c:v>53.585000000000001</c:v>
                </c:pt>
                <c:pt idx="56">
                  <c:v>53.393000000000001</c:v>
                </c:pt>
                <c:pt idx="57">
                  <c:v>53.265000000000001</c:v>
                </c:pt>
                <c:pt idx="58">
                  <c:v>53.265000000000001</c:v>
                </c:pt>
                <c:pt idx="59">
                  <c:v>53.265000000000001</c:v>
                </c:pt>
                <c:pt idx="60">
                  <c:v>53.265000000000001</c:v>
                </c:pt>
                <c:pt idx="61">
                  <c:v>53.048000000000002</c:v>
                </c:pt>
                <c:pt idx="62">
                  <c:v>52.973999999999997</c:v>
                </c:pt>
                <c:pt idx="63">
                  <c:v>52.674999999999997</c:v>
                </c:pt>
                <c:pt idx="64">
                  <c:v>52.152000000000001</c:v>
                </c:pt>
                <c:pt idx="65">
                  <c:v>51.252000000000002</c:v>
                </c:pt>
                <c:pt idx="66">
                  <c:v>48.776000000000003</c:v>
                </c:pt>
                <c:pt idx="67">
                  <c:v>47.268999999999998</c:v>
                </c:pt>
                <c:pt idx="68">
                  <c:v>46.966000000000001</c:v>
                </c:pt>
                <c:pt idx="69">
                  <c:v>46.737000000000002</c:v>
                </c:pt>
                <c:pt idx="70">
                  <c:v>46.737000000000002</c:v>
                </c:pt>
                <c:pt idx="71">
                  <c:v>46.737000000000002</c:v>
                </c:pt>
                <c:pt idx="72">
                  <c:v>46.737000000000002</c:v>
                </c:pt>
                <c:pt idx="73">
                  <c:v>46.737000000000002</c:v>
                </c:pt>
                <c:pt idx="74">
                  <c:v>46.65</c:v>
                </c:pt>
                <c:pt idx="75">
                  <c:v>46.473999999999997</c:v>
                </c:pt>
                <c:pt idx="76">
                  <c:v>45.945</c:v>
                </c:pt>
                <c:pt idx="77">
                  <c:v>44.881</c:v>
                </c:pt>
                <c:pt idx="78">
                  <c:v>43.637</c:v>
                </c:pt>
                <c:pt idx="79">
                  <c:v>41.948</c:v>
                </c:pt>
                <c:pt idx="80">
                  <c:v>41.857999999999997</c:v>
                </c:pt>
                <c:pt idx="81">
                  <c:v>41.405000000000001</c:v>
                </c:pt>
                <c:pt idx="82">
                  <c:v>41.405000000000001</c:v>
                </c:pt>
                <c:pt idx="83">
                  <c:v>41.405000000000001</c:v>
                </c:pt>
                <c:pt idx="84">
                  <c:v>41.405000000000001</c:v>
                </c:pt>
                <c:pt idx="85">
                  <c:v>41.304000000000002</c:v>
                </c:pt>
                <c:pt idx="86">
                  <c:v>41.304000000000002</c:v>
                </c:pt>
                <c:pt idx="87">
                  <c:v>41.201999999999998</c:v>
                </c:pt>
                <c:pt idx="88">
                  <c:v>40.488</c:v>
                </c:pt>
                <c:pt idx="89">
                  <c:v>39.469000000000001</c:v>
                </c:pt>
                <c:pt idx="90">
                  <c:v>38.345999999999997</c:v>
                </c:pt>
                <c:pt idx="91">
                  <c:v>36.491999999999997</c:v>
                </c:pt>
                <c:pt idx="92">
                  <c:v>36.073999999999998</c:v>
                </c:pt>
                <c:pt idx="93">
                  <c:v>36.073999999999998</c:v>
                </c:pt>
                <c:pt idx="94">
                  <c:v>35.968000000000004</c:v>
                </c:pt>
                <c:pt idx="95">
                  <c:v>35.968000000000004</c:v>
                </c:pt>
                <c:pt idx="96">
                  <c:v>35.968000000000004</c:v>
                </c:pt>
                <c:pt idx="97">
                  <c:v>35.968000000000004</c:v>
                </c:pt>
                <c:pt idx="98">
                  <c:v>35.844000000000001</c:v>
                </c:pt>
                <c:pt idx="99">
                  <c:v>35.591999999999999</c:v>
                </c:pt>
                <c:pt idx="100">
                  <c:v>35.466000000000001</c:v>
                </c:pt>
                <c:pt idx="101">
                  <c:v>34.454999999999998</c:v>
                </c:pt>
                <c:pt idx="102">
                  <c:v>33.442</c:v>
                </c:pt>
                <c:pt idx="103">
                  <c:v>32.426000000000002</c:v>
                </c:pt>
                <c:pt idx="104">
                  <c:v>32.168999999999997</c:v>
                </c:pt>
                <c:pt idx="105">
                  <c:v>32.036999999999999</c:v>
                </c:pt>
                <c:pt idx="106">
                  <c:v>32.036999999999999</c:v>
                </c:pt>
                <c:pt idx="107">
                  <c:v>31.771999999999998</c:v>
                </c:pt>
                <c:pt idx="108">
                  <c:v>31.771999999999998</c:v>
                </c:pt>
                <c:pt idx="109">
                  <c:v>31.631</c:v>
                </c:pt>
                <c:pt idx="110">
                  <c:v>31.631</c:v>
                </c:pt>
                <c:pt idx="111">
                  <c:v>31.196999999999999</c:v>
                </c:pt>
                <c:pt idx="112">
                  <c:v>31.052</c:v>
                </c:pt>
                <c:pt idx="113">
                  <c:v>30.905999999999999</c:v>
                </c:pt>
                <c:pt idx="114">
                  <c:v>29.588000000000001</c:v>
                </c:pt>
                <c:pt idx="115">
                  <c:v>28.855</c:v>
                </c:pt>
                <c:pt idx="116">
                  <c:v>28.855</c:v>
                </c:pt>
                <c:pt idx="117">
                  <c:v>28.855</c:v>
                </c:pt>
                <c:pt idx="118">
                  <c:v>28.855</c:v>
                </c:pt>
                <c:pt idx="119">
                  <c:v>28.855</c:v>
                </c:pt>
                <c:pt idx="120">
                  <c:v>28.855</c:v>
                </c:pt>
                <c:pt idx="121">
                  <c:v>28.855</c:v>
                </c:pt>
                <c:pt idx="122">
                  <c:v>28.69</c:v>
                </c:pt>
                <c:pt idx="123">
                  <c:v>28.69</c:v>
                </c:pt>
                <c:pt idx="124">
                  <c:v>28.69</c:v>
                </c:pt>
                <c:pt idx="125">
                  <c:v>28.359000000000002</c:v>
                </c:pt>
                <c:pt idx="126">
                  <c:v>27.693000000000001</c:v>
                </c:pt>
                <c:pt idx="127">
                  <c:v>27.026</c:v>
                </c:pt>
                <c:pt idx="128">
                  <c:v>26.859000000000002</c:v>
                </c:pt>
                <c:pt idx="129">
                  <c:v>26.859000000000002</c:v>
                </c:pt>
                <c:pt idx="130">
                  <c:v>26.859000000000002</c:v>
                </c:pt>
                <c:pt idx="131">
                  <c:v>26.859000000000002</c:v>
                </c:pt>
                <c:pt idx="132">
                  <c:v>26.859000000000002</c:v>
                </c:pt>
                <c:pt idx="133">
                  <c:v>26.859000000000002</c:v>
                </c:pt>
                <c:pt idx="134">
                  <c:v>26.859000000000002</c:v>
                </c:pt>
                <c:pt idx="135">
                  <c:v>26.663</c:v>
                </c:pt>
                <c:pt idx="136">
                  <c:v>26.663</c:v>
                </c:pt>
                <c:pt idx="137">
                  <c:v>26.663</c:v>
                </c:pt>
                <c:pt idx="138">
                  <c:v>25.486999999999998</c:v>
                </c:pt>
                <c:pt idx="139">
                  <c:v>25.094999999999999</c:v>
                </c:pt>
                <c:pt idx="140">
                  <c:v>25.094999999999999</c:v>
                </c:pt>
                <c:pt idx="141">
                  <c:v>25.094999999999999</c:v>
                </c:pt>
                <c:pt idx="142">
                  <c:v>25.094999999999999</c:v>
                </c:pt>
                <c:pt idx="143">
                  <c:v>25.094999999999999</c:v>
                </c:pt>
                <c:pt idx="144">
                  <c:v>25.094999999999999</c:v>
                </c:pt>
                <c:pt idx="145">
                  <c:v>25.094999999999999</c:v>
                </c:pt>
                <c:pt idx="146">
                  <c:v>24.844000000000001</c:v>
                </c:pt>
                <c:pt idx="147">
                  <c:v>24.844000000000001</c:v>
                </c:pt>
                <c:pt idx="148">
                  <c:v>24.337</c:v>
                </c:pt>
                <c:pt idx="149">
                  <c:v>24.081</c:v>
                </c:pt>
                <c:pt idx="150">
                  <c:v>24.081</c:v>
                </c:pt>
                <c:pt idx="151">
                  <c:v>24.081</c:v>
                </c:pt>
                <c:pt idx="152">
                  <c:v>24.081</c:v>
                </c:pt>
                <c:pt idx="153">
                  <c:v>24.081</c:v>
                </c:pt>
                <c:pt idx="154">
                  <c:v>24.081</c:v>
                </c:pt>
                <c:pt idx="155">
                  <c:v>24.081</c:v>
                </c:pt>
                <c:pt idx="156">
                  <c:v>24.081</c:v>
                </c:pt>
                <c:pt idx="157">
                  <c:v>24.081</c:v>
                </c:pt>
                <c:pt idx="158">
                  <c:v>23.763999999999999</c:v>
                </c:pt>
                <c:pt idx="159">
                  <c:v>23.763999999999999</c:v>
                </c:pt>
                <c:pt idx="160">
                  <c:v>23.763999999999999</c:v>
                </c:pt>
                <c:pt idx="161">
                  <c:v>23.120999999999999</c:v>
                </c:pt>
                <c:pt idx="162">
                  <c:v>22.158000000000001</c:v>
                </c:pt>
                <c:pt idx="163">
                  <c:v>22.158000000000001</c:v>
                </c:pt>
                <c:pt idx="164">
                  <c:v>22.158000000000001</c:v>
                </c:pt>
                <c:pt idx="165">
                  <c:v>22.158000000000001</c:v>
                </c:pt>
                <c:pt idx="166">
                  <c:v>22.158000000000001</c:v>
                </c:pt>
                <c:pt idx="167">
                  <c:v>22.158000000000001</c:v>
                </c:pt>
                <c:pt idx="168">
                  <c:v>22.158000000000001</c:v>
                </c:pt>
                <c:pt idx="169">
                  <c:v>22.158000000000001</c:v>
                </c:pt>
                <c:pt idx="170">
                  <c:v>22.158000000000001</c:v>
                </c:pt>
                <c:pt idx="171">
                  <c:v>22.158000000000001</c:v>
                </c:pt>
                <c:pt idx="172">
                  <c:v>21.776</c:v>
                </c:pt>
                <c:pt idx="173">
                  <c:v>21.387</c:v>
                </c:pt>
                <c:pt idx="174">
                  <c:v>20.609000000000002</c:v>
                </c:pt>
                <c:pt idx="175">
                  <c:v>20.609000000000002</c:v>
                </c:pt>
                <c:pt idx="176">
                  <c:v>20.609000000000002</c:v>
                </c:pt>
                <c:pt idx="177">
                  <c:v>20.609000000000002</c:v>
                </c:pt>
                <c:pt idx="178">
                  <c:v>20.609000000000002</c:v>
                </c:pt>
                <c:pt idx="179">
                  <c:v>20.609000000000002</c:v>
                </c:pt>
                <c:pt idx="180">
                  <c:v>20.609000000000002</c:v>
                </c:pt>
                <c:pt idx="181">
                  <c:v>20.609000000000002</c:v>
                </c:pt>
                <c:pt idx="182">
                  <c:v>20.609000000000002</c:v>
                </c:pt>
                <c:pt idx="183">
                  <c:v>20.106999999999999</c:v>
                </c:pt>
                <c:pt idx="184">
                  <c:v>20.106999999999999</c:v>
                </c:pt>
                <c:pt idx="185">
                  <c:v>20.106999999999999</c:v>
                </c:pt>
                <c:pt idx="186">
                  <c:v>19.603999999999999</c:v>
                </c:pt>
                <c:pt idx="187">
                  <c:v>18.599</c:v>
                </c:pt>
                <c:pt idx="188">
                  <c:v>18.599</c:v>
                </c:pt>
                <c:pt idx="189">
                  <c:v>18.599</c:v>
                </c:pt>
                <c:pt idx="190">
                  <c:v>18.599</c:v>
                </c:pt>
                <c:pt idx="191">
                  <c:v>18.599</c:v>
                </c:pt>
                <c:pt idx="192">
                  <c:v>18.599</c:v>
                </c:pt>
                <c:pt idx="193">
                  <c:v>18.599</c:v>
                </c:pt>
                <c:pt idx="194">
                  <c:v>18.599</c:v>
                </c:pt>
                <c:pt idx="195">
                  <c:v>18.052</c:v>
                </c:pt>
                <c:pt idx="196">
                  <c:v>18.052</c:v>
                </c:pt>
                <c:pt idx="197">
                  <c:v>17.504999999999999</c:v>
                </c:pt>
                <c:pt idx="198">
                  <c:v>16.338000000000001</c:v>
                </c:pt>
                <c:pt idx="199">
                  <c:v>15.754</c:v>
                </c:pt>
                <c:pt idx="200">
                  <c:v>15.754</c:v>
                </c:pt>
                <c:pt idx="201">
                  <c:v>15.754</c:v>
                </c:pt>
                <c:pt idx="202">
                  <c:v>15.754</c:v>
                </c:pt>
                <c:pt idx="203">
                  <c:v>15.754</c:v>
                </c:pt>
                <c:pt idx="204">
                  <c:v>15.754</c:v>
                </c:pt>
                <c:pt idx="205">
                  <c:v>15.754</c:v>
                </c:pt>
                <c:pt idx="206">
                  <c:v>15.754</c:v>
                </c:pt>
                <c:pt idx="207">
                  <c:v>15.754</c:v>
                </c:pt>
                <c:pt idx="208">
                  <c:v>15.754</c:v>
                </c:pt>
                <c:pt idx="209">
                  <c:v>15.754</c:v>
                </c:pt>
                <c:pt idx="210">
                  <c:v>14.254</c:v>
                </c:pt>
                <c:pt idx="211">
                  <c:v>13.504</c:v>
                </c:pt>
                <c:pt idx="212">
                  <c:v>13.504</c:v>
                </c:pt>
                <c:pt idx="213">
                  <c:v>13.504</c:v>
                </c:pt>
                <c:pt idx="214">
                  <c:v>13.504</c:v>
                </c:pt>
                <c:pt idx="215">
                  <c:v>13.504</c:v>
                </c:pt>
                <c:pt idx="216">
                  <c:v>13.504</c:v>
                </c:pt>
                <c:pt idx="217">
                  <c:v>13.504</c:v>
                </c:pt>
                <c:pt idx="218">
                  <c:v>13.504</c:v>
                </c:pt>
                <c:pt idx="219">
                  <c:v>13.504</c:v>
                </c:pt>
                <c:pt idx="220">
                  <c:v>13.504</c:v>
                </c:pt>
                <c:pt idx="221">
                  <c:v>13.504</c:v>
                </c:pt>
                <c:pt idx="222">
                  <c:v>13.504</c:v>
                </c:pt>
                <c:pt idx="223">
                  <c:v>12.66</c:v>
                </c:pt>
                <c:pt idx="224">
                  <c:v>12.66</c:v>
                </c:pt>
                <c:pt idx="225">
                  <c:v>12.66</c:v>
                </c:pt>
                <c:pt idx="226">
                  <c:v>12.66</c:v>
                </c:pt>
                <c:pt idx="227">
                  <c:v>12.66</c:v>
                </c:pt>
                <c:pt idx="228">
                  <c:v>12.66</c:v>
                </c:pt>
                <c:pt idx="229">
                  <c:v>12.66</c:v>
                </c:pt>
                <c:pt idx="230">
                  <c:v>12.66</c:v>
                </c:pt>
                <c:pt idx="231">
                  <c:v>12.66</c:v>
                </c:pt>
                <c:pt idx="232">
                  <c:v>12.66</c:v>
                </c:pt>
                <c:pt idx="233">
                  <c:v>12.66</c:v>
                </c:pt>
                <c:pt idx="234">
                  <c:v>12.66</c:v>
                </c:pt>
                <c:pt idx="235">
                  <c:v>12.66</c:v>
                </c:pt>
                <c:pt idx="236">
                  <c:v>12.66</c:v>
                </c:pt>
                <c:pt idx="237">
                  <c:v>12.66</c:v>
                </c:pt>
                <c:pt idx="238">
                  <c:v>12.66</c:v>
                </c:pt>
                <c:pt idx="239">
                  <c:v>12.66</c:v>
                </c:pt>
                <c:pt idx="240">
                  <c:v>12.66</c:v>
                </c:pt>
              </c:numCache>
            </c:numRef>
          </c:yVal>
          <c:smooth val="0"/>
          <c:extLst>
            <c:ext xmlns:c16="http://schemas.microsoft.com/office/drawing/2014/chart" uri="{C3380CC4-5D6E-409C-BE32-E72D297353CC}">
              <c16:uniqueId val="{00000001-ADA2-4B14-AB40-E46E5919655A}"/>
            </c:ext>
          </c:extLst>
        </c:ser>
        <c:ser>
          <c:idx val="2"/>
          <c:order val="2"/>
          <c:tx>
            <c:strRef>
              <c:f>Sheet1!$D$1</c:f>
              <c:strCache>
                <c:ptCount val="1"/>
                <c:pt idx="0">
                  <c:v>COPD (N=7,575)</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99.974000000000004</c:v>
                </c:pt>
                <c:pt idx="3">
                  <c:v>99.841999999999999</c:v>
                </c:pt>
                <c:pt idx="4">
                  <c:v>99.537000000000006</c:v>
                </c:pt>
                <c:pt idx="5">
                  <c:v>99.018000000000001</c:v>
                </c:pt>
                <c:pt idx="6">
                  <c:v>95.747</c:v>
                </c:pt>
                <c:pt idx="7">
                  <c:v>91.241</c:v>
                </c:pt>
                <c:pt idx="8">
                  <c:v>90.793000000000006</c:v>
                </c:pt>
                <c:pt idx="9">
                  <c:v>90.629000000000005</c:v>
                </c:pt>
                <c:pt idx="10">
                  <c:v>90.629000000000005</c:v>
                </c:pt>
                <c:pt idx="11">
                  <c:v>90.587000000000003</c:v>
                </c:pt>
                <c:pt idx="12">
                  <c:v>90.545000000000002</c:v>
                </c:pt>
                <c:pt idx="13">
                  <c:v>90.421999999999997</c:v>
                </c:pt>
                <c:pt idx="14">
                  <c:v>90.373999999999995</c:v>
                </c:pt>
                <c:pt idx="15">
                  <c:v>90.182000000000002</c:v>
                </c:pt>
                <c:pt idx="16">
                  <c:v>89.504000000000005</c:v>
                </c:pt>
                <c:pt idx="17">
                  <c:v>88.078999999999994</c:v>
                </c:pt>
                <c:pt idx="18">
                  <c:v>83.546000000000006</c:v>
                </c:pt>
                <c:pt idx="19">
                  <c:v>79.058999999999997</c:v>
                </c:pt>
                <c:pt idx="20">
                  <c:v>78.055999999999997</c:v>
                </c:pt>
                <c:pt idx="21">
                  <c:v>77.757000000000005</c:v>
                </c:pt>
                <c:pt idx="22">
                  <c:v>77.59</c:v>
                </c:pt>
                <c:pt idx="23">
                  <c:v>77.453000000000003</c:v>
                </c:pt>
                <c:pt idx="24">
                  <c:v>77.364999999999995</c:v>
                </c:pt>
                <c:pt idx="25">
                  <c:v>77.254000000000005</c:v>
                </c:pt>
                <c:pt idx="26">
                  <c:v>77.119</c:v>
                </c:pt>
                <c:pt idx="27">
                  <c:v>76.906999999999996</c:v>
                </c:pt>
                <c:pt idx="28">
                  <c:v>76.245000000000005</c:v>
                </c:pt>
                <c:pt idx="29">
                  <c:v>74.641000000000005</c:v>
                </c:pt>
                <c:pt idx="30">
                  <c:v>71.093999999999994</c:v>
                </c:pt>
                <c:pt idx="31">
                  <c:v>67.756</c:v>
                </c:pt>
                <c:pt idx="32">
                  <c:v>67.064999999999998</c:v>
                </c:pt>
                <c:pt idx="33">
                  <c:v>66.727999999999994</c:v>
                </c:pt>
                <c:pt idx="34">
                  <c:v>66.668000000000006</c:v>
                </c:pt>
                <c:pt idx="35">
                  <c:v>66.626999999999995</c:v>
                </c:pt>
                <c:pt idx="36">
                  <c:v>66.584999999999994</c:v>
                </c:pt>
                <c:pt idx="37">
                  <c:v>66.519000000000005</c:v>
                </c:pt>
                <c:pt idx="38">
                  <c:v>66.472999999999999</c:v>
                </c:pt>
                <c:pt idx="39">
                  <c:v>66.082999999999998</c:v>
                </c:pt>
                <c:pt idx="40">
                  <c:v>65.3</c:v>
                </c:pt>
                <c:pt idx="41">
                  <c:v>63.706000000000003</c:v>
                </c:pt>
                <c:pt idx="42">
                  <c:v>60.856999999999999</c:v>
                </c:pt>
                <c:pt idx="43">
                  <c:v>57.648000000000003</c:v>
                </c:pt>
                <c:pt idx="44">
                  <c:v>56.923000000000002</c:v>
                </c:pt>
                <c:pt idx="45">
                  <c:v>56.780999999999999</c:v>
                </c:pt>
                <c:pt idx="46">
                  <c:v>56.661000000000001</c:v>
                </c:pt>
                <c:pt idx="47">
                  <c:v>56.588999999999999</c:v>
                </c:pt>
                <c:pt idx="48">
                  <c:v>56.512999999999998</c:v>
                </c:pt>
                <c:pt idx="49">
                  <c:v>56.433</c:v>
                </c:pt>
                <c:pt idx="50">
                  <c:v>56.27</c:v>
                </c:pt>
                <c:pt idx="51">
                  <c:v>55.994</c:v>
                </c:pt>
                <c:pt idx="52">
                  <c:v>55.079000000000001</c:v>
                </c:pt>
                <c:pt idx="53">
                  <c:v>53.518999999999998</c:v>
                </c:pt>
                <c:pt idx="54">
                  <c:v>51.228000000000002</c:v>
                </c:pt>
                <c:pt idx="55">
                  <c:v>49.012999999999998</c:v>
                </c:pt>
                <c:pt idx="56">
                  <c:v>48.503</c:v>
                </c:pt>
                <c:pt idx="57">
                  <c:v>48.302</c:v>
                </c:pt>
                <c:pt idx="58">
                  <c:v>48.302</c:v>
                </c:pt>
                <c:pt idx="59">
                  <c:v>48.302</c:v>
                </c:pt>
                <c:pt idx="60">
                  <c:v>48.302</c:v>
                </c:pt>
                <c:pt idx="61">
                  <c:v>48.204999999999998</c:v>
                </c:pt>
                <c:pt idx="62">
                  <c:v>48.103999999999999</c:v>
                </c:pt>
                <c:pt idx="63">
                  <c:v>47.935000000000002</c:v>
                </c:pt>
                <c:pt idx="64">
                  <c:v>47.527999999999999</c:v>
                </c:pt>
                <c:pt idx="65">
                  <c:v>46.372</c:v>
                </c:pt>
                <c:pt idx="66">
                  <c:v>43.738999999999997</c:v>
                </c:pt>
                <c:pt idx="67">
                  <c:v>41.920999999999999</c:v>
                </c:pt>
                <c:pt idx="68">
                  <c:v>41.369</c:v>
                </c:pt>
                <c:pt idx="69">
                  <c:v>41.3</c:v>
                </c:pt>
                <c:pt idx="70">
                  <c:v>41.228999999999999</c:v>
                </c:pt>
                <c:pt idx="71">
                  <c:v>41.192999999999998</c:v>
                </c:pt>
                <c:pt idx="72">
                  <c:v>41.081000000000003</c:v>
                </c:pt>
                <c:pt idx="73">
                  <c:v>41.04</c:v>
                </c:pt>
                <c:pt idx="74">
                  <c:v>40.917000000000002</c:v>
                </c:pt>
                <c:pt idx="75">
                  <c:v>40.502000000000002</c:v>
                </c:pt>
                <c:pt idx="76">
                  <c:v>40.002000000000002</c:v>
                </c:pt>
                <c:pt idx="77">
                  <c:v>38.872999999999998</c:v>
                </c:pt>
                <c:pt idx="78">
                  <c:v>37.192</c:v>
                </c:pt>
                <c:pt idx="79">
                  <c:v>35.334000000000003</c:v>
                </c:pt>
                <c:pt idx="80">
                  <c:v>35.033999999999999</c:v>
                </c:pt>
                <c:pt idx="81">
                  <c:v>34.947000000000003</c:v>
                </c:pt>
                <c:pt idx="82">
                  <c:v>34.902999999999999</c:v>
                </c:pt>
                <c:pt idx="83">
                  <c:v>34.902999999999999</c:v>
                </c:pt>
                <c:pt idx="84">
                  <c:v>34.902999999999999</c:v>
                </c:pt>
                <c:pt idx="85">
                  <c:v>34.802999999999997</c:v>
                </c:pt>
                <c:pt idx="86">
                  <c:v>34.753</c:v>
                </c:pt>
                <c:pt idx="87">
                  <c:v>34.549999999999997</c:v>
                </c:pt>
                <c:pt idx="88">
                  <c:v>33.734999999999999</c:v>
                </c:pt>
                <c:pt idx="89">
                  <c:v>33.07</c:v>
                </c:pt>
                <c:pt idx="90">
                  <c:v>31.683</c:v>
                </c:pt>
                <c:pt idx="91">
                  <c:v>30.448</c:v>
                </c:pt>
                <c:pt idx="92">
                  <c:v>29.981000000000002</c:v>
                </c:pt>
                <c:pt idx="93">
                  <c:v>29.928999999999998</c:v>
                </c:pt>
                <c:pt idx="94">
                  <c:v>29.875</c:v>
                </c:pt>
                <c:pt idx="95">
                  <c:v>29.82</c:v>
                </c:pt>
                <c:pt idx="96">
                  <c:v>29.763000000000002</c:v>
                </c:pt>
                <c:pt idx="97">
                  <c:v>29.763000000000002</c:v>
                </c:pt>
                <c:pt idx="98">
                  <c:v>29.635999999999999</c:v>
                </c:pt>
                <c:pt idx="99">
                  <c:v>29.315999999999999</c:v>
                </c:pt>
                <c:pt idx="100">
                  <c:v>29.123000000000001</c:v>
                </c:pt>
                <c:pt idx="101">
                  <c:v>28.222999999999999</c:v>
                </c:pt>
                <c:pt idx="102">
                  <c:v>26.744</c:v>
                </c:pt>
                <c:pt idx="103">
                  <c:v>25.581</c:v>
                </c:pt>
                <c:pt idx="104">
                  <c:v>25.123000000000001</c:v>
                </c:pt>
                <c:pt idx="105">
                  <c:v>25.123000000000001</c:v>
                </c:pt>
                <c:pt idx="106">
                  <c:v>25.123000000000001</c:v>
                </c:pt>
                <c:pt idx="107">
                  <c:v>25.123000000000001</c:v>
                </c:pt>
                <c:pt idx="108">
                  <c:v>25.123000000000001</c:v>
                </c:pt>
                <c:pt idx="109">
                  <c:v>25.047999999999998</c:v>
                </c:pt>
                <c:pt idx="110">
                  <c:v>24.969000000000001</c:v>
                </c:pt>
                <c:pt idx="111">
                  <c:v>24.806999999999999</c:v>
                </c:pt>
                <c:pt idx="112">
                  <c:v>24.645</c:v>
                </c:pt>
                <c:pt idx="113">
                  <c:v>23.997</c:v>
                </c:pt>
                <c:pt idx="114">
                  <c:v>22.780999999999999</c:v>
                </c:pt>
                <c:pt idx="115">
                  <c:v>22.212</c:v>
                </c:pt>
                <c:pt idx="116">
                  <c:v>22.047999999999998</c:v>
                </c:pt>
                <c:pt idx="117">
                  <c:v>21.882999999999999</c:v>
                </c:pt>
                <c:pt idx="118">
                  <c:v>21.797999999999998</c:v>
                </c:pt>
                <c:pt idx="119">
                  <c:v>21.797999999999998</c:v>
                </c:pt>
                <c:pt idx="120">
                  <c:v>21.797999999999998</c:v>
                </c:pt>
                <c:pt idx="121">
                  <c:v>21.797999999999998</c:v>
                </c:pt>
                <c:pt idx="122">
                  <c:v>21.699000000000002</c:v>
                </c:pt>
                <c:pt idx="123">
                  <c:v>21.396999999999998</c:v>
                </c:pt>
                <c:pt idx="124">
                  <c:v>21.396999999999998</c:v>
                </c:pt>
                <c:pt idx="125">
                  <c:v>20.992999999999999</c:v>
                </c:pt>
                <c:pt idx="126">
                  <c:v>20.38</c:v>
                </c:pt>
                <c:pt idx="127">
                  <c:v>19.559000000000001</c:v>
                </c:pt>
                <c:pt idx="128">
                  <c:v>19.559000000000001</c:v>
                </c:pt>
                <c:pt idx="129">
                  <c:v>19.559000000000001</c:v>
                </c:pt>
                <c:pt idx="130">
                  <c:v>19.559000000000001</c:v>
                </c:pt>
                <c:pt idx="131">
                  <c:v>19.559000000000001</c:v>
                </c:pt>
                <c:pt idx="132">
                  <c:v>19.559000000000001</c:v>
                </c:pt>
                <c:pt idx="133">
                  <c:v>19.323</c:v>
                </c:pt>
                <c:pt idx="134">
                  <c:v>19.323</c:v>
                </c:pt>
                <c:pt idx="135">
                  <c:v>19.068999999999999</c:v>
                </c:pt>
                <c:pt idx="136">
                  <c:v>18.940999999999999</c:v>
                </c:pt>
                <c:pt idx="137">
                  <c:v>18.683</c:v>
                </c:pt>
                <c:pt idx="138">
                  <c:v>17.524000000000001</c:v>
                </c:pt>
                <c:pt idx="139">
                  <c:v>17.006</c:v>
                </c:pt>
                <c:pt idx="140">
                  <c:v>17.006</c:v>
                </c:pt>
                <c:pt idx="141">
                  <c:v>17.006</c:v>
                </c:pt>
                <c:pt idx="142">
                  <c:v>17.006</c:v>
                </c:pt>
                <c:pt idx="143">
                  <c:v>17.006</c:v>
                </c:pt>
                <c:pt idx="144">
                  <c:v>17.006</c:v>
                </c:pt>
                <c:pt idx="145">
                  <c:v>17.006</c:v>
                </c:pt>
                <c:pt idx="146">
                  <c:v>17.006</c:v>
                </c:pt>
                <c:pt idx="147">
                  <c:v>17.006</c:v>
                </c:pt>
                <c:pt idx="148">
                  <c:v>17.006</c:v>
                </c:pt>
                <c:pt idx="149">
                  <c:v>16.602</c:v>
                </c:pt>
                <c:pt idx="150">
                  <c:v>15.994</c:v>
                </c:pt>
                <c:pt idx="151">
                  <c:v>15.183999999999999</c:v>
                </c:pt>
                <c:pt idx="152">
                  <c:v>14.978999999999999</c:v>
                </c:pt>
                <c:pt idx="153">
                  <c:v>14.978999999999999</c:v>
                </c:pt>
                <c:pt idx="154">
                  <c:v>14.749000000000001</c:v>
                </c:pt>
                <c:pt idx="155">
                  <c:v>14.749000000000001</c:v>
                </c:pt>
                <c:pt idx="156">
                  <c:v>14.749000000000001</c:v>
                </c:pt>
                <c:pt idx="157">
                  <c:v>14.749000000000001</c:v>
                </c:pt>
                <c:pt idx="158">
                  <c:v>14.749000000000001</c:v>
                </c:pt>
                <c:pt idx="159">
                  <c:v>14.46</c:v>
                </c:pt>
                <c:pt idx="160">
                  <c:v>13.869</c:v>
                </c:pt>
                <c:pt idx="161">
                  <c:v>13.869</c:v>
                </c:pt>
                <c:pt idx="162">
                  <c:v>13.574</c:v>
                </c:pt>
                <c:pt idx="163">
                  <c:v>13.279</c:v>
                </c:pt>
                <c:pt idx="164">
                  <c:v>13.279</c:v>
                </c:pt>
                <c:pt idx="165">
                  <c:v>12.676</c:v>
                </c:pt>
                <c:pt idx="166">
                  <c:v>12.676</c:v>
                </c:pt>
                <c:pt idx="167">
                  <c:v>12.676</c:v>
                </c:pt>
                <c:pt idx="168">
                  <c:v>12.676</c:v>
                </c:pt>
                <c:pt idx="169">
                  <c:v>12.676</c:v>
                </c:pt>
                <c:pt idx="170">
                  <c:v>12.676</c:v>
                </c:pt>
                <c:pt idx="171">
                  <c:v>12.676</c:v>
                </c:pt>
                <c:pt idx="172">
                  <c:v>12.676</c:v>
                </c:pt>
                <c:pt idx="173">
                  <c:v>12.253</c:v>
                </c:pt>
                <c:pt idx="174">
                  <c:v>11.407999999999999</c:v>
                </c:pt>
                <c:pt idx="175">
                  <c:v>11.407999999999999</c:v>
                </c:pt>
                <c:pt idx="176">
                  <c:v>11.407999999999999</c:v>
                </c:pt>
                <c:pt idx="177">
                  <c:v>11.407999999999999</c:v>
                </c:pt>
                <c:pt idx="178">
                  <c:v>11.407999999999999</c:v>
                </c:pt>
                <c:pt idx="179">
                  <c:v>10.888999999999999</c:v>
                </c:pt>
                <c:pt idx="180">
                  <c:v>10.888999999999999</c:v>
                </c:pt>
                <c:pt idx="181">
                  <c:v>10.888999999999999</c:v>
                </c:pt>
                <c:pt idx="182">
                  <c:v>10.888999999999999</c:v>
                </c:pt>
                <c:pt idx="183">
                  <c:v>10.888999999999999</c:v>
                </c:pt>
                <c:pt idx="184">
                  <c:v>10.209</c:v>
                </c:pt>
                <c:pt idx="185">
                  <c:v>9.5280000000000005</c:v>
                </c:pt>
                <c:pt idx="186">
                  <c:v>9.5280000000000005</c:v>
                </c:pt>
                <c:pt idx="187">
                  <c:v>9.5280000000000005</c:v>
                </c:pt>
                <c:pt idx="188">
                  <c:v>9.5280000000000005</c:v>
                </c:pt>
                <c:pt idx="189">
                  <c:v>9.5280000000000005</c:v>
                </c:pt>
                <c:pt idx="190">
                  <c:v>9.5280000000000005</c:v>
                </c:pt>
                <c:pt idx="191">
                  <c:v>9.5280000000000005</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2-ADA2-4B14-AB40-E46E5919655A}"/>
            </c:ext>
          </c:extLst>
        </c:ser>
        <c:ser>
          <c:idx val="3"/>
          <c:order val="3"/>
          <c:tx>
            <c:strRef>
              <c:f>Sheet1!$E$1</c:f>
              <c:strCache>
                <c:ptCount val="1"/>
                <c:pt idx="0">
                  <c:v>IIP (N=7,517)</c:v>
                </c:pt>
              </c:strCache>
            </c:strRef>
          </c:tx>
          <c:spPr>
            <a:ln w="41275">
              <a:solidFill>
                <a:schemeClr val="bg1">
                  <a:lumMod val="50000"/>
                  <a:lumOff val="50000"/>
                </a:schemeClr>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Sheet1!$E$2:$E$242</c:f>
              <c:numCache>
                <c:formatCode>General</c:formatCode>
                <c:ptCount val="241"/>
                <c:pt idx="0">
                  <c:v>100</c:v>
                </c:pt>
                <c:pt idx="1">
                  <c:v>99.972999999999999</c:v>
                </c:pt>
                <c:pt idx="2">
                  <c:v>99.933000000000007</c:v>
                </c:pt>
                <c:pt idx="3">
                  <c:v>99.813999999999993</c:v>
                </c:pt>
                <c:pt idx="4">
                  <c:v>99.56</c:v>
                </c:pt>
                <c:pt idx="5">
                  <c:v>99.048000000000002</c:v>
                </c:pt>
                <c:pt idx="6">
                  <c:v>95.986000000000004</c:v>
                </c:pt>
                <c:pt idx="7">
                  <c:v>92.228999999999999</c:v>
                </c:pt>
                <c:pt idx="8">
                  <c:v>91.733000000000004</c:v>
                </c:pt>
                <c:pt idx="9">
                  <c:v>91.620999999999995</c:v>
                </c:pt>
                <c:pt idx="10">
                  <c:v>91.620999999999995</c:v>
                </c:pt>
                <c:pt idx="11">
                  <c:v>91.591999999999999</c:v>
                </c:pt>
                <c:pt idx="12">
                  <c:v>91.563000000000002</c:v>
                </c:pt>
                <c:pt idx="13">
                  <c:v>91.498999999999995</c:v>
                </c:pt>
                <c:pt idx="14">
                  <c:v>91.447999999999993</c:v>
                </c:pt>
                <c:pt idx="15">
                  <c:v>91.364000000000004</c:v>
                </c:pt>
                <c:pt idx="16">
                  <c:v>90.94</c:v>
                </c:pt>
                <c:pt idx="17">
                  <c:v>89.683999999999997</c:v>
                </c:pt>
                <c:pt idx="18">
                  <c:v>86.012</c:v>
                </c:pt>
                <c:pt idx="19">
                  <c:v>81.391000000000005</c:v>
                </c:pt>
                <c:pt idx="20">
                  <c:v>80.497</c:v>
                </c:pt>
                <c:pt idx="21">
                  <c:v>80.289000000000001</c:v>
                </c:pt>
                <c:pt idx="22">
                  <c:v>80.254000000000005</c:v>
                </c:pt>
                <c:pt idx="23">
                  <c:v>80.218999999999994</c:v>
                </c:pt>
                <c:pt idx="24">
                  <c:v>80.2</c:v>
                </c:pt>
                <c:pt idx="25">
                  <c:v>80.14</c:v>
                </c:pt>
                <c:pt idx="26">
                  <c:v>80.010000000000005</c:v>
                </c:pt>
                <c:pt idx="27">
                  <c:v>79.879000000000005</c:v>
                </c:pt>
                <c:pt idx="28">
                  <c:v>79.046000000000006</c:v>
                </c:pt>
                <c:pt idx="29">
                  <c:v>76.893000000000001</c:v>
                </c:pt>
                <c:pt idx="30">
                  <c:v>73.022999999999996</c:v>
                </c:pt>
                <c:pt idx="31">
                  <c:v>69.533000000000001</c:v>
                </c:pt>
                <c:pt idx="32">
                  <c:v>68.733000000000004</c:v>
                </c:pt>
                <c:pt idx="33">
                  <c:v>68.418999999999997</c:v>
                </c:pt>
                <c:pt idx="34">
                  <c:v>68.328000000000003</c:v>
                </c:pt>
                <c:pt idx="35">
                  <c:v>68.281999999999996</c:v>
                </c:pt>
                <c:pt idx="36">
                  <c:v>68.257000000000005</c:v>
                </c:pt>
                <c:pt idx="37">
                  <c:v>68.177000000000007</c:v>
                </c:pt>
                <c:pt idx="38">
                  <c:v>68.094999999999999</c:v>
                </c:pt>
                <c:pt idx="39">
                  <c:v>67.846999999999994</c:v>
                </c:pt>
                <c:pt idx="40">
                  <c:v>67.432000000000002</c:v>
                </c:pt>
                <c:pt idx="41">
                  <c:v>65.991</c:v>
                </c:pt>
                <c:pt idx="42">
                  <c:v>63.05</c:v>
                </c:pt>
                <c:pt idx="43">
                  <c:v>60.398000000000003</c:v>
                </c:pt>
                <c:pt idx="44">
                  <c:v>59.750999999999998</c:v>
                </c:pt>
                <c:pt idx="45">
                  <c:v>59.609000000000002</c:v>
                </c:pt>
                <c:pt idx="46">
                  <c:v>59.581000000000003</c:v>
                </c:pt>
                <c:pt idx="47">
                  <c:v>59.521999999999998</c:v>
                </c:pt>
                <c:pt idx="48">
                  <c:v>59.49</c:v>
                </c:pt>
                <c:pt idx="49">
                  <c:v>59.457999999999998</c:v>
                </c:pt>
                <c:pt idx="50">
                  <c:v>59.249000000000002</c:v>
                </c:pt>
                <c:pt idx="51">
                  <c:v>58.895000000000003</c:v>
                </c:pt>
                <c:pt idx="52">
                  <c:v>58.360999999999997</c:v>
                </c:pt>
                <c:pt idx="53">
                  <c:v>57.006999999999998</c:v>
                </c:pt>
                <c:pt idx="54">
                  <c:v>54.252000000000002</c:v>
                </c:pt>
                <c:pt idx="55">
                  <c:v>51.378999999999998</c:v>
                </c:pt>
                <c:pt idx="56">
                  <c:v>50.91</c:v>
                </c:pt>
                <c:pt idx="57">
                  <c:v>50.874000000000002</c:v>
                </c:pt>
                <c:pt idx="58">
                  <c:v>50.837000000000003</c:v>
                </c:pt>
                <c:pt idx="59">
                  <c:v>50.722999999999999</c:v>
                </c:pt>
                <c:pt idx="60">
                  <c:v>50.646000000000001</c:v>
                </c:pt>
                <c:pt idx="61">
                  <c:v>50.56</c:v>
                </c:pt>
                <c:pt idx="62">
                  <c:v>50.375</c:v>
                </c:pt>
                <c:pt idx="63">
                  <c:v>50.234999999999999</c:v>
                </c:pt>
                <c:pt idx="64">
                  <c:v>49.295999999999999</c:v>
                </c:pt>
                <c:pt idx="65">
                  <c:v>47.927999999999997</c:v>
                </c:pt>
                <c:pt idx="66">
                  <c:v>45.331000000000003</c:v>
                </c:pt>
                <c:pt idx="67">
                  <c:v>43.72</c:v>
                </c:pt>
                <c:pt idx="68">
                  <c:v>43.195</c:v>
                </c:pt>
                <c:pt idx="69">
                  <c:v>43.097999999999999</c:v>
                </c:pt>
                <c:pt idx="70">
                  <c:v>43.048999999999999</c:v>
                </c:pt>
                <c:pt idx="71">
                  <c:v>42.999000000000002</c:v>
                </c:pt>
                <c:pt idx="72">
                  <c:v>42.999000000000002</c:v>
                </c:pt>
                <c:pt idx="73">
                  <c:v>42.999000000000002</c:v>
                </c:pt>
                <c:pt idx="74">
                  <c:v>42.820999999999998</c:v>
                </c:pt>
                <c:pt idx="75">
                  <c:v>42.460999999999999</c:v>
                </c:pt>
                <c:pt idx="76">
                  <c:v>41.860999999999997</c:v>
                </c:pt>
                <c:pt idx="77">
                  <c:v>40.719000000000001</c:v>
                </c:pt>
                <c:pt idx="78">
                  <c:v>38.911000000000001</c:v>
                </c:pt>
                <c:pt idx="79">
                  <c:v>36.969000000000001</c:v>
                </c:pt>
                <c:pt idx="80">
                  <c:v>36.478000000000002</c:v>
                </c:pt>
                <c:pt idx="81">
                  <c:v>36.353000000000002</c:v>
                </c:pt>
                <c:pt idx="82">
                  <c:v>36.353000000000002</c:v>
                </c:pt>
                <c:pt idx="83">
                  <c:v>36.353000000000002</c:v>
                </c:pt>
                <c:pt idx="84">
                  <c:v>36.283999999999999</c:v>
                </c:pt>
                <c:pt idx="85">
                  <c:v>36.204999999999998</c:v>
                </c:pt>
                <c:pt idx="86">
                  <c:v>36.204999999999998</c:v>
                </c:pt>
                <c:pt idx="87">
                  <c:v>36.037999999999997</c:v>
                </c:pt>
                <c:pt idx="88">
                  <c:v>35.701000000000001</c:v>
                </c:pt>
                <c:pt idx="89">
                  <c:v>35.024999999999999</c:v>
                </c:pt>
                <c:pt idx="90">
                  <c:v>33.42</c:v>
                </c:pt>
                <c:pt idx="91">
                  <c:v>32.143000000000001</c:v>
                </c:pt>
                <c:pt idx="92">
                  <c:v>31.885999999999999</c:v>
                </c:pt>
                <c:pt idx="93">
                  <c:v>31.885999999999999</c:v>
                </c:pt>
                <c:pt idx="94">
                  <c:v>31.885999999999999</c:v>
                </c:pt>
                <c:pt idx="95">
                  <c:v>31.885999999999999</c:v>
                </c:pt>
                <c:pt idx="96">
                  <c:v>31.885999999999999</c:v>
                </c:pt>
                <c:pt idx="97">
                  <c:v>31.885999999999999</c:v>
                </c:pt>
                <c:pt idx="98">
                  <c:v>31.885999999999999</c:v>
                </c:pt>
                <c:pt idx="99">
                  <c:v>31.324000000000002</c:v>
                </c:pt>
                <c:pt idx="100">
                  <c:v>30.87</c:v>
                </c:pt>
                <c:pt idx="101">
                  <c:v>30.073</c:v>
                </c:pt>
                <c:pt idx="102">
                  <c:v>28.815000000000001</c:v>
                </c:pt>
                <c:pt idx="103">
                  <c:v>28.01</c:v>
                </c:pt>
                <c:pt idx="104">
                  <c:v>27.427</c:v>
                </c:pt>
                <c:pt idx="105">
                  <c:v>27.074999999999999</c:v>
                </c:pt>
                <c:pt idx="106">
                  <c:v>26.954999999999998</c:v>
                </c:pt>
                <c:pt idx="107">
                  <c:v>26.954999999999998</c:v>
                </c:pt>
                <c:pt idx="108">
                  <c:v>26.954999999999998</c:v>
                </c:pt>
                <c:pt idx="109">
                  <c:v>26.954999999999998</c:v>
                </c:pt>
                <c:pt idx="110">
                  <c:v>26.954999999999998</c:v>
                </c:pt>
                <c:pt idx="111">
                  <c:v>26.791</c:v>
                </c:pt>
                <c:pt idx="112">
                  <c:v>26.291</c:v>
                </c:pt>
                <c:pt idx="113">
                  <c:v>25.452999999999999</c:v>
                </c:pt>
                <c:pt idx="114">
                  <c:v>24.446000000000002</c:v>
                </c:pt>
                <c:pt idx="115">
                  <c:v>23.77</c:v>
                </c:pt>
                <c:pt idx="116">
                  <c:v>23.251999999999999</c:v>
                </c:pt>
                <c:pt idx="117">
                  <c:v>23.251999999999999</c:v>
                </c:pt>
                <c:pt idx="118">
                  <c:v>23.251999999999999</c:v>
                </c:pt>
                <c:pt idx="119">
                  <c:v>23.251999999999999</c:v>
                </c:pt>
                <c:pt idx="120">
                  <c:v>23.251999999999999</c:v>
                </c:pt>
                <c:pt idx="121">
                  <c:v>23.251999999999999</c:v>
                </c:pt>
                <c:pt idx="122">
                  <c:v>23.251999999999999</c:v>
                </c:pt>
                <c:pt idx="123">
                  <c:v>22.582999999999998</c:v>
                </c:pt>
                <c:pt idx="124">
                  <c:v>22.135999999999999</c:v>
                </c:pt>
                <c:pt idx="125">
                  <c:v>21.689</c:v>
                </c:pt>
                <c:pt idx="126">
                  <c:v>21.015000000000001</c:v>
                </c:pt>
                <c:pt idx="127">
                  <c:v>20.789000000000001</c:v>
                </c:pt>
                <c:pt idx="128">
                  <c:v>20.561</c:v>
                </c:pt>
                <c:pt idx="129">
                  <c:v>20.561</c:v>
                </c:pt>
                <c:pt idx="130">
                  <c:v>20.561</c:v>
                </c:pt>
                <c:pt idx="131">
                  <c:v>20.303999999999998</c:v>
                </c:pt>
                <c:pt idx="132">
                  <c:v>20.303999999999998</c:v>
                </c:pt>
                <c:pt idx="133">
                  <c:v>20.303999999999998</c:v>
                </c:pt>
                <c:pt idx="134">
                  <c:v>19.992000000000001</c:v>
                </c:pt>
                <c:pt idx="135">
                  <c:v>19.992000000000001</c:v>
                </c:pt>
                <c:pt idx="136">
                  <c:v>19.367000000000001</c:v>
                </c:pt>
                <c:pt idx="137">
                  <c:v>19.048999999999999</c:v>
                </c:pt>
                <c:pt idx="138">
                  <c:v>18.414000000000001</c:v>
                </c:pt>
                <c:pt idx="139">
                  <c:v>18.097000000000001</c:v>
                </c:pt>
                <c:pt idx="140">
                  <c:v>18.097000000000001</c:v>
                </c:pt>
                <c:pt idx="141">
                  <c:v>18.097000000000001</c:v>
                </c:pt>
                <c:pt idx="142">
                  <c:v>18.097000000000001</c:v>
                </c:pt>
                <c:pt idx="143">
                  <c:v>18.097000000000001</c:v>
                </c:pt>
                <c:pt idx="144">
                  <c:v>18.097000000000001</c:v>
                </c:pt>
                <c:pt idx="145">
                  <c:v>18.097000000000001</c:v>
                </c:pt>
                <c:pt idx="146">
                  <c:v>18.097000000000001</c:v>
                </c:pt>
                <c:pt idx="147">
                  <c:v>18.097000000000001</c:v>
                </c:pt>
                <c:pt idx="148">
                  <c:v>18.097000000000001</c:v>
                </c:pt>
                <c:pt idx="149">
                  <c:v>18.097000000000001</c:v>
                </c:pt>
                <c:pt idx="150">
                  <c:v>17.143999999999998</c:v>
                </c:pt>
                <c:pt idx="151">
                  <c:v>16.667999999999999</c:v>
                </c:pt>
                <c:pt idx="152">
                  <c:v>16.667999999999999</c:v>
                </c:pt>
                <c:pt idx="153">
                  <c:v>16.667999999999999</c:v>
                </c:pt>
                <c:pt idx="154">
                  <c:v>16.667999999999999</c:v>
                </c:pt>
                <c:pt idx="155">
                  <c:v>16.667999999999999</c:v>
                </c:pt>
                <c:pt idx="156">
                  <c:v>16.667999999999999</c:v>
                </c:pt>
                <c:pt idx="157">
                  <c:v>16.667999999999999</c:v>
                </c:pt>
                <c:pt idx="158">
                  <c:v>16.667999999999999</c:v>
                </c:pt>
                <c:pt idx="159">
                  <c:v>16.667999999999999</c:v>
                </c:pt>
                <c:pt idx="160">
                  <c:v>16.667999999999999</c:v>
                </c:pt>
                <c:pt idx="161">
                  <c:v>16.667999999999999</c:v>
                </c:pt>
                <c:pt idx="162">
                  <c:v>16.667999999999999</c:v>
                </c:pt>
                <c:pt idx="163">
                  <c:v>16.113</c:v>
                </c:pt>
                <c:pt idx="164">
                  <c:v>15.537000000000001</c:v>
                </c:pt>
                <c:pt idx="165">
                  <c:v>15.537000000000001</c:v>
                </c:pt>
                <c:pt idx="166">
                  <c:v>15.537000000000001</c:v>
                </c:pt>
                <c:pt idx="167">
                  <c:v>15.537000000000001</c:v>
                </c:pt>
                <c:pt idx="168">
                  <c:v>15.537000000000001</c:v>
                </c:pt>
                <c:pt idx="169">
                  <c:v>15.537000000000001</c:v>
                </c:pt>
                <c:pt idx="170">
                  <c:v>15.537000000000001</c:v>
                </c:pt>
                <c:pt idx="171">
                  <c:v>15.537000000000001</c:v>
                </c:pt>
                <c:pt idx="172">
                  <c:v>15.537000000000001</c:v>
                </c:pt>
                <c:pt idx="173">
                  <c:v>15.537000000000001</c:v>
                </c:pt>
                <c:pt idx="174">
                  <c:v>15.537000000000001</c:v>
                </c:pt>
                <c:pt idx="175">
                  <c:v>15.537000000000001</c:v>
                </c:pt>
                <c:pt idx="176">
                  <c:v>15.537000000000001</c:v>
                </c:pt>
                <c:pt idx="177">
                  <c:v>15.537000000000001</c:v>
                </c:pt>
                <c:pt idx="178">
                  <c:v>15.537000000000001</c:v>
                </c:pt>
                <c:pt idx="179">
                  <c:v>15.537000000000001</c:v>
                </c:pt>
                <c:pt idx="180">
                  <c:v>15.537000000000001</c:v>
                </c:pt>
                <c:pt idx="181">
                  <c:v>15.537000000000001</c:v>
                </c:pt>
                <c:pt idx="182">
                  <c:v>15.537000000000001</c:v>
                </c:pt>
                <c:pt idx="183">
                  <c:v>15.537000000000001</c:v>
                </c:pt>
                <c:pt idx="184">
                  <c:v>15.537000000000001</c:v>
                </c:pt>
                <c:pt idx="185">
                  <c:v>15.537000000000001</c:v>
                </c:pt>
                <c:pt idx="186">
                  <c:v>14.566000000000001</c:v>
                </c:pt>
                <c:pt idx="187">
                  <c:v>14.566000000000001</c:v>
                </c:pt>
                <c:pt idx="188">
                  <c:v>14.566000000000001</c:v>
                </c:pt>
                <c:pt idx="189">
                  <c:v>14.566000000000001</c:v>
                </c:pt>
                <c:pt idx="190">
                  <c:v>14.566000000000001</c:v>
                </c:pt>
                <c:pt idx="191">
                  <c:v>14.566000000000001</c:v>
                </c:pt>
                <c:pt idx="192">
                  <c:v>14.566000000000001</c:v>
                </c:pt>
                <c:pt idx="193">
                  <c:v>14.566000000000001</c:v>
                </c:pt>
                <c:pt idx="194">
                  <c:v>14.566000000000001</c:v>
                </c:pt>
                <c:pt idx="195">
                  <c:v>14.566000000000001</c:v>
                </c:pt>
                <c:pt idx="196">
                  <c:v>14.566000000000001</c:v>
                </c:pt>
                <c:pt idx="197">
                  <c:v>14.566000000000001</c:v>
                </c:pt>
                <c:pt idx="198">
                  <c:v>14.566000000000001</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3-ADA2-4B14-AB40-E46E5919655A}"/>
            </c:ext>
          </c:extLst>
        </c:ser>
        <c:ser>
          <c:idx val="4"/>
          <c:order val="4"/>
          <c:tx>
            <c:strRef>
              <c:f>Sheet1!$F$1</c:f>
              <c:strCache>
                <c:ptCount val="1"/>
                <c:pt idx="0">
                  <c:v>ILD-not IIP (N=1,236)</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Sheet1!$F$2:$F$242</c:f>
              <c:numCache>
                <c:formatCode>General</c:formatCode>
                <c:ptCount val="241"/>
                <c:pt idx="0">
                  <c:v>100</c:v>
                </c:pt>
                <c:pt idx="1">
                  <c:v>100</c:v>
                </c:pt>
                <c:pt idx="2">
                  <c:v>100</c:v>
                </c:pt>
                <c:pt idx="3">
                  <c:v>99.918999999999997</c:v>
                </c:pt>
                <c:pt idx="4">
                  <c:v>99.594999999999999</c:v>
                </c:pt>
                <c:pt idx="5">
                  <c:v>99.185000000000002</c:v>
                </c:pt>
                <c:pt idx="6">
                  <c:v>96.534999999999997</c:v>
                </c:pt>
                <c:pt idx="7">
                  <c:v>92.963999999999999</c:v>
                </c:pt>
                <c:pt idx="8">
                  <c:v>92.88</c:v>
                </c:pt>
                <c:pt idx="9">
                  <c:v>92.795000000000002</c:v>
                </c:pt>
                <c:pt idx="10">
                  <c:v>92.795000000000002</c:v>
                </c:pt>
                <c:pt idx="11">
                  <c:v>92.795000000000002</c:v>
                </c:pt>
                <c:pt idx="12">
                  <c:v>92.795000000000002</c:v>
                </c:pt>
                <c:pt idx="13">
                  <c:v>92.795000000000002</c:v>
                </c:pt>
                <c:pt idx="14">
                  <c:v>92.694999999999993</c:v>
                </c:pt>
                <c:pt idx="15">
                  <c:v>92.49</c:v>
                </c:pt>
                <c:pt idx="16">
                  <c:v>91.974999999999994</c:v>
                </c:pt>
                <c:pt idx="17">
                  <c:v>90.63</c:v>
                </c:pt>
                <c:pt idx="18">
                  <c:v>85.956000000000003</c:v>
                </c:pt>
                <c:pt idx="19">
                  <c:v>80.828999999999994</c:v>
                </c:pt>
                <c:pt idx="20">
                  <c:v>79.983999999999995</c:v>
                </c:pt>
                <c:pt idx="21">
                  <c:v>79.878</c:v>
                </c:pt>
                <c:pt idx="22">
                  <c:v>79.662999999999997</c:v>
                </c:pt>
                <c:pt idx="23">
                  <c:v>79.662999999999997</c:v>
                </c:pt>
                <c:pt idx="24">
                  <c:v>79.662999999999997</c:v>
                </c:pt>
                <c:pt idx="25">
                  <c:v>79.662999999999997</c:v>
                </c:pt>
                <c:pt idx="26">
                  <c:v>79.531000000000006</c:v>
                </c:pt>
                <c:pt idx="27">
                  <c:v>79.397999999999996</c:v>
                </c:pt>
                <c:pt idx="28">
                  <c:v>78.727000000000004</c:v>
                </c:pt>
                <c:pt idx="29">
                  <c:v>76.977999999999994</c:v>
                </c:pt>
                <c:pt idx="30">
                  <c:v>73.613</c:v>
                </c:pt>
                <c:pt idx="31">
                  <c:v>70.375</c:v>
                </c:pt>
                <c:pt idx="32">
                  <c:v>69.832999999999998</c:v>
                </c:pt>
                <c:pt idx="33">
                  <c:v>69.694999999999993</c:v>
                </c:pt>
                <c:pt idx="34">
                  <c:v>69.694999999999993</c:v>
                </c:pt>
                <c:pt idx="35">
                  <c:v>69.694999999999993</c:v>
                </c:pt>
                <c:pt idx="36">
                  <c:v>69.694999999999993</c:v>
                </c:pt>
                <c:pt idx="37">
                  <c:v>69.694999999999993</c:v>
                </c:pt>
                <c:pt idx="38">
                  <c:v>69.694999999999993</c:v>
                </c:pt>
                <c:pt idx="39">
                  <c:v>69.521000000000001</c:v>
                </c:pt>
                <c:pt idx="40">
                  <c:v>68.465000000000003</c:v>
                </c:pt>
                <c:pt idx="41">
                  <c:v>66.88</c:v>
                </c:pt>
                <c:pt idx="42">
                  <c:v>64.05</c:v>
                </c:pt>
                <c:pt idx="43">
                  <c:v>60.158000000000001</c:v>
                </c:pt>
                <c:pt idx="44">
                  <c:v>59.447000000000003</c:v>
                </c:pt>
                <c:pt idx="45">
                  <c:v>59.447000000000003</c:v>
                </c:pt>
                <c:pt idx="46">
                  <c:v>59.267000000000003</c:v>
                </c:pt>
                <c:pt idx="47">
                  <c:v>59.267000000000003</c:v>
                </c:pt>
                <c:pt idx="48">
                  <c:v>59.267000000000003</c:v>
                </c:pt>
                <c:pt idx="49">
                  <c:v>59.267000000000003</c:v>
                </c:pt>
                <c:pt idx="50">
                  <c:v>59.051000000000002</c:v>
                </c:pt>
                <c:pt idx="51">
                  <c:v>59.051000000000002</c:v>
                </c:pt>
                <c:pt idx="52">
                  <c:v>58.615000000000002</c:v>
                </c:pt>
                <c:pt idx="53">
                  <c:v>57.09</c:v>
                </c:pt>
                <c:pt idx="54">
                  <c:v>55.128</c:v>
                </c:pt>
                <c:pt idx="55">
                  <c:v>52.941000000000003</c:v>
                </c:pt>
                <c:pt idx="56">
                  <c:v>52.502000000000002</c:v>
                </c:pt>
                <c:pt idx="57">
                  <c:v>52.281999999999996</c:v>
                </c:pt>
                <c:pt idx="58">
                  <c:v>52.06</c:v>
                </c:pt>
                <c:pt idx="59">
                  <c:v>52.06</c:v>
                </c:pt>
                <c:pt idx="60">
                  <c:v>52.06</c:v>
                </c:pt>
                <c:pt idx="61">
                  <c:v>52.06</c:v>
                </c:pt>
                <c:pt idx="62">
                  <c:v>51.793999999999997</c:v>
                </c:pt>
                <c:pt idx="63">
                  <c:v>51.529000000000003</c:v>
                </c:pt>
                <c:pt idx="64">
                  <c:v>51.262999999999998</c:v>
                </c:pt>
                <c:pt idx="65">
                  <c:v>50.201000000000001</c:v>
                </c:pt>
                <c:pt idx="66">
                  <c:v>48.334000000000003</c:v>
                </c:pt>
                <c:pt idx="67">
                  <c:v>45.923000000000002</c:v>
                </c:pt>
                <c:pt idx="68">
                  <c:v>45.381</c:v>
                </c:pt>
                <c:pt idx="69">
                  <c:v>45.381</c:v>
                </c:pt>
                <c:pt idx="70">
                  <c:v>45.381</c:v>
                </c:pt>
                <c:pt idx="71">
                  <c:v>45.381</c:v>
                </c:pt>
                <c:pt idx="72">
                  <c:v>45.381</c:v>
                </c:pt>
                <c:pt idx="73">
                  <c:v>45.381</c:v>
                </c:pt>
                <c:pt idx="74">
                  <c:v>45.381</c:v>
                </c:pt>
                <c:pt idx="75">
                  <c:v>45.381</c:v>
                </c:pt>
                <c:pt idx="76">
                  <c:v>43.661999999999999</c:v>
                </c:pt>
                <c:pt idx="77">
                  <c:v>42.286999999999999</c:v>
                </c:pt>
                <c:pt idx="78">
                  <c:v>40.911999999999999</c:v>
                </c:pt>
                <c:pt idx="79">
                  <c:v>39.536999999999999</c:v>
                </c:pt>
                <c:pt idx="80">
                  <c:v>39.536999999999999</c:v>
                </c:pt>
                <c:pt idx="81">
                  <c:v>39.536999999999999</c:v>
                </c:pt>
                <c:pt idx="82">
                  <c:v>39.536999999999999</c:v>
                </c:pt>
                <c:pt idx="83">
                  <c:v>39.536999999999999</c:v>
                </c:pt>
                <c:pt idx="84">
                  <c:v>39.536999999999999</c:v>
                </c:pt>
                <c:pt idx="85">
                  <c:v>39.121000000000002</c:v>
                </c:pt>
                <c:pt idx="86">
                  <c:v>39.121000000000002</c:v>
                </c:pt>
                <c:pt idx="87">
                  <c:v>39.121000000000002</c:v>
                </c:pt>
                <c:pt idx="88">
                  <c:v>38.665999999999997</c:v>
                </c:pt>
                <c:pt idx="89">
                  <c:v>37.295999999999999</c:v>
                </c:pt>
                <c:pt idx="90">
                  <c:v>34.072000000000003</c:v>
                </c:pt>
                <c:pt idx="91">
                  <c:v>33.612000000000002</c:v>
                </c:pt>
                <c:pt idx="92">
                  <c:v>33.612000000000002</c:v>
                </c:pt>
                <c:pt idx="93">
                  <c:v>33.612000000000002</c:v>
                </c:pt>
                <c:pt idx="94">
                  <c:v>33.612000000000002</c:v>
                </c:pt>
                <c:pt idx="95">
                  <c:v>33.612000000000002</c:v>
                </c:pt>
                <c:pt idx="96">
                  <c:v>33.612000000000002</c:v>
                </c:pt>
                <c:pt idx="97">
                  <c:v>33.612000000000002</c:v>
                </c:pt>
                <c:pt idx="98">
                  <c:v>33.612000000000002</c:v>
                </c:pt>
                <c:pt idx="99">
                  <c:v>33.052</c:v>
                </c:pt>
                <c:pt idx="100">
                  <c:v>33.052</c:v>
                </c:pt>
                <c:pt idx="101">
                  <c:v>32.491999999999997</c:v>
                </c:pt>
                <c:pt idx="102">
                  <c:v>30.251000000000001</c:v>
                </c:pt>
                <c:pt idx="103">
                  <c:v>28.57</c:v>
                </c:pt>
                <c:pt idx="104">
                  <c:v>28.57</c:v>
                </c:pt>
                <c:pt idx="105">
                  <c:v>27.975000000000001</c:v>
                </c:pt>
                <c:pt idx="106">
                  <c:v>27.975000000000001</c:v>
                </c:pt>
                <c:pt idx="107">
                  <c:v>27.353000000000002</c:v>
                </c:pt>
                <c:pt idx="108">
                  <c:v>27.353000000000002</c:v>
                </c:pt>
                <c:pt idx="109">
                  <c:v>27.353000000000002</c:v>
                </c:pt>
                <c:pt idx="110">
                  <c:v>27.353000000000002</c:v>
                </c:pt>
                <c:pt idx="111">
                  <c:v>27.353000000000002</c:v>
                </c:pt>
                <c:pt idx="112">
                  <c:v>26.524000000000001</c:v>
                </c:pt>
                <c:pt idx="113">
                  <c:v>24.867000000000001</c:v>
                </c:pt>
                <c:pt idx="114">
                  <c:v>23.209</c:v>
                </c:pt>
                <c:pt idx="115">
                  <c:v>21.550999999999998</c:v>
                </c:pt>
                <c:pt idx="116">
                  <c:v>21.550999999999998</c:v>
                </c:pt>
                <c:pt idx="117">
                  <c:v>21.550999999999998</c:v>
                </c:pt>
                <c:pt idx="118">
                  <c:v>21.550999999999998</c:v>
                </c:pt>
                <c:pt idx="119">
                  <c:v>21.550999999999998</c:v>
                </c:pt>
                <c:pt idx="120">
                  <c:v>21.550999999999998</c:v>
                </c:pt>
                <c:pt idx="121">
                  <c:v>21.550999999999998</c:v>
                </c:pt>
                <c:pt idx="122">
                  <c:v>20.614000000000001</c:v>
                </c:pt>
                <c:pt idx="123">
                  <c:v>20.614000000000001</c:v>
                </c:pt>
                <c:pt idx="124">
                  <c:v>20.614000000000001</c:v>
                </c:pt>
                <c:pt idx="125">
                  <c:v>18.651</c:v>
                </c:pt>
                <c:pt idx="126">
                  <c:v>17.669</c:v>
                </c:pt>
                <c:pt idx="127">
                  <c:v>17.669</c:v>
                </c:pt>
                <c:pt idx="128">
                  <c:v>17.669</c:v>
                </c:pt>
                <c:pt idx="129">
                  <c:v>17.669</c:v>
                </c:pt>
                <c:pt idx="130">
                  <c:v>17.669</c:v>
                </c:pt>
                <c:pt idx="131">
                  <c:v>17.669</c:v>
                </c:pt>
                <c:pt idx="132">
                  <c:v>17.669</c:v>
                </c:pt>
                <c:pt idx="133">
                  <c:v>17.669</c:v>
                </c:pt>
                <c:pt idx="134">
                  <c:v>17.669</c:v>
                </c:pt>
                <c:pt idx="135">
                  <c:v>16.309999999999999</c:v>
                </c:pt>
                <c:pt idx="136">
                  <c:v>16.309999999999999</c:v>
                </c:pt>
                <c:pt idx="137">
                  <c:v>16.309999999999999</c:v>
                </c:pt>
                <c:pt idx="138">
                  <c:v>13.592000000000001</c:v>
                </c:pt>
                <c:pt idx="139">
                  <c:v>13.592000000000001</c:v>
                </c:pt>
                <c:pt idx="140">
                  <c:v>13.592000000000001</c:v>
                </c:pt>
                <c:pt idx="141">
                  <c:v>13.592000000000001</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4-ADA2-4B14-AB40-E46E5919655A}"/>
            </c:ext>
          </c:extLst>
        </c:ser>
        <c:ser>
          <c:idx val="5"/>
          <c:order val="5"/>
          <c:tx>
            <c:strRef>
              <c:f>Sheet1!$G$1</c:f>
              <c:strCache>
                <c:ptCount val="1"/>
                <c:pt idx="0">
                  <c:v>Retransplant (N=836)</c:v>
                </c:pt>
              </c:strCache>
            </c:strRef>
          </c:tx>
          <c:spPr>
            <a:ln w="41275">
              <a:solidFill>
                <a:srgbClr val="FF00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Sheet1!$G$2:$G$242</c:f>
              <c:numCache>
                <c:formatCode>General</c:formatCode>
                <c:ptCount val="241"/>
                <c:pt idx="0">
                  <c:v>100</c:v>
                </c:pt>
                <c:pt idx="1">
                  <c:v>100</c:v>
                </c:pt>
                <c:pt idx="2">
                  <c:v>99.88</c:v>
                </c:pt>
                <c:pt idx="3">
                  <c:v>99.281999999999996</c:v>
                </c:pt>
                <c:pt idx="4">
                  <c:v>97.956999999999994</c:v>
                </c:pt>
                <c:pt idx="5">
                  <c:v>96.495000000000005</c:v>
                </c:pt>
                <c:pt idx="6">
                  <c:v>90.323999999999998</c:v>
                </c:pt>
                <c:pt idx="7">
                  <c:v>84.483000000000004</c:v>
                </c:pt>
                <c:pt idx="8">
                  <c:v>84.103999999999999</c:v>
                </c:pt>
                <c:pt idx="9">
                  <c:v>83.850999999999999</c:v>
                </c:pt>
                <c:pt idx="10">
                  <c:v>83.594999999999999</c:v>
                </c:pt>
                <c:pt idx="11">
                  <c:v>83.594999999999999</c:v>
                </c:pt>
                <c:pt idx="12">
                  <c:v>83.462000000000003</c:v>
                </c:pt>
                <c:pt idx="13">
                  <c:v>83.462000000000003</c:v>
                </c:pt>
                <c:pt idx="14">
                  <c:v>83.462000000000003</c:v>
                </c:pt>
                <c:pt idx="15">
                  <c:v>83.144000000000005</c:v>
                </c:pt>
                <c:pt idx="16">
                  <c:v>82.179000000000002</c:v>
                </c:pt>
                <c:pt idx="17">
                  <c:v>79.912999999999997</c:v>
                </c:pt>
                <c:pt idx="18">
                  <c:v>76.346999999999994</c:v>
                </c:pt>
                <c:pt idx="19">
                  <c:v>70.486000000000004</c:v>
                </c:pt>
                <c:pt idx="20">
                  <c:v>69.497</c:v>
                </c:pt>
                <c:pt idx="21">
                  <c:v>68.662999999999997</c:v>
                </c:pt>
                <c:pt idx="22">
                  <c:v>68.326999999999998</c:v>
                </c:pt>
                <c:pt idx="23">
                  <c:v>68.326999999999998</c:v>
                </c:pt>
                <c:pt idx="24">
                  <c:v>68.326999999999998</c:v>
                </c:pt>
                <c:pt idx="25">
                  <c:v>68.326999999999998</c:v>
                </c:pt>
                <c:pt idx="26">
                  <c:v>68.326999999999998</c:v>
                </c:pt>
                <c:pt idx="27">
                  <c:v>67.921000000000006</c:v>
                </c:pt>
                <c:pt idx="28">
                  <c:v>66.900000000000006</c:v>
                </c:pt>
                <c:pt idx="29">
                  <c:v>64.641999999999996</c:v>
                </c:pt>
                <c:pt idx="30">
                  <c:v>59.48</c:v>
                </c:pt>
                <c:pt idx="31">
                  <c:v>56.578000000000003</c:v>
                </c:pt>
                <c:pt idx="32">
                  <c:v>55.948999999999998</c:v>
                </c:pt>
                <c:pt idx="33">
                  <c:v>55.948999999999998</c:v>
                </c:pt>
                <c:pt idx="34">
                  <c:v>55.737000000000002</c:v>
                </c:pt>
                <c:pt idx="35">
                  <c:v>55.524000000000001</c:v>
                </c:pt>
                <c:pt idx="36">
                  <c:v>55.524000000000001</c:v>
                </c:pt>
                <c:pt idx="37">
                  <c:v>55.277000000000001</c:v>
                </c:pt>
                <c:pt idx="38">
                  <c:v>55.024999999999999</c:v>
                </c:pt>
                <c:pt idx="39">
                  <c:v>55.024999999999999</c:v>
                </c:pt>
                <c:pt idx="40">
                  <c:v>54.256999999999998</c:v>
                </c:pt>
                <c:pt idx="41">
                  <c:v>53.488999999999997</c:v>
                </c:pt>
                <c:pt idx="42">
                  <c:v>49.393999999999998</c:v>
                </c:pt>
                <c:pt idx="43">
                  <c:v>46.834000000000003</c:v>
                </c:pt>
                <c:pt idx="44">
                  <c:v>46.052</c:v>
                </c:pt>
                <c:pt idx="45">
                  <c:v>46.052</c:v>
                </c:pt>
                <c:pt idx="46">
                  <c:v>45.787999999999997</c:v>
                </c:pt>
                <c:pt idx="47">
                  <c:v>45.787999999999997</c:v>
                </c:pt>
                <c:pt idx="48">
                  <c:v>45.787999999999997</c:v>
                </c:pt>
                <c:pt idx="49">
                  <c:v>45.494999999999997</c:v>
                </c:pt>
                <c:pt idx="50">
                  <c:v>45.494999999999997</c:v>
                </c:pt>
                <c:pt idx="51">
                  <c:v>45.494999999999997</c:v>
                </c:pt>
                <c:pt idx="52">
                  <c:v>44.859000000000002</c:v>
                </c:pt>
                <c:pt idx="53">
                  <c:v>44.222000000000001</c:v>
                </c:pt>
                <c:pt idx="54">
                  <c:v>41.677</c:v>
                </c:pt>
                <c:pt idx="55">
                  <c:v>40.405000000000001</c:v>
                </c:pt>
                <c:pt idx="56">
                  <c:v>39.762999999999998</c:v>
                </c:pt>
                <c:pt idx="57">
                  <c:v>39.762999999999998</c:v>
                </c:pt>
                <c:pt idx="58">
                  <c:v>39.423000000000002</c:v>
                </c:pt>
                <c:pt idx="59">
                  <c:v>39.423000000000002</c:v>
                </c:pt>
                <c:pt idx="60">
                  <c:v>39.423000000000002</c:v>
                </c:pt>
                <c:pt idx="61">
                  <c:v>39.423000000000002</c:v>
                </c:pt>
                <c:pt idx="62">
                  <c:v>39.423000000000002</c:v>
                </c:pt>
                <c:pt idx="63">
                  <c:v>38.994999999999997</c:v>
                </c:pt>
                <c:pt idx="64">
                  <c:v>38.994999999999997</c:v>
                </c:pt>
                <c:pt idx="65">
                  <c:v>38.994999999999997</c:v>
                </c:pt>
                <c:pt idx="66">
                  <c:v>36.423999999999999</c:v>
                </c:pt>
                <c:pt idx="67">
                  <c:v>34.280999999999999</c:v>
                </c:pt>
                <c:pt idx="68">
                  <c:v>34.280999999999999</c:v>
                </c:pt>
                <c:pt idx="69">
                  <c:v>34.280999999999999</c:v>
                </c:pt>
                <c:pt idx="70">
                  <c:v>34.280999999999999</c:v>
                </c:pt>
                <c:pt idx="71">
                  <c:v>34.280999999999999</c:v>
                </c:pt>
                <c:pt idx="72">
                  <c:v>34.280999999999999</c:v>
                </c:pt>
                <c:pt idx="73">
                  <c:v>34.280999999999999</c:v>
                </c:pt>
                <c:pt idx="74">
                  <c:v>34.280999999999999</c:v>
                </c:pt>
                <c:pt idx="75">
                  <c:v>33.668999999999997</c:v>
                </c:pt>
                <c:pt idx="76">
                  <c:v>33.668999999999997</c:v>
                </c:pt>
                <c:pt idx="77">
                  <c:v>33.668999999999997</c:v>
                </c:pt>
                <c:pt idx="78">
                  <c:v>29.928000000000001</c:v>
                </c:pt>
                <c:pt idx="79">
                  <c:v>28.681000000000001</c:v>
                </c:pt>
                <c:pt idx="80">
                  <c:v>27.405999999999999</c:v>
                </c:pt>
                <c:pt idx="81">
                  <c:v>27.405999999999999</c:v>
                </c:pt>
                <c:pt idx="82">
                  <c:v>27.405999999999999</c:v>
                </c:pt>
                <c:pt idx="83">
                  <c:v>27.405999999999999</c:v>
                </c:pt>
                <c:pt idx="84">
                  <c:v>27.405999999999999</c:v>
                </c:pt>
                <c:pt idx="85">
                  <c:v>27.405999999999999</c:v>
                </c:pt>
                <c:pt idx="86">
                  <c:v>27.405999999999999</c:v>
                </c:pt>
                <c:pt idx="87">
                  <c:v>27.405999999999999</c:v>
                </c:pt>
                <c:pt idx="88">
                  <c:v>26.623000000000001</c:v>
                </c:pt>
                <c:pt idx="89">
                  <c:v>26.623000000000001</c:v>
                </c:pt>
                <c:pt idx="90">
                  <c:v>25.056999999999999</c:v>
                </c:pt>
                <c:pt idx="91">
                  <c:v>23.491</c:v>
                </c:pt>
                <c:pt idx="92">
                  <c:v>22.707999999999998</c:v>
                </c:pt>
                <c:pt idx="93">
                  <c:v>21.925000000000001</c:v>
                </c:pt>
                <c:pt idx="94">
                  <c:v>21.925000000000001</c:v>
                </c:pt>
                <c:pt idx="95">
                  <c:v>21.925000000000001</c:v>
                </c:pt>
                <c:pt idx="96">
                  <c:v>21.925000000000001</c:v>
                </c:pt>
                <c:pt idx="97">
                  <c:v>21.925000000000001</c:v>
                </c:pt>
                <c:pt idx="98">
                  <c:v>21.925000000000001</c:v>
                </c:pt>
                <c:pt idx="99">
                  <c:v>21.925000000000001</c:v>
                </c:pt>
                <c:pt idx="100">
                  <c:v>21.012</c:v>
                </c:pt>
                <c:pt idx="101">
                  <c:v>21.012</c:v>
                </c:pt>
                <c:pt idx="102">
                  <c:v>19.184000000000001</c:v>
                </c:pt>
                <c:pt idx="103">
                  <c:v>18.271000000000001</c:v>
                </c:pt>
                <c:pt idx="104">
                  <c:v>18.271000000000001</c:v>
                </c:pt>
                <c:pt idx="105">
                  <c:v>18.271000000000001</c:v>
                </c:pt>
                <c:pt idx="106">
                  <c:v>18.271000000000001</c:v>
                </c:pt>
                <c:pt idx="107">
                  <c:v>18.271000000000001</c:v>
                </c:pt>
                <c:pt idx="108">
                  <c:v>18.271000000000001</c:v>
                </c:pt>
                <c:pt idx="109">
                  <c:v>18.271000000000001</c:v>
                </c:pt>
                <c:pt idx="110">
                  <c:v>18.271000000000001</c:v>
                </c:pt>
                <c:pt idx="111">
                  <c:v>18.271000000000001</c:v>
                </c:pt>
                <c:pt idx="112">
                  <c:v>18.271000000000001</c:v>
                </c:pt>
                <c:pt idx="113">
                  <c:v>17.196000000000002</c:v>
                </c:pt>
                <c:pt idx="114">
                  <c:v>16.120999999999999</c:v>
                </c:pt>
                <c:pt idx="115">
                  <c:v>16.120999999999999</c:v>
                </c:pt>
                <c:pt idx="116">
                  <c:v>16.120999999999999</c:v>
                </c:pt>
                <c:pt idx="117">
                  <c:v>16.120999999999999</c:v>
                </c:pt>
                <c:pt idx="118">
                  <c:v>16.120999999999999</c:v>
                </c:pt>
                <c:pt idx="119">
                  <c:v>16.120999999999999</c:v>
                </c:pt>
                <c:pt idx="120">
                  <c:v>16.120999999999999</c:v>
                </c:pt>
                <c:pt idx="121">
                  <c:v>16.120999999999999</c:v>
                </c:pt>
                <c:pt idx="122">
                  <c:v>16.120999999999999</c:v>
                </c:pt>
                <c:pt idx="123">
                  <c:v>14.778</c:v>
                </c:pt>
                <c:pt idx="124">
                  <c:v>13.433999999999999</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5-ADA2-4B14-AB40-E46E5919655A}"/>
            </c:ext>
          </c:extLst>
        </c:ser>
        <c:dLbls>
          <c:showLegendKey val="0"/>
          <c:showVal val="0"/>
          <c:showCatName val="0"/>
          <c:showSerName val="0"/>
          <c:showPercent val="0"/>
          <c:showBubbleSize val="0"/>
        </c:dLbls>
        <c:axId val="654643744"/>
        <c:axId val="654644136"/>
      </c:scatterChart>
      <c:valAx>
        <c:axId val="654643744"/>
        <c:scaling>
          <c:orientation val="minMax"/>
          <c:max val="16"/>
          <c:min val="0"/>
        </c:scaling>
        <c:delete val="0"/>
        <c:axPos val="b"/>
        <c:title>
          <c:tx>
            <c:rich>
              <a:bodyPr/>
              <a:lstStyle/>
              <a:p>
                <a:pPr>
                  <a:defRPr sz="1700">
                    <a:solidFill>
                      <a:schemeClr val="bg2"/>
                    </a:solidFill>
                  </a:defRPr>
                </a:pPr>
                <a:r>
                  <a:rPr lang="en-US" sz="1700" dirty="0">
                    <a:solidFill>
                      <a:schemeClr val="bg2"/>
                    </a:solidFill>
                  </a:rPr>
                  <a:t>Years</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4136"/>
        <c:crosses val="autoZero"/>
        <c:crossBetween val="midCat"/>
        <c:majorUnit val="1"/>
      </c:valAx>
      <c:valAx>
        <c:axId val="6546441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a:solidFill>
                      <a:schemeClr val="bg2"/>
                    </a:solidFill>
                  </a:rPr>
                  <a:t>Freedom from Bronchiolitis Obliterans Syndrome</a:t>
                </a:r>
                <a:r>
                  <a:rPr lang="en-US" sz="1700" b="1" i="0" baseline="0" dirty="0">
                    <a:solidFill>
                      <a:schemeClr val="bg2"/>
                    </a:solidFill>
                  </a:rPr>
                  <a:t> (%)</a:t>
                </a: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374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239158711355771"/>
          <c:y val="6.488337143340954E-2"/>
          <c:w val="0.53112837665203361"/>
          <c:h val="0.23091863517060537"/>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lin ang="10800000" scaled="0"/>
            </a:gra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20.114899999999999</c:v>
                </c:pt>
                <c:pt idx="1">
                  <c:v>24.794699999999999</c:v>
                </c:pt>
                <c:pt idx="2">
                  <c:v>30.412400000000002</c:v>
                </c:pt>
                <c:pt idx="3">
                  <c:v>36.868699999999997</c:v>
                </c:pt>
                <c:pt idx="4">
                  <c:v>37.172800000000002</c:v>
                </c:pt>
                <c:pt idx="5">
                  <c:v>35.365900000000003</c:v>
                </c:pt>
                <c:pt idx="6">
                  <c:v>35.582299999999996</c:v>
                </c:pt>
                <c:pt idx="7">
                  <c:v>35.910400000000003</c:v>
                </c:pt>
                <c:pt idx="8">
                  <c:v>37.4116</c:v>
                </c:pt>
                <c:pt idx="9">
                  <c:v>39.891500000000001</c:v>
                </c:pt>
                <c:pt idx="10">
                  <c:v>40.037199999999999</c:v>
                </c:pt>
                <c:pt idx="11">
                  <c:v>40.0595</c:v>
                </c:pt>
                <c:pt idx="12">
                  <c:v>37.927399999999999</c:v>
                </c:pt>
                <c:pt idx="13">
                  <c:v>37.231299999999997</c:v>
                </c:pt>
                <c:pt idx="14">
                  <c:v>34.591500000000003</c:v>
                </c:pt>
                <c:pt idx="15">
                  <c:v>31.842400000000001</c:v>
                </c:pt>
                <c:pt idx="16">
                  <c:v>32.239800000000002</c:v>
                </c:pt>
                <c:pt idx="17">
                  <c:v>30.713999999999999</c:v>
                </c:pt>
                <c:pt idx="18">
                  <c:v>30.4895</c:v>
                </c:pt>
                <c:pt idx="19">
                  <c:v>29.297699999999999</c:v>
                </c:pt>
                <c:pt idx="20">
                  <c:v>28.371300000000002</c:v>
                </c:pt>
                <c:pt idx="21">
                  <c:v>28.933900000000001</c:v>
                </c:pt>
                <c:pt idx="22">
                  <c:v>27.9328</c:v>
                </c:pt>
                <c:pt idx="23">
                  <c:v>26.590199999999999</c:v>
                </c:pt>
                <c:pt idx="24">
                  <c:v>25.474799999999998</c:v>
                </c:pt>
                <c:pt idx="25">
                  <c:v>26.110299999999999</c:v>
                </c:pt>
                <c:pt idx="26">
                  <c:v>25.5959</c:v>
                </c:pt>
              </c:numCache>
            </c:numRef>
          </c:val>
          <c:extLst>
            <c:ext xmlns:c16="http://schemas.microsoft.com/office/drawing/2014/chart" uri="{C3380CC4-5D6E-409C-BE32-E72D297353CC}">
              <c16:uniqueId val="{00000000-6166-4237-9BBF-2B97563A2BAE}"/>
            </c:ext>
          </c:extLst>
        </c:ser>
        <c:ser>
          <c:idx val="1"/>
          <c:order val="1"/>
          <c:tx>
            <c:strRef>
              <c:f>Sheet1!$C$1</c:f>
              <c:strCache>
                <c:ptCount val="1"/>
                <c:pt idx="0">
                  <c:v>A1ATD</c:v>
                </c:pt>
              </c:strCache>
            </c:strRef>
          </c:tx>
          <c:spPr>
            <a:solidFill>
              <a:srgbClr val="FF0000"/>
            </a:soli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16.954000000000001</c:v>
                </c:pt>
                <c:pt idx="1">
                  <c:v>15.763500000000001</c:v>
                </c:pt>
                <c:pt idx="2">
                  <c:v>17.654599999999999</c:v>
                </c:pt>
                <c:pt idx="3">
                  <c:v>12.424200000000001</c:v>
                </c:pt>
                <c:pt idx="4">
                  <c:v>10.8202</c:v>
                </c:pt>
                <c:pt idx="5">
                  <c:v>10.894299999999999</c:v>
                </c:pt>
                <c:pt idx="6">
                  <c:v>9.1565999999999992</c:v>
                </c:pt>
                <c:pt idx="7">
                  <c:v>10.115600000000001</c:v>
                </c:pt>
                <c:pt idx="8">
                  <c:v>10.042400000000001</c:v>
                </c:pt>
                <c:pt idx="9">
                  <c:v>8.0053999999999998</c:v>
                </c:pt>
                <c:pt idx="10">
                  <c:v>8.6903000000000006</c:v>
                </c:pt>
                <c:pt idx="11">
                  <c:v>8.4524000000000008</c:v>
                </c:pt>
                <c:pt idx="12">
                  <c:v>8.4402000000000008</c:v>
                </c:pt>
                <c:pt idx="13">
                  <c:v>7.0266999999999999</c:v>
                </c:pt>
                <c:pt idx="14">
                  <c:v>6.4977999999999998</c:v>
                </c:pt>
                <c:pt idx="15">
                  <c:v>4.9650999999999996</c:v>
                </c:pt>
                <c:pt idx="16">
                  <c:v>4.4118000000000004</c:v>
                </c:pt>
                <c:pt idx="17">
                  <c:v>4.0903999999999998</c:v>
                </c:pt>
                <c:pt idx="18">
                  <c:v>3.4965000000000002</c:v>
                </c:pt>
                <c:pt idx="19">
                  <c:v>3.4636</c:v>
                </c:pt>
                <c:pt idx="20">
                  <c:v>3.5318000000000001</c:v>
                </c:pt>
                <c:pt idx="21">
                  <c:v>3.7517</c:v>
                </c:pt>
                <c:pt idx="22">
                  <c:v>3.2241</c:v>
                </c:pt>
                <c:pt idx="23">
                  <c:v>3.1179999999999999</c:v>
                </c:pt>
                <c:pt idx="24">
                  <c:v>2.3043999999999998</c:v>
                </c:pt>
                <c:pt idx="25">
                  <c:v>3.5139</c:v>
                </c:pt>
                <c:pt idx="26">
                  <c:v>3.3637999999999999</c:v>
                </c:pt>
              </c:numCache>
            </c:numRef>
          </c:val>
          <c:extLst>
            <c:ext xmlns:c16="http://schemas.microsoft.com/office/drawing/2014/chart" uri="{C3380CC4-5D6E-409C-BE32-E72D297353CC}">
              <c16:uniqueId val="{00000001-6166-4237-9BBF-2B97563A2BAE}"/>
            </c:ext>
          </c:extLst>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0"/>
              <a:tileRect/>
            </a:gra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14.367800000000001</c:v>
                </c:pt>
                <c:pt idx="1">
                  <c:v>12.643700000000001</c:v>
                </c:pt>
                <c:pt idx="2">
                  <c:v>14.5619</c:v>
                </c:pt>
                <c:pt idx="3">
                  <c:v>14.6465</c:v>
                </c:pt>
                <c:pt idx="4">
                  <c:v>14.485200000000001</c:v>
                </c:pt>
                <c:pt idx="5">
                  <c:v>16.504100000000001</c:v>
                </c:pt>
                <c:pt idx="6">
                  <c:v>16.3855</c:v>
                </c:pt>
                <c:pt idx="7">
                  <c:v>17.4133</c:v>
                </c:pt>
                <c:pt idx="8">
                  <c:v>17.6096</c:v>
                </c:pt>
                <c:pt idx="9">
                  <c:v>16.1465</c:v>
                </c:pt>
                <c:pt idx="10">
                  <c:v>16.138999999999999</c:v>
                </c:pt>
                <c:pt idx="11">
                  <c:v>16.1905</c:v>
                </c:pt>
                <c:pt idx="12">
                  <c:v>16.720099999999999</c:v>
                </c:pt>
                <c:pt idx="13">
                  <c:v>17.409500000000001</c:v>
                </c:pt>
                <c:pt idx="14">
                  <c:v>17.916899999999998</c:v>
                </c:pt>
                <c:pt idx="15">
                  <c:v>16.167400000000001</c:v>
                </c:pt>
                <c:pt idx="16">
                  <c:v>17.1569</c:v>
                </c:pt>
                <c:pt idx="17">
                  <c:v>15.7517</c:v>
                </c:pt>
                <c:pt idx="18">
                  <c:v>15.104900000000001</c:v>
                </c:pt>
                <c:pt idx="19">
                  <c:v>15.7928</c:v>
                </c:pt>
                <c:pt idx="20">
                  <c:v>15.4991</c:v>
                </c:pt>
                <c:pt idx="21">
                  <c:v>15.843500000000001</c:v>
                </c:pt>
                <c:pt idx="22">
                  <c:v>14.657299999999999</c:v>
                </c:pt>
                <c:pt idx="23">
                  <c:v>15.265700000000001</c:v>
                </c:pt>
                <c:pt idx="24">
                  <c:v>14.3581</c:v>
                </c:pt>
                <c:pt idx="25">
                  <c:v>12.9087</c:v>
                </c:pt>
                <c:pt idx="26">
                  <c:v>13.878399999999999</c:v>
                </c:pt>
              </c:numCache>
            </c:numRef>
          </c:val>
          <c:extLst>
            <c:ext xmlns:c16="http://schemas.microsoft.com/office/drawing/2014/chart" uri="{C3380CC4-5D6E-409C-BE32-E72D297353CC}">
              <c16:uniqueId val="{00000002-6166-4237-9BBF-2B97563A2BAE}"/>
            </c:ext>
          </c:extLst>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19.540199999999999</c:v>
                </c:pt>
                <c:pt idx="1">
                  <c:v>18.0624</c:v>
                </c:pt>
                <c:pt idx="2">
                  <c:v>14.0464</c:v>
                </c:pt>
                <c:pt idx="3">
                  <c:v>13.2323</c:v>
                </c:pt>
                <c:pt idx="4">
                  <c:v>13.3508</c:v>
                </c:pt>
                <c:pt idx="5">
                  <c:v>14.471500000000001</c:v>
                </c:pt>
                <c:pt idx="6">
                  <c:v>18.554200000000002</c:v>
                </c:pt>
                <c:pt idx="7">
                  <c:v>14.161799999999999</c:v>
                </c:pt>
                <c:pt idx="8">
                  <c:v>15.983000000000001</c:v>
                </c:pt>
                <c:pt idx="9">
                  <c:v>15.8752</c:v>
                </c:pt>
                <c:pt idx="10">
                  <c:v>14.5251</c:v>
                </c:pt>
                <c:pt idx="11">
                  <c:v>15.416700000000001</c:v>
                </c:pt>
                <c:pt idx="12">
                  <c:v>16.826899999999998</c:v>
                </c:pt>
                <c:pt idx="13">
                  <c:v>18.353400000000001</c:v>
                </c:pt>
                <c:pt idx="14">
                  <c:v>21.309100000000001</c:v>
                </c:pt>
                <c:pt idx="15">
                  <c:v>23.266300000000001</c:v>
                </c:pt>
                <c:pt idx="16">
                  <c:v>24.4344</c:v>
                </c:pt>
                <c:pt idx="17">
                  <c:v>26.838899999999999</c:v>
                </c:pt>
                <c:pt idx="18">
                  <c:v>27.2727</c:v>
                </c:pt>
                <c:pt idx="19">
                  <c:v>27.55</c:v>
                </c:pt>
                <c:pt idx="20">
                  <c:v>27.028600000000001</c:v>
                </c:pt>
                <c:pt idx="21">
                  <c:v>27.8812</c:v>
                </c:pt>
                <c:pt idx="22">
                  <c:v>28.7727</c:v>
                </c:pt>
                <c:pt idx="23">
                  <c:v>30.057400000000001</c:v>
                </c:pt>
                <c:pt idx="24">
                  <c:v>32.717100000000002</c:v>
                </c:pt>
                <c:pt idx="25">
                  <c:v>31.1371</c:v>
                </c:pt>
                <c:pt idx="26">
                  <c:v>32.7913</c:v>
                </c:pt>
              </c:numCache>
            </c:numRef>
          </c:val>
          <c:extLst>
            <c:ext xmlns:c16="http://schemas.microsoft.com/office/drawing/2014/chart" uri="{C3380CC4-5D6E-409C-BE32-E72D297353CC}">
              <c16:uniqueId val="{00000003-6166-4237-9BBF-2B97563A2BAE}"/>
            </c:ext>
          </c:extLst>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lin ang="10800000" scaled="0"/>
            </a:gra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Sheet1!$F$2:$F$28</c:f>
              <c:numCache>
                <c:formatCode>General</c:formatCode>
                <c:ptCount val="27"/>
                <c:pt idx="0">
                  <c:v>2.2988499999999998</c:v>
                </c:pt>
                <c:pt idx="1">
                  <c:v>1.8062400000000001</c:v>
                </c:pt>
                <c:pt idx="2">
                  <c:v>1.5463899999999999</c:v>
                </c:pt>
                <c:pt idx="3">
                  <c:v>1.51515</c:v>
                </c:pt>
                <c:pt idx="4">
                  <c:v>1.83246</c:v>
                </c:pt>
                <c:pt idx="5">
                  <c:v>3.25203</c:v>
                </c:pt>
                <c:pt idx="6">
                  <c:v>2.1686700000000001</c:v>
                </c:pt>
                <c:pt idx="7">
                  <c:v>2.6011600000000001</c:v>
                </c:pt>
                <c:pt idx="8">
                  <c:v>2.4045299999999998</c:v>
                </c:pt>
                <c:pt idx="9">
                  <c:v>2.0352800000000002</c:v>
                </c:pt>
                <c:pt idx="10">
                  <c:v>3.16574</c:v>
                </c:pt>
                <c:pt idx="11">
                  <c:v>3.4523799999999998</c:v>
                </c:pt>
                <c:pt idx="12">
                  <c:v>3.15171</c:v>
                </c:pt>
                <c:pt idx="13">
                  <c:v>3.1463000000000001</c:v>
                </c:pt>
                <c:pt idx="14">
                  <c:v>3.2967</c:v>
                </c:pt>
                <c:pt idx="15">
                  <c:v>4.7189199999999998</c:v>
                </c:pt>
                <c:pt idx="16">
                  <c:v>4.22323</c:v>
                </c:pt>
                <c:pt idx="17">
                  <c:v>4.3774699999999998</c:v>
                </c:pt>
                <c:pt idx="18">
                  <c:v>5.38462</c:v>
                </c:pt>
                <c:pt idx="19">
                  <c:v>5.4019700000000004</c:v>
                </c:pt>
                <c:pt idx="20">
                  <c:v>6.6257999999999999</c:v>
                </c:pt>
                <c:pt idx="21">
                  <c:v>6.2618099999999997</c:v>
                </c:pt>
                <c:pt idx="22">
                  <c:v>6.6919500000000003</c:v>
                </c:pt>
                <c:pt idx="23">
                  <c:v>7.7824900000000001</c:v>
                </c:pt>
                <c:pt idx="24">
                  <c:v>7.4702500000000001</c:v>
                </c:pt>
                <c:pt idx="25">
                  <c:v>7.8818900000000003</c:v>
                </c:pt>
                <c:pt idx="26">
                  <c:v>7.5740699999999999</c:v>
                </c:pt>
              </c:numCache>
            </c:numRef>
          </c:val>
          <c:extLst>
            <c:ext xmlns:c16="http://schemas.microsoft.com/office/drawing/2014/chart" uri="{C3380CC4-5D6E-409C-BE32-E72D297353CC}">
              <c16:uniqueId val="{00000004-6166-4237-9BBF-2B97563A2BAE}"/>
            </c:ext>
          </c:extLst>
        </c:ser>
        <c:ser>
          <c:idx val="5"/>
          <c:order val="5"/>
          <c:tx>
            <c:strRef>
              <c:f>Sheet1!$G$1</c:f>
              <c:strCache>
                <c:ptCount val="1"/>
                <c:pt idx="0">
                  <c:v>Retransplant</c:v>
                </c:pt>
              </c:strCache>
            </c:strRef>
          </c:tx>
          <c:spPr>
            <a:solidFill>
              <a:srgbClr val="FF00FF"/>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Sheet1!$G$2:$G$28</c:f>
              <c:numCache>
                <c:formatCode>General</c:formatCode>
                <c:ptCount val="27"/>
                <c:pt idx="0">
                  <c:v>8.0459800000000001</c:v>
                </c:pt>
                <c:pt idx="1">
                  <c:v>5.7471300000000003</c:v>
                </c:pt>
                <c:pt idx="2">
                  <c:v>4.6391799999999996</c:v>
                </c:pt>
                <c:pt idx="3">
                  <c:v>3.7373699999999999</c:v>
                </c:pt>
                <c:pt idx="4">
                  <c:v>4.8865600000000002</c:v>
                </c:pt>
                <c:pt idx="5">
                  <c:v>3.49593</c:v>
                </c:pt>
                <c:pt idx="6">
                  <c:v>3.0522100000000001</c:v>
                </c:pt>
                <c:pt idx="7">
                  <c:v>3.46821</c:v>
                </c:pt>
                <c:pt idx="8">
                  <c:v>3.1117400000000002</c:v>
                </c:pt>
                <c:pt idx="9">
                  <c:v>3.3921299999999999</c:v>
                </c:pt>
                <c:pt idx="10">
                  <c:v>2.6070799999999998</c:v>
                </c:pt>
                <c:pt idx="11">
                  <c:v>3.5118999999999998</c:v>
                </c:pt>
                <c:pt idx="12">
                  <c:v>3.3119700000000001</c:v>
                </c:pt>
                <c:pt idx="13">
                  <c:v>3.30362</c:v>
                </c:pt>
                <c:pt idx="14">
                  <c:v>2.9144800000000002</c:v>
                </c:pt>
                <c:pt idx="15">
                  <c:v>4.67788</c:v>
                </c:pt>
                <c:pt idx="16">
                  <c:v>3.92157</c:v>
                </c:pt>
                <c:pt idx="17">
                  <c:v>5.6691799999999999</c:v>
                </c:pt>
                <c:pt idx="18">
                  <c:v>4.8951000000000002</c:v>
                </c:pt>
                <c:pt idx="19">
                  <c:v>4.9570999999999996</c:v>
                </c:pt>
                <c:pt idx="20">
                  <c:v>4.2615299999999996</c:v>
                </c:pt>
                <c:pt idx="21">
                  <c:v>3.7246999999999999</c:v>
                </c:pt>
                <c:pt idx="22">
                  <c:v>4.9580099999999998</c:v>
                </c:pt>
                <c:pt idx="23">
                  <c:v>4.2155199999999997</c:v>
                </c:pt>
                <c:pt idx="24">
                  <c:v>4.1276299999999999</c:v>
                </c:pt>
                <c:pt idx="25">
                  <c:v>3.83114</c:v>
                </c:pt>
                <c:pt idx="26">
                  <c:v>3.8761399999999999</c:v>
                </c:pt>
              </c:numCache>
            </c:numRef>
          </c:val>
          <c:extLst>
            <c:ext xmlns:c16="http://schemas.microsoft.com/office/drawing/2014/chart" uri="{C3380CC4-5D6E-409C-BE32-E72D297353CC}">
              <c16:uniqueId val="{00000005-6166-4237-9BBF-2B97563A2BAE}"/>
            </c:ext>
          </c:extLst>
        </c:ser>
        <c:dLbls>
          <c:showLegendKey val="0"/>
          <c:showVal val="0"/>
          <c:showCatName val="0"/>
          <c:showSerName val="0"/>
          <c:showPercent val="0"/>
          <c:showBubbleSize val="0"/>
        </c:dLbls>
        <c:axId val="572408824"/>
        <c:axId val="572409216"/>
      </c:areaChart>
      <c:catAx>
        <c:axId val="572408824"/>
        <c:scaling>
          <c:orientation val="minMax"/>
        </c:scaling>
        <c:delete val="0"/>
        <c:axPos val="b"/>
        <c:title>
          <c:tx>
            <c:rich>
              <a:bodyPr/>
              <a:lstStyle/>
              <a:p>
                <a:pPr>
                  <a:defRPr sz="1700">
                    <a:solidFill>
                      <a:schemeClr val="bg2"/>
                    </a:solidFill>
                  </a:defRPr>
                </a:pPr>
                <a:r>
                  <a:rPr lang="en-US" sz="1700" dirty="0">
                    <a:solidFill>
                      <a:schemeClr val="bg2"/>
                    </a:solidFill>
                  </a:rPr>
                  <a:t>Transplant Year</a:t>
                </a:r>
              </a:p>
            </c:rich>
          </c:tx>
          <c:overlay val="0"/>
        </c:title>
        <c:numFmt formatCode="0" sourceLinked="0"/>
        <c:majorTickMark val="out"/>
        <c:minorTickMark val="none"/>
        <c:tickLblPos val="nextTo"/>
        <c:spPr>
          <a:ln>
            <a:solidFill>
              <a:schemeClr val="bg2"/>
            </a:solidFill>
          </a:ln>
        </c:spPr>
        <c:txPr>
          <a:bodyPr rot="-2700000" vert="horz"/>
          <a:lstStyle/>
          <a:p>
            <a:pPr>
              <a:defRPr sz="1400" b="1">
                <a:solidFill>
                  <a:schemeClr val="bg2"/>
                </a:solidFill>
              </a:defRPr>
            </a:pPr>
            <a:endParaRPr lang="en-US"/>
          </a:p>
        </c:txPr>
        <c:crossAx val="572409216"/>
        <c:crosses val="autoZero"/>
        <c:auto val="1"/>
        <c:lblAlgn val="ctr"/>
        <c:lblOffset val="100"/>
        <c:tickLblSkip val="1"/>
        <c:noMultiLvlLbl val="0"/>
      </c:catAx>
      <c:valAx>
        <c:axId val="572409216"/>
        <c:scaling>
          <c:orientation val="minMax"/>
          <c:max val="1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Transplants</a:t>
                </a:r>
              </a:p>
            </c:rich>
          </c:tx>
          <c:layout>
            <c:manualLayout>
              <c:xMode val="edge"/>
              <c:yMode val="edge"/>
              <c:x val="9.7841803865425948E-3"/>
              <c:y val="0.257660866988412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408824"/>
        <c:crosses val="autoZero"/>
        <c:crossBetween val="midCat"/>
        <c:majorUnit val="20"/>
      </c:valAx>
      <c:spPr>
        <a:noFill/>
        <a:ln w="15875">
          <a:solidFill>
            <a:schemeClr val="bg2"/>
          </a:solidFill>
        </a:ln>
      </c:spPr>
    </c:plotArea>
    <c:legend>
      <c:legendPos val="t"/>
      <c:layout>
        <c:manualLayout>
          <c:xMode val="edge"/>
          <c:yMode val="edge"/>
          <c:x val="0.13864247403857127"/>
          <c:y val="1.6873410054512521E-2"/>
          <c:w val="0.79517870592261175"/>
          <c:h val="8.3265899454879527E-2"/>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C72DD-A7AD-F443-9713-EF33725FA854}" type="datetime1">
              <a:rPr lang="en-US" smtClean="0"/>
              <a:pPr/>
              <a:t>3/18/2019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E0CE7B-735C-5241-AAC2-CDCF4260DB43}" type="slidenum">
              <a:rPr lang="en-US" smtClean="0"/>
              <a:pPr/>
              <a:t>‹#›</a:t>
            </a:fld>
            <a:endParaRPr lang="en-US"/>
          </a:p>
        </p:txBody>
      </p:sp>
    </p:spTree>
    <p:extLst>
      <p:ext uri="{BB962C8B-B14F-4D97-AF65-F5344CB8AC3E}">
        <p14:creationId xmlns:p14="http://schemas.microsoft.com/office/powerpoint/2010/main" val="2827758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E6E75-3579-1E47-A92E-C172A816F81C}" type="datetime1">
              <a:rPr lang="en-US" smtClean="0"/>
              <a:pPr/>
              <a:t>3/18/2019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14EFE-BDEB-9845-8686-42784503E581}" type="slidenum">
              <a:rPr lang="en-US" smtClean="0"/>
              <a:pPr/>
              <a:t>‹#›</a:t>
            </a:fld>
            <a:endParaRPr lang="en-US"/>
          </a:p>
        </p:txBody>
      </p:sp>
    </p:spTree>
    <p:extLst>
      <p:ext uri="{BB962C8B-B14F-4D97-AF65-F5344CB8AC3E}">
        <p14:creationId xmlns:p14="http://schemas.microsoft.com/office/powerpoint/2010/main" val="3174182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predicted survival for born in 2017 is 46.2 </a:t>
            </a:r>
            <a:r>
              <a:rPr lang="en-US" dirty="0" err="1"/>
              <a:t>yrs</a:t>
            </a:r>
            <a:endParaRPr lang="en-US" dirty="0"/>
          </a:p>
          <a:p>
            <a:r>
              <a:rPr lang="en-US" dirty="0"/>
              <a:t>52% of CF population is adults</a:t>
            </a:r>
          </a:p>
          <a:p>
            <a:endParaRPr lang="en-US" dirty="0"/>
          </a:p>
        </p:txBody>
      </p:sp>
      <p:sp>
        <p:nvSpPr>
          <p:cNvPr id="4" name="Slide Number Placeholder 3"/>
          <p:cNvSpPr>
            <a:spLocks noGrp="1"/>
          </p:cNvSpPr>
          <p:nvPr>
            <p:ph type="sldNum" sz="quarter" idx="5"/>
          </p:nvPr>
        </p:nvSpPr>
        <p:spPr/>
        <p:txBody>
          <a:bodyPr/>
          <a:lstStyle/>
          <a:p>
            <a:fld id="{86814EFE-BDEB-9845-8686-42784503E581}" type="slidenum">
              <a:rPr lang="en-US" smtClean="0"/>
              <a:pPr/>
              <a:t>5</a:t>
            </a:fld>
            <a:endParaRPr lang="en-US"/>
          </a:p>
        </p:txBody>
      </p:sp>
    </p:spTree>
    <p:extLst>
      <p:ext uri="{BB962C8B-B14F-4D97-AF65-F5344CB8AC3E}">
        <p14:creationId xmlns:p14="http://schemas.microsoft.com/office/powerpoint/2010/main" val="254890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16558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a:solidFill>
                  <a:schemeClr val="tx1"/>
                </a:solidFill>
                <a:latin typeface="+mn-lt"/>
                <a:ea typeface="+mn-ea"/>
                <a:cs typeface="+mn-cs"/>
              </a:rPr>
              <a:t>Freedom from Bronchiolitis Obliterans Syndrome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rates were computed using the Kaplan-Meier method.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development of bronchiolitis obliterans is reported on annual follow-ups; a date of diagnosis is not provided. </a:t>
            </a:r>
            <a:r>
              <a:rPr lang="en-US" sz="1200" kern="1200" dirty="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Rates were compared using the log-rank test statistic. </a:t>
            </a:r>
            <a:r>
              <a:rPr lang="en-US" sz="1200" kern="1200" baseline="0" dirty="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406544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 and CF transplant </a:t>
            </a:r>
            <a:r>
              <a:rPr lang="en-US" dirty="0" err="1"/>
              <a:t>pulm</a:t>
            </a:r>
            <a:r>
              <a:rPr lang="en-US" dirty="0"/>
              <a:t>, clinical psychologist, a SW, </a:t>
            </a:r>
            <a:r>
              <a:rPr lang="en-US" dirty="0" err="1"/>
              <a:t>txp</a:t>
            </a:r>
            <a:r>
              <a:rPr lang="en-US" dirty="0"/>
              <a:t> recipient with CF, former CF nurse and transplant co Ordinator</a:t>
            </a:r>
          </a:p>
          <a:p>
            <a:endParaRPr lang="en-US" dirty="0"/>
          </a:p>
          <a:p>
            <a:r>
              <a:rPr lang="en-US" dirty="0"/>
              <a:t>Focus group of seven CF transplant recipients and two spouses of recipients was organized</a:t>
            </a:r>
          </a:p>
          <a:p>
            <a:r>
              <a:rPr lang="en-US" dirty="0"/>
              <a:t>7 one hour video calls led by a </a:t>
            </a:r>
            <a:r>
              <a:rPr lang="en-US" dirty="0" err="1"/>
              <a:t>txp</a:t>
            </a:r>
            <a:r>
              <a:rPr lang="en-US" dirty="0"/>
              <a:t> psychologist and an adult with CF </a:t>
            </a:r>
          </a:p>
          <a:p>
            <a:endParaRPr lang="en-US" dirty="0"/>
          </a:p>
        </p:txBody>
      </p:sp>
      <p:sp>
        <p:nvSpPr>
          <p:cNvPr id="4" name="Slide Number Placeholder 3"/>
          <p:cNvSpPr>
            <a:spLocks noGrp="1"/>
          </p:cNvSpPr>
          <p:nvPr>
            <p:ph type="sldNum" sz="quarter" idx="5"/>
          </p:nvPr>
        </p:nvSpPr>
        <p:spPr/>
        <p:txBody>
          <a:bodyPr/>
          <a:lstStyle/>
          <a:p>
            <a:fld id="{86814EFE-BDEB-9845-8686-42784503E581}" type="slidenum">
              <a:rPr lang="en-US" smtClean="0"/>
              <a:pPr/>
              <a:t>25</a:t>
            </a:fld>
            <a:endParaRPr lang="en-US"/>
          </a:p>
        </p:txBody>
      </p:sp>
    </p:spTree>
    <p:extLst>
      <p:ext uri="{BB962C8B-B14F-4D97-AF65-F5344CB8AC3E}">
        <p14:creationId xmlns:p14="http://schemas.microsoft.com/office/powerpoint/2010/main" val="6671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a:t>2 exacerbations per year requiring IV antibiotics or one exacerbation requiring PPV</a:t>
            </a:r>
          </a:p>
          <a:p>
            <a:pPr marL="171450" indent="-171450">
              <a:buFont typeface="Wingdings" pitchFamily="2" charset="2"/>
              <a:buChar char="Ø"/>
            </a:pPr>
            <a:endParaRPr lang="en-US" dirty="0"/>
          </a:p>
          <a:p>
            <a:pPr marL="171450" indent="-171450">
              <a:buFont typeface="Wingdings" pitchFamily="2" charset="2"/>
              <a:buChar char="Ø"/>
            </a:pPr>
            <a:endParaRPr lang="en-US" dirty="0"/>
          </a:p>
          <a:p>
            <a:pPr marL="171450" indent="-171450">
              <a:buFont typeface="Wingdings" pitchFamily="2" charset="2"/>
              <a:buChar char="Ø"/>
            </a:pPr>
            <a:r>
              <a:rPr lang="en-US" dirty="0"/>
              <a:t>For age &lt; 18 years: refer for transplant when FEV1 &lt; 40%</a:t>
            </a:r>
          </a:p>
          <a:p>
            <a:pPr marL="171450" indent="-171450">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fld id="{86814EFE-BDEB-9845-8686-42784503E581}" type="slidenum">
              <a:rPr lang="en-US" smtClean="0"/>
              <a:pPr/>
              <a:t>27</a:t>
            </a:fld>
            <a:endParaRPr lang="en-US"/>
          </a:p>
        </p:txBody>
      </p:sp>
    </p:spTree>
    <p:extLst>
      <p:ext uri="{BB962C8B-B14F-4D97-AF65-F5344CB8AC3E}">
        <p14:creationId xmlns:p14="http://schemas.microsoft.com/office/powerpoint/2010/main" val="266431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814EFE-BDEB-9845-8686-42784503E581}" type="slidenum">
              <a:rPr lang="en-US" smtClean="0"/>
              <a:pPr/>
              <a:t>29</a:t>
            </a:fld>
            <a:endParaRPr lang="en-US"/>
          </a:p>
        </p:txBody>
      </p:sp>
    </p:spTree>
    <p:extLst>
      <p:ext uri="{BB962C8B-B14F-4D97-AF65-F5344CB8AC3E}">
        <p14:creationId xmlns:p14="http://schemas.microsoft.com/office/powerpoint/2010/main" val="288084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470912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407837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814EFE-BDEB-9845-8686-42784503E581}" type="slidenum">
              <a:rPr lang="en-US" smtClean="0"/>
              <a:pPr/>
              <a:t>41</a:t>
            </a:fld>
            <a:endParaRPr lang="en-US"/>
          </a:p>
        </p:txBody>
      </p:sp>
    </p:spTree>
    <p:extLst>
      <p:ext uri="{BB962C8B-B14F-4D97-AF65-F5344CB8AC3E}">
        <p14:creationId xmlns:p14="http://schemas.microsoft.com/office/powerpoint/2010/main" val="219134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Retrospective cohort study: CFFPR 1/2003 to 12/ 2013</a:t>
            </a:r>
          </a:p>
          <a:p>
            <a:r>
              <a:rPr lang="en-US" dirty="0"/>
              <a:t>Follow up censored at lung </a:t>
            </a:r>
            <a:r>
              <a:rPr lang="en-US" dirty="0" err="1"/>
              <a:t>txp</a:t>
            </a:r>
            <a:r>
              <a:rPr lang="en-US" dirty="0"/>
              <a:t> documentation, loss to follow up or end of study </a:t>
            </a:r>
          </a:p>
          <a:p>
            <a:r>
              <a:rPr lang="en-US" dirty="0"/>
              <a:t>Analysis included 3340 patients with FEV1 &lt; 30% who had not undergone lung </a:t>
            </a:r>
            <a:r>
              <a:rPr lang="en-US" dirty="0" err="1"/>
              <a:t>txp</a:t>
            </a:r>
            <a:r>
              <a:rPr lang="en-US" dirty="0"/>
              <a:t> </a:t>
            </a:r>
          </a:p>
          <a:p>
            <a:endParaRPr lang="en-US" dirty="0"/>
          </a:p>
        </p:txBody>
      </p:sp>
      <p:sp>
        <p:nvSpPr>
          <p:cNvPr id="4" name="Slide Number Placeholder 3"/>
          <p:cNvSpPr>
            <a:spLocks noGrp="1"/>
          </p:cNvSpPr>
          <p:nvPr>
            <p:ph type="sldNum" sz="quarter" idx="5"/>
          </p:nvPr>
        </p:nvSpPr>
        <p:spPr/>
        <p:txBody>
          <a:bodyPr/>
          <a:lstStyle/>
          <a:p>
            <a:fld id="{86814EFE-BDEB-9845-8686-42784503E581}" type="slidenum">
              <a:rPr lang="en-US" smtClean="0"/>
              <a:pPr/>
              <a:t>8</a:t>
            </a:fld>
            <a:endParaRPr lang="en-US"/>
          </a:p>
        </p:txBody>
      </p:sp>
    </p:spTree>
    <p:extLst>
      <p:ext uri="{BB962C8B-B14F-4D97-AF65-F5344CB8AC3E}">
        <p14:creationId xmlns:p14="http://schemas.microsoft.com/office/powerpoint/2010/main" val="36348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1548 post transplant individuals in the Registry in 2017 including 250 who received a lung </a:t>
            </a:r>
            <a:r>
              <a:rPr lang="en-US" dirty="0" err="1"/>
              <a:t>txp</a:t>
            </a:r>
            <a:r>
              <a:rPr lang="en-US" dirty="0"/>
              <a:t> in 2017</a:t>
            </a:r>
          </a:p>
          <a:p>
            <a:r>
              <a:rPr lang="en-US" dirty="0"/>
              <a:t>9.3% of CF transplants performed in 2017 were among individuals younger than age 18 </a:t>
            </a:r>
          </a:p>
        </p:txBody>
      </p:sp>
      <p:sp>
        <p:nvSpPr>
          <p:cNvPr id="4" name="Slide Number Placeholder 3"/>
          <p:cNvSpPr>
            <a:spLocks noGrp="1"/>
          </p:cNvSpPr>
          <p:nvPr>
            <p:ph type="sldNum" sz="quarter" idx="5"/>
          </p:nvPr>
        </p:nvSpPr>
        <p:spPr/>
        <p:txBody>
          <a:bodyPr/>
          <a:lstStyle/>
          <a:p>
            <a:fld id="{86814EFE-BDEB-9845-8686-42784503E581}" type="slidenum">
              <a:rPr lang="en-US" smtClean="0"/>
              <a:pPr/>
              <a:t>15</a:t>
            </a:fld>
            <a:endParaRPr lang="en-US"/>
          </a:p>
        </p:txBody>
      </p:sp>
    </p:spTree>
    <p:extLst>
      <p:ext uri="{BB962C8B-B14F-4D97-AF65-F5344CB8AC3E}">
        <p14:creationId xmlns:p14="http://schemas.microsoft.com/office/powerpoint/2010/main" val="266170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48844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Survival rates were compared using the log-rank test statistic. </a:t>
            </a:r>
            <a:r>
              <a:rPr lang="en-US" sz="1200" kern="1200" baseline="0" dirty="0">
                <a:solidFill>
                  <a:schemeClr val="tx1"/>
                </a:solidFill>
                <a:latin typeface="+mn-lt"/>
                <a:ea typeface="+mn-ea"/>
                <a:cs typeface="+mn-cs"/>
              </a:rPr>
              <a:t>Adjustments for multiple comparisons were done using Scheffe’s method. </a:t>
            </a:r>
            <a:r>
              <a:rPr lang="en-US" sz="1200" kern="1200" dirty="0">
                <a:solidFill>
                  <a:schemeClr val="tx1"/>
                </a:solidFill>
                <a:latin typeface="+mn-lt"/>
                <a:ea typeface="+mn-ea"/>
                <a:cs typeface="+mn-cs"/>
              </a:rPr>
              <a:t>Results of log-rank</a:t>
            </a:r>
            <a:r>
              <a:rPr lang="en-US" sz="1200" kern="1200" baseline="0" dirty="0">
                <a:solidFill>
                  <a:schemeClr val="tx1"/>
                </a:solidFill>
                <a:latin typeface="+mn-lt"/>
                <a:ea typeface="+mn-ea"/>
                <a:cs typeface="+mn-cs"/>
              </a:rPr>
              <a:t> test should be interpreted with caution when curves cross. </a:t>
            </a:r>
            <a:r>
              <a:rPr lang="en-US" sz="1200" kern="1200" dirty="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16410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Survival rates were compared using the log-rank test statistic. </a:t>
            </a:r>
            <a:r>
              <a:rPr lang="en-US" sz="1200" kern="1200" baseline="0" dirty="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292812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Survival rates were compared using the log-rank test statistic. </a:t>
            </a:r>
            <a:r>
              <a:rPr lang="en-US" sz="1200" kern="1200" baseline="0" dirty="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409467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Functional status is collected using Karnofsky score for adult recipients and Lansky score for pediatric recipients.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figure shows the functional status reported on the 1-year, 2-year and 3-year annual follow-ups.  Because all follow-ups between January 2009 and June 2017 were included, the bars do not include the same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2215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45235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A">
    <p:bg>
      <p:bgPr>
        <a:solidFill>
          <a:srgbClr val="99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93" y="1098016"/>
            <a:ext cx="7772400" cy="1833562"/>
          </a:xfrm>
        </p:spPr>
        <p:txBody>
          <a:bodyPr anchor="b">
            <a:normAutofit/>
          </a:bodyPr>
          <a:lstStyle>
            <a:lvl1pPr algn="l">
              <a:defRPr sz="3600" b="0" cap="all" spc="300">
                <a:solidFill>
                  <a:srgbClr val="FFFFFF"/>
                </a:solidFill>
              </a:defRPr>
            </a:lvl1pPr>
          </a:lstStyle>
          <a:p>
            <a:r>
              <a:rPr lang="en-US" dirty="0"/>
              <a:t>Title of presentation</a:t>
            </a:r>
          </a:p>
        </p:txBody>
      </p:sp>
      <p:sp>
        <p:nvSpPr>
          <p:cNvPr id="3" name="Text Placeholder 2"/>
          <p:cNvSpPr>
            <a:spLocks noGrp="1"/>
          </p:cNvSpPr>
          <p:nvPr>
            <p:ph type="body" idx="1" hasCustomPrompt="1"/>
          </p:nvPr>
        </p:nvSpPr>
        <p:spPr>
          <a:xfrm>
            <a:off x="447993" y="2985236"/>
            <a:ext cx="7772400" cy="554822"/>
          </a:xfrm>
        </p:spPr>
        <p:txBody>
          <a:bodyPr anchor="t">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6" name="Picture 5"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Title B">
    <p:bg>
      <p:bgPr>
        <a:solidFill>
          <a:srgbClr val="990000"/>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68346"/>
            <a:ext cx="8229600" cy="825500"/>
          </a:xfrm>
        </p:spPr>
        <p:txBody>
          <a:bodyPr anchor="b"/>
          <a:lstStyle>
            <a:lvl1pPr>
              <a:defRPr>
                <a:solidFill>
                  <a:schemeClr val="tx1"/>
                </a:solidFill>
              </a:defRPr>
            </a:lvl1pPr>
          </a:lstStyle>
          <a:p>
            <a:r>
              <a:rPr lang="en-US" dirty="0"/>
              <a:t>Section name</a:t>
            </a:r>
          </a:p>
        </p:txBody>
      </p:sp>
      <p:pic>
        <p:nvPicPr>
          <p:cNvPr id="8" name="Picture 7"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164619907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Title C">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68346"/>
            <a:ext cx="8229600" cy="825500"/>
          </a:xfrm>
        </p:spPr>
        <p:txBody>
          <a:bodyPr anchor="b"/>
          <a:lstStyle>
            <a:lvl1pPr>
              <a:defRPr>
                <a:solidFill>
                  <a:schemeClr val="tx1"/>
                </a:solidFill>
              </a:defRPr>
            </a:lvl1pPr>
          </a:lstStyle>
          <a:p>
            <a:r>
              <a:rPr lang="en-US" dirty="0"/>
              <a:t>Section name</a:t>
            </a:r>
          </a:p>
        </p:txBody>
      </p:sp>
      <p:pic>
        <p:nvPicPr>
          <p:cNvPr id="8" name="Picture 7"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425372670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Title F">
    <p:bg>
      <p:bgPr>
        <a:solidFill>
          <a:srgbClr val="B3B393"/>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68346"/>
            <a:ext cx="8229600" cy="825500"/>
          </a:xfrm>
        </p:spPr>
        <p:txBody>
          <a:bodyPr anchor="b"/>
          <a:lstStyle>
            <a:lvl1pPr>
              <a:defRPr>
                <a:solidFill>
                  <a:schemeClr val="tx1"/>
                </a:solidFill>
              </a:defRPr>
            </a:lvl1pPr>
          </a:lstStyle>
          <a:p>
            <a:r>
              <a:rPr lang="en-US" dirty="0"/>
              <a:t>Section name</a:t>
            </a:r>
          </a:p>
        </p:txBody>
      </p:sp>
      <p:pic>
        <p:nvPicPr>
          <p:cNvPr id="8" name="Picture 7"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10620951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statement A">
    <p:spTree>
      <p:nvGrpSpPr>
        <p:cNvPr id="1" name=""/>
        <p:cNvGrpSpPr/>
        <p:nvPr/>
      </p:nvGrpSpPr>
      <p:grpSpPr>
        <a:xfrm>
          <a:off x="0" y="0"/>
          <a:ext cx="0" cy="0"/>
          <a:chOff x="0" y="0"/>
          <a:chExt cx="0" cy="0"/>
        </a:xfrm>
      </p:grpSpPr>
      <p:sp>
        <p:nvSpPr>
          <p:cNvPr id="6" name="Text Placeholder 2"/>
          <p:cNvSpPr>
            <a:spLocks noGrp="1"/>
          </p:cNvSpPr>
          <p:nvPr>
            <p:ph type="body" sz="quarter" idx="13" hasCustomPrompt="1"/>
          </p:nvPr>
        </p:nvSpPr>
        <p:spPr>
          <a:xfrm>
            <a:off x="457201" y="548640"/>
            <a:ext cx="8229600" cy="4521836"/>
          </a:xfrm>
        </p:spPr>
        <p:txBody>
          <a:bodyPr anchor="ctr">
            <a:normAutofit/>
          </a:bodyPr>
          <a:lstStyle>
            <a:lvl1pPr marL="0" indent="0">
              <a:buNone/>
              <a:defRPr sz="3200">
                <a:solidFill>
                  <a:schemeClr val="tx2"/>
                </a:solidFill>
              </a:defRPr>
            </a:lvl1pPr>
          </a:lstStyle>
          <a:p>
            <a:pPr lvl="0"/>
            <a:r>
              <a:rPr lang="en-US" dirty="0"/>
              <a:t>Large statement </a:t>
            </a:r>
          </a:p>
        </p:txBody>
      </p:sp>
    </p:spTree>
    <p:extLst>
      <p:ext uri="{BB962C8B-B14F-4D97-AF65-F5344CB8AC3E}">
        <p14:creationId xmlns:p14="http://schemas.microsoft.com/office/powerpoint/2010/main" val="306575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statement B">
    <p:bg>
      <p:bgPr>
        <a:solidFill>
          <a:srgbClr val="99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3" hasCustomPrompt="1"/>
          </p:nvPr>
        </p:nvSpPr>
        <p:spPr>
          <a:xfrm>
            <a:off x="457201" y="548640"/>
            <a:ext cx="8229600" cy="4521836"/>
          </a:xfrm>
        </p:spPr>
        <p:txBody>
          <a:bodyPr anchor="ctr">
            <a:normAutofit/>
          </a:bodyPr>
          <a:lstStyle>
            <a:lvl1pPr marL="0" indent="0">
              <a:buNone/>
              <a:defRPr sz="3200">
                <a:solidFill>
                  <a:srgbClr val="FFFFFF"/>
                </a:solidFill>
              </a:defRPr>
            </a:lvl1pPr>
          </a:lstStyle>
          <a:p>
            <a:pPr lvl="0"/>
            <a:r>
              <a:rPr lang="en-US" dirty="0"/>
              <a:t>Large statement</a:t>
            </a:r>
          </a:p>
        </p:txBody>
      </p:sp>
      <p:pic>
        <p:nvPicPr>
          <p:cNvPr id="7" name="Picture 6"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98896559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statement C">
    <p:bg>
      <p:bgPr>
        <a:solidFill>
          <a:srgbClr val="2D2D2D"/>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3" hasCustomPrompt="1"/>
          </p:nvPr>
        </p:nvSpPr>
        <p:spPr>
          <a:xfrm>
            <a:off x="457201" y="548640"/>
            <a:ext cx="8229600" cy="4521836"/>
          </a:xfrm>
        </p:spPr>
        <p:txBody>
          <a:bodyPr anchor="ctr">
            <a:normAutofit/>
          </a:bodyPr>
          <a:lstStyle>
            <a:lvl1pPr marL="0" indent="0">
              <a:buNone/>
              <a:defRPr sz="3200">
                <a:solidFill>
                  <a:srgbClr val="FFFFFF"/>
                </a:solidFill>
              </a:defRPr>
            </a:lvl1pPr>
          </a:lstStyle>
          <a:p>
            <a:pPr lvl="0"/>
            <a:r>
              <a:rPr lang="en-US" dirty="0"/>
              <a:t>Large statement</a:t>
            </a:r>
          </a:p>
        </p:txBody>
      </p:sp>
      <p:pic>
        <p:nvPicPr>
          <p:cNvPr id="7" name="Picture 6"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41244953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statement D">
    <p:bg>
      <p:bgPr>
        <a:solidFill>
          <a:srgbClr val="B3B39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3" hasCustomPrompt="1"/>
          </p:nvPr>
        </p:nvSpPr>
        <p:spPr>
          <a:xfrm>
            <a:off x="457201" y="548640"/>
            <a:ext cx="8229600" cy="4521836"/>
          </a:xfrm>
        </p:spPr>
        <p:txBody>
          <a:bodyPr anchor="ctr">
            <a:normAutofit/>
          </a:bodyPr>
          <a:lstStyle>
            <a:lvl1pPr marL="0" indent="0">
              <a:buNone/>
              <a:defRPr sz="3200">
                <a:solidFill>
                  <a:srgbClr val="FFFFFF"/>
                </a:solidFill>
              </a:defRPr>
            </a:lvl1pPr>
          </a:lstStyle>
          <a:p>
            <a:pPr lvl="0"/>
            <a:r>
              <a:rPr lang="en-US" dirty="0"/>
              <a:t>Large statement</a:t>
            </a:r>
          </a:p>
        </p:txBody>
      </p:sp>
      <p:pic>
        <p:nvPicPr>
          <p:cNvPr id="7" name="Picture 6"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240594640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990000"/>
                </a:solidFill>
              </a:defRPr>
            </a:lvl1pPr>
          </a:lstStyle>
          <a:p>
            <a:r>
              <a:rPr lang="en-US" dirty="0"/>
              <a:t>Page title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tex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2001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rgbClr val="FFFFFF"/>
                </a:solidFill>
              </a:defRPr>
            </a:lvl1pPr>
          </a:lstStyle>
          <a:p>
            <a:r>
              <a:rPr lang="en-US" dirty="0"/>
              <a:t>Headline </a:t>
            </a:r>
          </a:p>
        </p:txBody>
      </p:sp>
      <p:sp>
        <p:nvSpPr>
          <p:cNvPr id="8" name="Picture Placeholder 2"/>
          <p:cNvSpPr>
            <a:spLocks noGrp="1"/>
          </p:cNvSpPr>
          <p:nvPr>
            <p:ph type="pic" idx="1"/>
          </p:nvPr>
        </p:nvSpPr>
        <p:spPr>
          <a:xfrm>
            <a:off x="0" y="2001520"/>
            <a:ext cx="9144000" cy="3423920"/>
          </a:xfrm>
          <a:noFill/>
          <a:ln w="76200">
            <a:noFill/>
            <a:miter lim="800000"/>
          </a:ln>
          <a:effectLst/>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Text Placeholder 9"/>
          <p:cNvSpPr>
            <a:spLocks noGrp="1"/>
          </p:cNvSpPr>
          <p:nvPr>
            <p:ph type="body" sz="quarter" idx="13" hasCustomPrompt="1"/>
          </p:nvPr>
        </p:nvSpPr>
        <p:spPr>
          <a:xfrm>
            <a:off x="457200" y="1250286"/>
            <a:ext cx="8229600" cy="442913"/>
          </a:xfrm>
        </p:spPr>
        <p:txBody>
          <a:bodyPr>
            <a:noAutofit/>
          </a:bodyPr>
          <a:lstStyle>
            <a:lvl1pPr marL="0" indent="0">
              <a:buFontTx/>
              <a:buNone/>
              <a:defRPr sz="1800" b="0" i="0">
                <a:solidFill>
                  <a:schemeClr val="bg1"/>
                </a:solidFill>
                <a:latin typeface="Century Gothic"/>
                <a:cs typeface="Century Gothic"/>
              </a:defRPr>
            </a:lvl1pPr>
            <a:lvl2pPr marL="274320" indent="0">
              <a:buFontTx/>
              <a:buNone/>
              <a:defRPr sz="1800" b="0" i="0">
                <a:latin typeface="Calibri Light"/>
                <a:cs typeface="Calibri Light"/>
              </a:defRPr>
            </a:lvl2pPr>
            <a:lvl3pPr marL="548640" indent="0">
              <a:buFontTx/>
              <a:buNone/>
              <a:defRPr sz="1800" b="0" i="0">
                <a:latin typeface="Calibri Light"/>
                <a:cs typeface="Calibri Light"/>
              </a:defRPr>
            </a:lvl3pPr>
            <a:lvl4pPr marL="822960" indent="0">
              <a:buFontTx/>
              <a:buNone/>
              <a:defRPr sz="1800" b="0" i="0">
                <a:latin typeface="Calibri Light"/>
                <a:cs typeface="Calibri Light"/>
              </a:defRPr>
            </a:lvl4pPr>
            <a:lvl5pPr marL="1051560" indent="0">
              <a:buFontTx/>
              <a:buNone/>
              <a:defRPr sz="1800" b="0" i="0">
                <a:latin typeface="Calibri Light"/>
                <a:cs typeface="Calibri Light"/>
              </a:defRPr>
            </a:lvl5pPr>
          </a:lstStyle>
          <a:p>
            <a:pPr lvl="0"/>
            <a:r>
              <a:rPr lang="en-US" dirty="0"/>
              <a:t>Detail</a:t>
            </a:r>
          </a:p>
        </p:txBody>
      </p:sp>
    </p:spTree>
    <p:extLst>
      <p:ext uri="{BB962C8B-B14F-4D97-AF65-F5344CB8AC3E}">
        <p14:creationId xmlns:p14="http://schemas.microsoft.com/office/powerpoint/2010/main" val="79176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
    <p:bg>
      <p:bgPr>
        <a:solidFill>
          <a:srgbClr val="2D2D2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47993" y="1083386"/>
            <a:ext cx="7772400" cy="1833562"/>
          </a:xfrm>
        </p:spPr>
        <p:txBody>
          <a:bodyPr vert="horz" lIns="91440" tIns="45720" rIns="91440" bIns="45720" rtlCol="0" anchor="b">
            <a:normAutofit/>
          </a:bodyPr>
          <a:lstStyle>
            <a:lvl1pPr>
              <a:defRPr lang="en-US" b="0" cap="all" spc="300" dirty="0">
                <a:solidFill>
                  <a:srgbClr val="FFFFFF"/>
                </a:solidFill>
              </a:defRPr>
            </a:lvl1pPr>
          </a:lstStyle>
          <a:p>
            <a:pPr lvl="0"/>
            <a:r>
              <a:rPr lang="en-US" dirty="0"/>
              <a:t>Title of presentation</a:t>
            </a:r>
          </a:p>
        </p:txBody>
      </p:sp>
      <p:sp>
        <p:nvSpPr>
          <p:cNvPr id="9" name="Text Placeholder 2"/>
          <p:cNvSpPr>
            <a:spLocks noGrp="1"/>
          </p:cNvSpPr>
          <p:nvPr>
            <p:ph type="body" idx="1" hasCustomPrompt="1"/>
          </p:nvPr>
        </p:nvSpPr>
        <p:spPr>
          <a:xfrm>
            <a:off x="447993" y="2970606"/>
            <a:ext cx="7772400" cy="554822"/>
          </a:xfrm>
        </p:spPr>
        <p:txBody>
          <a:bodyPr anchor="t">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15" name="Picture 14"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149024571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page</a:t>
            </a:r>
          </a:p>
        </p:txBody>
      </p:sp>
      <p:sp>
        <p:nvSpPr>
          <p:cNvPr id="3" name="Text Placeholder 2"/>
          <p:cNvSpPr>
            <a:spLocks noGrp="1"/>
          </p:cNvSpPr>
          <p:nvPr>
            <p:ph type="body" idx="1"/>
          </p:nvPr>
        </p:nvSpPr>
        <p:spPr>
          <a:xfrm>
            <a:off x="457200" y="1397000"/>
            <a:ext cx="3931920" cy="53313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32000"/>
            <a:ext cx="3931920" cy="3292740"/>
          </a:xfrm>
        </p:spPr>
        <p:txBody>
          <a:bodyPr/>
          <a:lstStyle>
            <a:lvl1pPr>
              <a:defRPr sz="2400"/>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397000"/>
            <a:ext cx="3931920" cy="53313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032000"/>
            <a:ext cx="3931920" cy="3292740"/>
          </a:xfrm>
        </p:spPr>
        <p:txBody>
          <a:bodyPr/>
          <a:lstStyle>
            <a:lvl1pPr>
              <a:defRPr sz="2400"/>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page</a:t>
            </a:r>
          </a:p>
        </p:txBody>
      </p:sp>
      <p:sp>
        <p:nvSpPr>
          <p:cNvPr id="10" name="Text Placeholder 3"/>
          <p:cNvSpPr>
            <a:spLocks noGrp="1"/>
          </p:cNvSpPr>
          <p:nvPr>
            <p:ph type="body" sz="quarter" idx="13"/>
          </p:nvPr>
        </p:nvSpPr>
        <p:spPr>
          <a:xfrm>
            <a:off x="4691080" y="1304443"/>
            <a:ext cx="3995720" cy="3933076"/>
          </a:xfrm>
        </p:spPr>
        <p:txBody>
          <a:bodyPr>
            <a:normAutofit/>
          </a:bodyPr>
          <a:lstStyle>
            <a:lvl1pPr marL="0" indent="0">
              <a:buFontTx/>
              <a:buNone/>
              <a:defRPr sz="1600" b="0" i="0">
                <a:solidFill>
                  <a:schemeClr val="tx1"/>
                </a:solidFill>
                <a:latin typeface="Century Gothic"/>
                <a:cs typeface="Century Gothic"/>
              </a:defRPr>
            </a:lvl1pPr>
          </a:lstStyle>
          <a:p>
            <a:pPr lvl="0"/>
            <a:r>
              <a:rPr lang="en-US"/>
              <a:t>Click to edit Master text styles</a:t>
            </a:r>
          </a:p>
        </p:txBody>
      </p:sp>
    </p:spTree>
    <p:extLst>
      <p:ext uri="{BB962C8B-B14F-4D97-AF65-F5344CB8AC3E}">
        <p14:creationId xmlns:p14="http://schemas.microsoft.com/office/powerpoint/2010/main" val="66135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Image LKSC">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srcRect t="554" b="554"/>
          <a:stretch>
            <a:fillRect/>
          </a:stretch>
        </p:blipFill>
        <p:spPr bwMode="auto">
          <a:xfrm>
            <a:off x="0" y="0"/>
            <a:ext cx="9144000" cy="5715000"/>
          </a:xfrm>
          <a:prstGeom prst="rect">
            <a:avLst/>
          </a:prstGeom>
          <a:noFill/>
          <a:ln w="9525">
            <a:noFill/>
            <a:miter lim="800000"/>
            <a:headEnd/>
            <a:tailEnd/>
          </a:ln>
        </p:spPr>
      </p:pic>
    </p:spTree>
    <p:extLst>
      <p:ext uri="{BB962C8B-B14F-4D97-AF65-F5344CB8AC3E}">
        <p14:creationId xmlns:p14="http://schemas.microsoft.com/office/powerpoint/2010/main" val="10191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lum bright="-52000" contrast="-66000"/>
          </a:blip>
          <a:srcRect t="554" b="554"/>
          <a:stretch>
            <a:fillRect/>
          </a:stretch>
        </p:blipFill>
        <p:spPr bwMode="auto">
          <a:xfrm>
            <a:off x="0" y="0"/>
            <a:ext cx="9144000" cy="5715000"/>
          </a:xfrm>
          <a:prstGeom prst="rect">
            <a:avLst/>
          </a:prstGeom>
          <a:noFill/>
          <a:ln w="9525">
            <a:noFill/>
            <a:miter lim="800000"/>
            <a:headEnd/>
            <a:tailEnd/>
          </a:ln>
        </p:spPr>
      </p:pic>
      <p:pic>
        <p:nvPicPr>
          <p:cNvPr id="15" name="Picture 14" descr="DoM-small-logo-transparent-WHITE.png"/>
          <p:cNvPicPr>
            <a:picLocks noChangeAspect="1"/>
          </p:cNvPicPr>
          <p:nvPr userDrawn="1"/>
        </p:nvPicPr>
        <p:blipFill>
          <a:blip r:embed="rId3"/>
          <a:stretch>
            <a:fillRect/>
          </a:stretch>
        </p:blipFill>
        <p:spPr>
          <a:xfrm>
            <a:off x="133694" y="5148883"/>
            <a:ext cx="2397366" cy="469901"/>
          </a:xfrm>
          <a:prstGeom prst="rect">
            <a:avLst/>
          </a:prstGeom>
        </p:spPr>
      </p:pic>
      <p:sp>
        <p:nvSpPr>
          <p:cNvPr id="6" name="TextBox 5"/>
          <p:cNvSpPr txBox="1"/>
          <p:nvPr userDrawn="1"/>
        </p:nvSpPr>
        <p:spPr>
          <a:xfrm>
            <a:off x="736270" y="1128156"/>
            <a:ext cx="6282047" cy="1200329"/>
          </a:xfrm>
          <a:prstGeom prst="rect">
            <a:avLst/>
          </a:prstGeom>
          <a:noFill/>
        </p:spPr>
        <p:txBody>
          <a:bodyPr wrap="square" rtlCol="0">
            <a:spAutoFit/>
          </a:bodyPr>
          <a:lstStyle/>
          <a:p>
            <a:r>
              <a:rPr lang="en-US" sz="7200" b="0" dirty="0"/>
              <a:t>Thank you</a:t>
            </a:r>
          </a:p>
        </p:txBody>
      </p:sp>
    </p:spTree>
    <p:extLst>
      <p:ext uri="{BB962C8B-B14F-4D97-AF65-F5344CB8AC3E}">
        <p14:creationId xmlns:p14="http://schemas.microsoft.com/office/powerpoint/2010/main" val="149024571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990000"/>
        </a:solidFill>
        <a:effectLst/>
      </p:bgPr>
    </p:bg>
    <p:spTree>
      <p:nvGrpSpPr>
        <p:cNvPr id="1" name=""/>
        <p:cNvGrpSpPr/>
        <p:nvPr/>
      </p:nvGrpSpPr>
      <p:grpSpPr>
        <a:xfrm>
          <a:off x="0" y="0"/>
          <a:ext cx="0" cy="0"/>
          <a:chOff x="0" y="0"/>
          <a:chExt cx="0" cy="0"/>
        </a:xfrm>
      </p:grpSpPr>
      <p:sp>
        <p:nvSpPr>
          <p:cNvPr id="10" name="TextBox 9"/>
          <p:cNvSpPr txBox="1"/>
          <p:nvPr userDrawn="1"/>
        </p:nvSpPr>
        <p:spPr>
          <a:xfrm>
            <a:off x="457200" y="2504872"/>
            <a:ext cx="8229600" cy="707886"/>
          </a:xfrm>
          <a:prstGeom prst="rect">
            <a:avLst/>
          </a:prstGeom>
          <a:noFill/>
        </p:spPr>
        <p:txBody>
          <a:bodyPr wrap="square" rtlCol="0" anchor="ctr">
            <a:spAutoFit/>
          </a:bodyPr>
          <a:lstStyle/>
          <a:p>
            <a:pPr algn="l"/>
            <a:r>
              <a:rPr lang="en-US" sz="4000" b="0" i="0" kern="1200" dirty="0">
                <a:solidFill>
                  <a:schemeClr val="tx1"/>
                </a:solidFill>
                <a:latin typeface="Century Gothic"/>
                <a:ea typeface="+mn-ea"/>
                <a:cs typeface="Century Gothic"/>
              </a:rPr>
              <a:t>Thank you</a:t>
            </a:r>
            <a:endParaRPr lang="en-US" sz="4000" b="0" i="0" dirty="0">
              <a:solidFill>
                <a:schemeClr val="tx1"/>
              </a:solidFill>
              <a:latin typeface="Century Gothic"/>
              <a:cs typeface="Century Gothic"/>
            </a:endParaRPr>
          </a:p>
        </p:txBody>
      </p:sp>
      <p:pic>
        <p:nvPicPr>
          <p:cNvPr id="4" name="Picture 3"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338355517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7993" y="1027857"/>
            <a:ext cx="7772400" cy="1833562"/>
          </a:xfrm>
        </p:spPr>
        <p:txBody>
          <a:bodyPr vert="horz" lIns="91440" tIns="45720" rIns="91440" bIns="45720" rtlCol="0" anchor="b">
            <a:normAutofit/>
          </a:bodyPr>
          <a:lstStyle>
            <a:lvl1pPr>
              <a:defRPr lang="en-US" b="0" cap="all" spc="300" dirty="0"/>
            </a:lvl1pPr>
          </a:lstStyle>
          <a:p>
            <a:pPr lvl="0"/>
            <a:r>
              <a:rPr lang="en-US" dirty="0"/>
              <a:t>Title of presentation</a:t>
            </a:r>
          </a:p>
        </p:txBody>
      </p:sp>
      <p:sp>
        <p:nvSpPr>
          <p:cNvPr id="4" name="Text Placeholder 2"/>
          <p:cNvSpPr>
            <a:spLocks noGrp="1"/>
          </p:cNvSpPr>
          <p:nvPr>
            <p:ph type="body" idx="1" hasCustomPrompt="1"/>
          </p:nvPr>
        </p:nvSpPr>
        <p:spPr>
          <a:xfrm>
            <a:off x="447993" y="2915077"/>
            <a:ext cx="7772400" cy="554822"/>
          </a:xfrm>
        </p:spPr>
        <p:txBody>
          <a:bodyPr anchor="t">
            <a:normAutofit/>
          </a:bodyPr>
          <a:lstStyle>
            <a:lvl1pPr marL="0" indent="0">
              <a:buNone/>
              <a:defRPr sz="2400">
                <a:solidFill>
                  <a:srgbClr val="77081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 C">
    <p:spTree>
      <p:nvGrpSpPr>
        <p:cNvPr id="1" name=""/>
        <p:cNvGrpSpPr/>
        <p:nvPr/>
      </p:nvGrpSpPr>
      <p:grpSpPr>
        <a:xfrm>
          <a:off x="0" y="0"/>
          <a:ext cx="0" cy="0"/>
          <a:chOff x="0" y="0"/>
          <a:chExt cx="0" cy="0"/>
        </a:xfrm>
      </p:grpSpPr>
      <p:sp>
        <p:nvSpPr>
          <p:cNvPr id="3" name="Rectangle 2"/>
          <p:cNvSpPr/>
          <p:nvPr userDrawn="1"/>
        </p:nvSpPr>
        <p:spPr>
          <a:xfrm>
            <a:off x="-1" y="1427521"/>
            <a:ext cx="866404" cy="599441"/>
          </a:xfrm>
          <a:prstGeom prst="rect">
            <a:avLst/>
          </a:prstGeom>
          <a:solidFill>
            <a:srgbClr val="40362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4" name="Rectangle 3"/>
          <p:cNvSpPr/>
          <p:nvPr userDrawn="1"/>
        </p:nvSpPr>
        <p:spPr>
          <a:xfrm>
            <a:off x="-1" y="2026962"/>
            <a:ext cx="866404" cy="629919"/>
          </a:xfrm>
          <a:prstGeom prst="rect">
            <a:avLst/>
          </a:prstGeom>
          <a:solidFill>
            <a:srgbClr val="61615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5" name="Rectangle 4"/>
          <p:cNvSpPr/>
          <p:nvPr userDrawn="1"/>
        </p:nvSpPr>
        <p:spPr>
          <a:xfrm>
            <a:off x="-1" y="2656881"/>
            <a:ext cx="866404" cy="589281"/>
          </a:xfrm>
          <a:prstGeom prst="rect">
            <a:avLst/>
          </a:prstGeom>
          <a:solidFill>
            <a:srgbClr val="99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6" name="Rectangle 5"/>
          <p:cNvSpPr/>
          <p:nvPr userDrawn="1"/>
        </p:nvSpPr>
        <p:spPr>
          <a:xfrm>
            <a:off x="-1" y="3246160"/>
            <a:ext cx="866404" cy="591326"/>
          </a:xfrm>
          <a:prstGeom prst="rect">
            <a:avLst/>
          </a:prstGeom>
          <a:solidFill>
            <a:srgbClr val="2D2D2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7" name="Rectangle 6"/>
          <p:cNvSpPr/>
          <p:nvPr userDrawn="1"/>
        </p:nvSpPr>
        <p:spPr>
          <a:xfrm>
            <a:off x="-1" y="3837486"/>
            <a:ext cx="866404" cy="591326"/>
          </a:xfrm>
          <a:prstGeom prst="rect">
            <a:avLst/>
          </a:prstGeom>
          <a:solidFill>
            <a:srgbClr val="E4E4C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8" name="Title 1"/>
          <p:cNvSpPr>
            <a:spLocks noGrp="1"/>
          </p:cNvSpPr>
          <p:nvPr>
            <p:ph type="title" hasCustomPrompt="1"/>
          </p:nvPr>
        </p:nvSpPr>
        <p:spPr>
          <a:xfrm>
            <a:off x="457200" y="377029"/>
            <a:ext cx="8229600" cy="825500"/>
          </a:xfrm>
        </p:spPr>
        <p:txBody>
          <a:bodyPr/>
          <a:lstStyle>
            <a:lvl1pPr>
              <a:defRPr>
                <a:solidFill>
                  <a:schemeClr val="tx1"/>
                </a:solidFill>
              </a:defRPr>
            </a:lvl1pPr>
          </a:lstStyle>
          <a:p>
            <a:r>
              <a:rPr lang="en-US" dirty="0"/>
              <a:t>Contents</a:t>
            </a:r>
          </a:p>
        </p:txBody>
      </p:sp>
      <p:sp>
        <p:nvSpPr>
          <p:cNvPr id="9" name="Text Placeholder 6"/>
          <p:cNvSpPr>
            <a:spLocks noGrp="1"/>
          </p:cNvSpPr>
          <p:nvPr>
            <p:ph type="body" sz="quarter" idx="13" hasCustomPrompt="1"/>
          </p:nvPr>
        </p:nvSpPr>
        <p:spPr>
          <a:xfrm>
            <a:off x="457202" y="1377631"/>
            <a:ext cx="7497763" cy="3486150"/>
          </a:xfrm>
        </p:spPr>
        <p:txBody>
          <a:bodyPr>
            <a:normAutofit/>
          </a:bodyPr>
          <a:lstStyle>
            <a:lvl1pPr marL="457200" indent="-457200">
              <a:lnSpc>
                <a:spcPct val="140000"/>
              </a:lnSpc>
              <a:buClrTx/>
              <a:buFont typeface="Wingdings" charset="2"/>
              <a:buAutoNum type="arabicPlain"/>
              <a:defRPr sz="2400" baseline="0">
                <a:solidFill>
                  <a:schemeClr val="tx1"/>
                </a:solidFill>
              </a:defRPr>
            </a:lvl1pPr>
            <a:lvl2pPr marL="731520" indent="-457200">
              <a:buFont typeface="Wingdings" charset="2"/>
              <a:buAutoNum type="arabicPlain"/>
              <a:defRPr/>
            </a:lvl2pPr>
            <a:lvl3pPr marL="891540" indent="-342900">
              <a:buFont typeface="Wingdings" charset="2"/>
              <a:buAutoNum type="arabicPlain"/>
              <a:defRPr/>
            </a:lvl3pPr>
            <a:lvl4pPr marL="1165860" indent="-342900">
              <a:buFont typeface="Wingdings" charset="2"/>
              <a:buAutoNum type="arabicPlain"/>
              <a:defRPr/>
            </a:lvl4pPr>
            <a:lvl5pPr marL="1394460" indent="-342900">
              <a:buFont typeface="Wingdings" charset="2"/>
              <a:buAutoNum type="arabicPlain"/>
              <a:defRPr/>
            </a:lvl5pPr>
          </a:lstStyle>
          <a:p>
            <a:pPr lvl="0"/>
            <a:r>
              <a:rPr lang="en-US" dirty="0"/>
              <a:t>Section Name</a:t>
            </a:r>
          </a:p>
          <a:p>
            <a:pPr lvl="0"/>
            <a:r>
              <a:rPr lang="en-US" dirty="0"/>
              <a:t>Section Name</a:t>
            </a:r>
          </a:p>
          <a:p>
            <a:pPr lvl="0"/>
            <a:r>
              <a:rPr lang="en-US" dirty="0"/>
              <a:t>Section Name</a:t>
            </a:r>
          </a:p>
          <a:p>
            <a:pPr lvl="0"/>
            <a:r>
              <a:rPr lang="en-US" dirty="0"/>
              <a:t>Section Name</a:t>
            </a:r>
          </a:p>
          <a:p>
            <a:pPr lvl="0"/>
            <a:r>
              <a:rPr lang="en-US" dirty="0"/>
              <a:t>Section Name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B">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377029"/>
            <a:ext cx="8229600" cy="825500"/>
          </a:xfrm>
        </p:spPr>
        <p:txBody>
          <a:bodyPr/>
          <a:lstStyle>
            <a:lvl1pPr>
              <a:defRPr/>
            </a:lvl1pPr>
          </a:lstStyle>
          <a:p>
            <a:r>
              <a:rPr lang="en-US" dirty="0"/>
              <a:t>Page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lum bright="-52000" contrast="-66000"/>
          </a:blip>
          <a:srcRect t="554" b="554"/>
          <a:stretch>
            <a:fillRect/>
          </a:stretch>
        </p:blipFill>
        <p:spPr bwMode="auto">
          <a:xfrm>
            <a:off x="0" y="0"/>
            <a:ext cx="9144000" cy="5715000"/>
          </a:xfrm>
          <a:prstGeom prst="rect">
            <a:avLst/>
          </a:prstGeom>
          <a:noFill/>
          <a:ln w="9525">
            <a:noFill/>
            <a:miter lim="800000"/>
            <a:headEnd/>
            <a:tailEnd/>
          </a:ln>
        </p:spPr>
      </p:pic>
      <p:sp>
        <p:nvSpPr>
          <p:cNvPr id="8" name="Title 1"/>
          <p:cNvSpPr>
            <a:spLocks noGrp="1"/>
          </p:cNvSpPr>
          <p:nvPr>
            <p:ph type="title" hasCustomPrompt="1"/>
          </p:nvPr>
        </p:nvSpPr>
        <p:spPr>
          <a:xfrm>
            <a:off x="447993" y="1083386"/>
            <a:ext cx="7772400" cy="1833562"/>
          </a:xfrm>
        </p:spPr>
        <p:txBody>
          <a:bodyPr vert="horz" lIns="91440" tIns="45720" rIns="91440" bIns="45720" rtlCol="0" anchor="b">
            <a:normAutofit/>
          </a:bodyPr>
          <a:lstStyle>
            <a:lvl1pPr>
              <a:defRPr lang="en-US" b="0" cap="all" spc="300" dirty="0">
                <a:solidFill>
                  <a:srgbClr val="FFFFFF"/>
                </a:solidFill>
              </a:defRPr>
            </a:lvl1pPr>
          </a:lstStyle>
          <a:p>
            <a:pPr lvl="0"/>
            <a:r>
              <a:rPr lang="en-US" dirty="0"/>
              <a:t>Title of presentation</a:t>
            </a:r>
          </a:p>
        </p:txBody>
      </p:sp>
      <p:sp>
        <p:nvSpPr>
          <p:cNvPr id="9" name="Text Placeholder 2"/>
          <p:cNvSpPr>
            <a:spLocks noGrp="1"/>
          </p:cNvSpPr>
          <p:nvPr>
            <p:ph type="body" idx="1" hasCustomPrompt="1"/>
          </p:nvPr>
        </p:nvSpPr>
        <p:spPr>
          <a:xfrm>
            <a:off x="447993" y="2970606"/>
            <a:ext cx="7772400" cy="554822"/>
          </a:xfrm>
        </p:spPr>
        <p:txBody>
          <a:bodyPr anchor="t">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15" name="Picture 14" descr="DoM-small-logo-transparent-WHITE.png"/>
          <p:cNvPicPr>
            <a:picLocks noChangeAspect="1"/>
          </p:cNvPicPr>
          <p:nvPr userDrawn="1"/>
        </p:nvPicPr>
        <p:blipFill>
          <a:blip r:embed="rId3"/>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149024571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Name - 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3468346"/>
            <a:ext cx="8229600" cy="825500"/>
          </a:xfrm>
        </p:spPr>
        <p:txBody>
          <a:bodyPr anchor="b"/>
          <a:lstStyle>
            <a:lvl1pPr>
              <a:defRPr baseline="0"/>
            </a:lvl1pPr>
          </a:lstStyle>
          <a:p>
            <a:r>
              <a:rPr lang="en-US" dirty="0"/>
              <a:t>Section name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Statement - 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57201" y="548640"/>
            <a:ext cx="8229600" cy="4521836"/>
          </a:xfrm>
        </p:spPr>
        <p:txBody>
          <a:bodyPr anchor="ctr">
            <a:normAutofit/>
          </a:bodyPr>
          <a:lstStyle>
            <a:lvl1pPr marL="0" indent="0">
              <a:buNone/>
              <a:defRPr sz="3200">
                <a:solidFill>
                  <a:schemeClr val="tx2"/>
                </a:solidFill>
              </a:defRPr>
            </a:lvl1pPr>
          </a:lstStyle>
          <a:p>
            <a:pPr lvl="0"/>
            <a:r>
              <a:rPr lang="en-US" dirty="0"/>
              <a:t>Large statement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sp>
        <p:nvSpPr>
          <p:cNvPr id="3" name="TextBox 2"/>
          <p:cNvSpPr txBox="1"/>
          <p:nvPr userDrawn="1"/>
        </p:nvSpPr>
        <p:spPr>
          <a:xfrm>
            <a:off x="457200" y="2504872"/>
            <a:ext cx="8229600" cy="707886"/>
          </a:xfrm>
          <a:prstGeom prst="rect">
            <a:avLst/>
          </a:prstGeom>
          <a:noFill/>
        </p:spPr>
        <p:txBody>
          <a:bodyPr wrap="square" rtlCol="0" anchor="ctr">
            <a:spAutoFit/>
          </a:bodyPr>
          <a:lstStyle/>
          <a:p>
            <a:pPr algn="l"/>
            <a:r>
              <a:rPr lang="en-US" sz="4000" b="0" i="0" kern="1200" dirty="0">
                <a:solidFill>
                  <a:schemeClr val="tx1"/>
                </a:solidFill>
                <a:latin typeface="Century Gothic"/>
                <a:ea typeface="+mn-ea"/>
                <a:cs typeface="Century Gothic"/>
              </a:rPr>
              <a:t>Thank you</a:t>
            </a:r>
            <a:endParaRPr lang="en-US" sz="4000" b="0" i="0" dirty="0">
              <a:solidFill>
                <a:schemeClr val="tx1"/>
              </a:solidFill>
              <a:latin typeface="Century Gothic"/>
              <a:cs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7993" y="1027857"/>
            <a:ext cx="7772400" cy="1833562"/>
          </a:xfrm>
        </p:spPr>
        <p:txBody>
          <a:bodyPr vert="horz" lIns="91440" tIns="45720" rIns="91440" bIns="45720" rtlCol="0" anchor="b">
            <a:normAutofit/>
          </a:bodyPr>
          <a:lstStyle>
            <a:lvl1pPr>
              <a:defRPr lang="en-US" b="0" cap="all" spc="300" dirty="0"/>
            </a:lvl1pPr>
          </a:lstStyle>
          <a:p>
            <a:pPr lvl="0"/>
            <a:r>
              <a:rPr lang="en-US" dirty="0"/>
              <a:t>Title of presentation</a:t>
            </a:r>
          </a:p>
        </p:txBody>
      </p:sp>
      <p:sp>
        <p:nvSpPr>
          <p:cNvPr id="8" name="Text Placeholder 2"/>
          <p:cNvSpPr>
            <a:spLocks noGrp="1"/>
          </p:cNvSpPr>
          <p:nvPr>
            <p:ph type="body" idx="1" hasCustomPrompt="1"/>
          </p:nvPr>
        </p:nvSpPr>
        <p:spPr>
          <a:xfrm>
            <a:off x="447993" y="2915077"/>
            <a:ext cx="7772400" cy="554822"/>
          </a:xfrm>
        </p:spPr>
        <p:txBody>
          <a:bodyPr anchor="t">
            <a:normAutofit/>
          </a:bodyPr>
          <a:lstStyle>
            <a:lvl1pPr marL="0" indent="0">
              <a:buNone/>
              <a:defRPr sz="2400">
                <a:solidFill>
                  <a:srgbClr val="77081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D">
    <p:bg>
      <p:bgPr>
        <a:solidFill>
          <a:srgbClr val="B3B393"/>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47993" y="1134591"/>
            <a:ext cx="7772400" cy="1833562"/>
          </a:xfrm>
        </p:spPr>
        <p:txBody>
          <a:bodyPr vert="horz" lIns="91440" tIns="45720" rIns="91440" bIns="45720" rtlCol="0" anchor="b">
            <a:normAutofit/>
          </a:bodyPr>
          <a:lstStyle>
            <a:lvl1pPr>
              <a:defRPr lang="en-US" b="0" cap="all" spc="300" dirty="0">
                <a:solidFill>
                  <a:schemeClr val="tx1"/>
                </a:solidFill>
              </a:defRPr>
            </a:lvl1pPr>
          </a:lstStyle>
          <a:p>
            <a:pPr lvl="0"/>
            <a:r>
              <a:rPr lang="en-US" dirty="0"/>
              <a:t>Title of presentation</a:t>
            </a:r>
          </a:p>
        </p:txBody>
      </p:sp>
      <p:sp>
        <p:nvSpPr>
          <p:cNvPr id="9" name="Text Placeholder 2"/>
          <p:cNvSpPr>
            <a:spLocks noGrp="1"/>
          </p:cNvSpPr>
          <p:nvPr>
            <p:ph type="body" idx="1" hasCustomPrompt="1"/>
          </p:nvPr>
        </p:nvSpPr>
        <p:spPr>
          <a:xfrm>
            <a:off x="447993" y="3021811"/>
            <a:ext cx="7772400" cy="554822"/>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10" name="Picture 9"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10089005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 Imag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5715000"/>
          </a:xfrm>
          <a:noFill/>
          <a:ln w="76200">
            <a:noFill/>
            <a:miter lim="800000"/>
          </a:ln>
          <a:effectLst/>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Title 1"/>
          <p:cNvSpPr>
            <a:spLocks noGrp="1"/>
          </p:cNvSpPr>
          <p:nvPr>
            <p:ph type="title" hasCustomPrompt="1"/>
          </p:nvPr>
        </p:nvSpPr>
        <p:spPr>
          <a:xfrm>
            <a:off x="447993" y="1068756"/>
            <a:ext cx="7772400" cy="1833562"/>
          </a:xfrm>
        </p:spPr>
        <p:txBody>
          <a:bodyPr vert="horz" lIns="91440" tIns="45720" rIns="91440" bIns="45720" rtlCol="0" anchor="b">
            <a:normAutofit/>
          </a:bodyPr>
          <a:lstStyle>
            <a:lvl1pPr>
              <a:defRPr lang="en-US" b="0" cap="all" spc="300" dirty="0"/>
            </a:lvl1pPr>
          </a:lstStyle>
          <a:p>
            <a:pPr lvl="0"/>
            <a:r>
              <a:rPr lang="en-US" dirty="0"/>
              <a:t>Title of presentation</a:t>
            </a:r>
          </a:p>
        </p:txBody>
      </p:sp>
      <p:sp>
        <p:nvSpPr>
          <p:cNvPr id="12" name="Text Placeholder 2"/>
          <p:cNvSpPr>
            <a:spLocks noGrp="1"/>
          </p:cNvSpPr>
          <p:nvPr>
            <p:ph type="body" idx="10" hasCustomPrompt="1"/>
          </p:nvPr>
        </p:nvSpPr>
        <p:spPr>
          <a:xfrm>
            <a:off x="447993" y="2955976"/>
            <a:ext cx="7772400" cy="554822"/>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50343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A">
    <p:spTree>
      <p:nvGrpSpPr>
        <p:cNvPr id="1" name=""/>
        <p:cNvGrpSpPr/>
        <p:nvPr/>
      </p:nvGrpSpPr>
      <p:grpSpPr>
        <a:xfrm>
          <a:off x="0" y="0"/>
          <a:ext cx="0" cy="0"/>
          <a:chOff x="0" y="0"/>
          <a:chExt cx="0" cy="0"/>
        </a:xfrm>
      </p:grpSpPr>
      <p:sp>
        <p:nvSpPr>
          <p:cNvPr id="12" name="Rectangle 11"/>
          <p:cNvSpPr/>
          <p:nvPr userDrawn="1"/>
        </p:nvSpPr>
        <p:spPr>
          <a:xfrm>
            <a:off x="-1" y="1427521"/>
            <a:ext cx="866404" cy="599441"/>
          </a:xfrm>
          <a:prstGeom prst="rect">
            <a:avLst/>
          </a:prstGeom>
          <a:solidFill>
            <a:srgbClr val="40362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3" name="Rectangle 12"/>
          <p:cNvSpPr/>
          <p:nvPr userDrawn="1"/>
        </p:nvSpPr>
        <p:spPr>
          <a:xfrm>
            <a:off x="-1" y="2026962"/>
            <a:ext cx="866404" cy="629919"/>
          </a:xfrm>
          <a:prstGeom prst="rect">
            <a:avLst/>
          </a:prstGeom>
          <a:solidFill>
            <a:srgbClr val="61615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4" name="Rectangle 13"/>
          <p:cNvSpPr/>
          <p:nvPr userDrawn="1"/>
        </p:nvSpPr>
        <p:spPr>
          <a:xfrm>
            <a:off x="-1" y="2656881"/>
            <a:ext cx="866404" cy="589281"/>
          </a:xfrm>
          <a:prstGeom prst="rect">
            <a:avLst/>
          </a:prstGeom>
          <a:solidFill>
            <a:srgbClr val="99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5" name="Rectangle 14"/>
          <p:cNvSpPr/>
          <p:nvPr userDrawn="1"/>
        </p:nvSpPr>
        <p:spPr>
          <a:xfrm>
            <a:off x="-1" y="3246160"/>
            <a:ext cx="866404" cy="591326"/>
          </a:xfrm>
          <a:prstGeom prst="rect">
            <a:avLst/>
          </a:prstGeom>
          <a:solidFill>
            <a:srgbClr val="2D2D2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6" name="Rectangle 15"/>
          <p:cNvSpPr/>
          <p:nvPr userDrawn="1"/>
        </p:nvSpPr>
        <p:spPr>
          <a:xfrm>
            <a:off x="-1" y="3837486"/>
            <a:ext cx="866404" cy="591326"/>
          </a:xfrm>
          <a:prstGeom prst="rect">
            <a:avLst/>
          </a:prstGeom>
          <a:solidFill>
            <a:srgbClr val="E4E4C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7200" y="377029"/>
            <a:ext cx="8229600" cy="825500"/>
          </a:xfrm>
        </p:spPr>
        <p:txBody>
          <a:bodyPr/>
          <a:lstStyle>
            <a:lvl1pPr>
              <a:defRPr>
                <a:solidFill>
                  <a:schemeClr val="tx1"/>
                </a:solidFill>
              </a:defRPr>
            </a:lvl1pPr>
          </a:lstStyle>
          <a:p>
            <a:r>
              <a:rPr lang="en-US" dirty="0"/>
              <a:t>Contents</a:t>
            </a:r>
          </a:p>
        </p:txBody>
      </p:sp>
      <p:sp>
        <p:nvSpPr>
          <p:cNvPr id="18" name="Text Placeholder 6"/>
          <p:cNvSpPr>
            <a:spLocks noGrp="1"/>
          </p:cNvSpPr>
          <p:nvPr>
            <p:ph type="body" sz="quarter" idx="13" hasCustomPrompt="1"/>
          </p:nvPr>
        </p:nvSpPr>
        <p:spPr>
          <a:xfrm>
            <a:off x="457202" y="1377631"/>
            <a:ext cx="7497763" cy="3486150"/>
          </a:xfrm>
        </p:spPr>
        <p:txBody>
          <a:bodyPr>
            <a:normAutofit/>
          </a:bodyPr>
          <a:lstStyle>
            <a:lvl1pPr marL="457200" indent="-457200">
              <a:lnSpc>
                <a:spcPct val="140000"/>
              </a:lnSpc>
              <a:buClrTx/>
              <a:buFont typeface="Wingdings" charset="2"/>
              <a:buAutoNum type="arabicPlain"/>
              <a:defRPr sz="2400" baseline="0">
                <a:solidFill>
                  <a:schemeClr val="tx1"/>
                </a:solidFill>
              </a:defRPr>
            </a:lvl1pPr>
            <a:lvl2pPr marL="731520" indent="-457200">
              <a:buFont typeface="Wingdings" charset="2"/>
              <a:buAutoNum type="arabicPlain"/>
              <a:defRPr/>
            </a:lvl2pPr>
            <a:lvl3pPr marL="891540" indent="-342900">
              <a:buFont typeface="Wingdings" charset="2"/>
              <a:buAutoNum type="arabicPlain"/>
              <a:defRPr/>
            </a:lvl3pPr>
            <a:lvl4pPr marL="1165860" indent="-342900">
              <a:buFont typeface="Wingdings" charset="2"/>
              <a:buAutoNum type="arabicPlain"/>
              <a:defRPr/>
            </a:lvl4pPr>
            <a:lvl5pPr marL="1394460" indent="-342900">
              <a:buFont typeface="Wingdings" charset="2"/>
              <a:buAutoNum type="arabicPlain"/>
              <a:defRPr/>
            </a:lvl5pPr>
          </a:lstStyle>
          <a:p>
            <a:pPr lvl="0"/>
            <a:r>
              <a:rPr lang="en-US" dirty="0"/>
              <a:t>Section Name</a:t>
            </a:r>
          </a:p>
          <a:p>
            <a:pPr lvl="0"/>
            <a:r>
              <a:rPr lang="en-US" dirty="0"/>
              <a:t>Section Name</a:t>
            </a:r>
          </a:p>
          <a:p>
            <a:pPr lvl="0"/>
            <a:r>
              <a:rPr lang="en-US" dirty="0"/>
              <a:t>Section Name</a:t>
            </a:r>
          </a:p>
          <a:p>
            <a:pPr lvl="0"/>
            <a:r>
              <a:rPr lang="en-US" dirty="0"/>
              <a:t>Section Name</a:t>
            </a:r>
          </a:p>
          <a:p>
            <a:pPr lvl="0"/>
            <a:r>
              <a:rPr lang="en-US" dirty="0"/>
              <a:t>Section Name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B">
    <p:bg>
      <p:bgPr>
        <a:solidFill>
          <a:srgbClr val="B3B393"/>
        </a:solidFill>
        <a:effectLst/>
      </p:bgPr>
    </p:bg>
    <p:spTree>
      <p:nvGrpSpPr>
        <p:cNvPr id="1" name=""/>
        <p:cNvGrpSpPr/>
        <p:nvPr/>
      </p:nvGrpSpPr>
      <p:grpSpPr>
        <a:xfrm>
          <a:off x="0" y="0"/>
          <a:ext cx="0" cy="0"/>
          <a:chOff x="0" y="0"/>
          <a:chExt cx="0" cy="0"/>
        </a:xfrm>
      </p:grpSpPr>
      <p:sp>
        <p:nvSpPr>
          <p:cNvPr id="17" name="Rectangle 16"/>
          <p:cNvSpPr/>
          <p:nvPr userDrawn="1"/>
        </p:nvSpPr>
        <p:spPr>
          <a:xfrm>
            <a:off x="-1" y="1427521"/>
            <a:ext cx="866404" cy="599441"/>
          </a:xfrm>
          <a:prstGeom prst="rect">
            <a:avLst/>
          </a:prstGeom>
          <a:solidFill>
            <a:srgbClr val="4036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8" name="Rectangle 17"/>
          <p:cNvSpPr/>
          <p:nvPr userDrawn="1"/>
        </p:nvSpPr>
        <p:spPr>
          <a:xfrm>
            <a:off x="-1" y="2026962"/>
            <a:ext cx="866404" cy="629919"/>
          </a:xfrm>
          <a:prstGeom prst="rect">
            <a:avLst/>
          </a:prstGeom>
          <a:solidFill>
            <a:srgbClr val="6161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9" name="Rectangle 18"/>
          <p:cNvSpPr/>
          <p:nvPr userDrawn="1"/>
        </p:nvSpPr>
        <p:spPr>
          <a:xfrm>
            <a:off x="-1" y="2656881"/>
            <a:ext cx="866404" cy="5892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1" y="3246160"/>
            <a:ext cx="866404" cy="591326"/>
          </a:xfrm>
          <a:prstGeom prst="rect">
            <a:avLst/>
          </a:prstGeom>
          <a:solidFill>
            <a:srgbClr val="2D2D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2" name="Rectangle 21"/>
          <p:cNvSpPr/>
          <p:nvPr userDrawn="1"/>
        </p:nvSpPr>
        <p:spPr>
          <a:xfrm>
            <a:off x="-1" y="3837486"/>
            <a:ext cx="866404" cy="591326"/>
          </a:xfrm>
          <a:prstGeom prst="rect">
            <a:avLst/>
          </a:prstGeom>
          <a:solidFill>
            <a:srgbClr val="E4E4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5" name="Title 1"/>
          <p:cNvSpPr>
            <a:spLocks noGrp="1"/>
          </p:cNvSpPr>
          <p:nvPr>
            <p:ph type="title" hasCustomPrompt="1"/>
          </p:nvPr>
        </p:nvSpPr>
        <p:spPr>
          <a:xfrm>
            <a:off x="457200" y="377029"/>
            <a:ext cx="8229600" cy="825500"/>
          </a:xfrm>
        </p:spPr>
        <p:txBody>
          <a:bodyPr/>
          <a:lstStyle>
            <a:lvl1pPr>
              <a:defRPr>
                <a:solidFill>
                  <a:schemeClr val="tx1"/>
                </a:solidFill>
              </a:defRPr>
            </a:lvl1pPr>
          </a:lstStyle>
          <a:p>
            <a:r>
              <a:rPr lang="en-US" dirty="0"/>
              <a:t>Contents</a:t>
            </a:r>
          </a:p>
        </p:txBody>
      </p:sp>
      <p:sp>
        <p:nvSpPr>
          <p:cNvPr id="21" name="Text Placeholder 6"/>
          <p:cNvSpPr>
            <a:spLocks noGrp="1"/>
          </p:cNvSpPr>
          <p:nvPr>
            <p:ph type="body" sz="quarter" idx="13" hasCustomPrompt="1"/>
          </p:nvPr>
        </p:nvSpPr>
        <p:spPr>
          <a:xfrm>
            <a:off x="457202" y="1377631"/>
            <a:ext cx="7497763" cy="3486150"/>
          </a:xfrm>
        </p:spPr>
        <p:txBody>
          <a:bodyPr>
            <a:normAutofit/>
          </a:bodyPr>
          <a:lstStyle>
            <a:lvl1pPr marL="457200" indent="-457200">
              <a:lnSpc>
                <a:spcPct val="140000"/>
              </a:lnSpc>
              <a:buClrTx/>
              <a:buFont typeface="Wingdings" charset="2"/>
              <a:buAutoNum type="arabicPlain"/>
              <a:defRPr sz="2400" baseline="0">
                <a:solidFill>
                  <a:srgbClr val="FFFFFF"/>
                </a:solidFill>
              </a:defRPr>
            </a:lvl1pPr>
            <a:lvl2pPr marL="731520" indent="-457200">
              <a:buFont typeface="Wingdings" charset="2"/>
              <a:buAutoNum type="arabicPlain"/>
              <a:defRPr/>
            </a:lvl2pPr>
            <a:lvl3pPr marL="891540" indent="-342900">
              <a:buFont typeface="Wingdings" charset="2"/>
              <a:buAutoNum type="arabicPlain"/>
              <a:defRPr/>
            </a:lvl3pPr>
            <a:lvl4pPr marL="1165860" indent="-342900">
              <a:buFont typeface="Wingdings" charset="2"/>
              <a:buAutoNum type="arabicPlain"/>
              <a:defRPr/>
            </a:lvl4pPr>
            <a:lvl5pPr marL="1394460" indent="-342900">
              <a:buFont typeface="Wingdings" charset="2"/>
              <a:buAutoNum type="arabicPlain"/>
              <a:defRPr/>
            </a:lvl5pPr>
          </a:lstStyle>
          <a:p>
            <a:pPr lvl="0"/>
            <a:r>
              <a:rPr lang="en-US" dirty="0"/>
              <a:t>Section Name</a:t>
            </a:r>
          </a:p>
          <a:p>
            <a:pPr lvl="0"/>
            <a:r>
              <a:rPr lang="en-US" dirty="0"/>
              <a:t>Section Name</a:t>
            </a:r>
          </a:p>
          <a:p>
            <a:pPr lvl="0"/>
            <a:r>
              <a:rPr lang="en-US" dirty="0"/>
              <a:t>Section Name</a:t>
            </a:r>
          </a:p>
          <a:p>
            <a:pPr lvl="0"/>
            <a:r>
              <a:rPr lang="en-US" dirty="0"/>
              <a:t>Section Name</a:t>
            </a:r>
          </a:p>
          <a:p>
            <a:pPr lvl="0"/>
            <a:r>
              <a:rPr lang="en-US" dirty="0"/>
              <a:t>Section Name</a:t>
            </a:r>
          </a:p>
        </p:txBody>
      </p:sp>
      <p:pic>
        <p:nvPicPr>
          <p:cNvPr id="26" name="Picture 25" descr="DoM-small-logo-transparent-WHITE.png"/>
          <p:cNvPicPr>
            <a:picLocks noChangeAspect="1"/>
          </p:cNvPicPr>
          <p:nvPr userDrawn="1"/>
        </p:nvPicPr>
        <p:blipFill>
          <a:blip r:embed="rId2"/>
          <a:stretch>
            <a:fillRect/>
          </a:stretch>
        </p:blipFill>
        <p:spPr>
          <a:xfrm>
            <a:off x="133694" y="5148883"/>
            <a:ext cx="2397366" cy="469901"/>
          </a:xfrm>
          <a:prstGeom prst="rect">
            <a:avLst/>
          </a:prstGeom>
        </p:spPr>
      </p:pic>
    </p:spTree>
    <p:extLst>
      <p:ext uri="{BB962C8B-B14F-4D97-AF65-F5344CB8AC3E}">
        <p14:creationId xmlns:p14="http://schemas.microsoft.com/office/powerpoint/2010/main" val="25053384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68346"/>
            <a:ext cx="8229600" cy="825500"/>
          </a:xfrm>
        </p:spPr>
        <p:txBody>
          <a:bodyPr anchor="b"/>
          <a:lstStyle>
            <a:lvl1pPr>
              <a:defRPr baseline="0"/>
            </a:lvl1pPr>
          </a:lstStyle>
          <a:p>
            <a:r>
              <a:rPr lang="en-US" dirty="0"/>
              <a:t>Section name</a:t>
            </a:r>
          </a:p>
        </p:txBody>
      </p:sp>
    </p:spTree>
    <p:extLst>
      <p:ext uri="{BB962C8B-B14F-4D97-AF65-F5344CB8AC3E}">
        <p14:creationId xmlns:p14="http://schemas.microsoft.com/office/powerpoint/2010/main" val="213440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7029"/>
            <a:ext cx="8229600" cy="825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66029"/>
            <a:ext cx="8229600" cy="3776036"/>
          </a:xfrm>
          <a:prstGeom prst="rect">
            <a:avLst/>
          </a:prstGeom>
        </p:spPr>
        <p:txBody>
          <a:bodyPr vert="horz" lIns="91440" tIns="45720" rIns="91440" bIns="45720" rtlCol="0">
            <a:normAutofit/>
          </a:bodyPr>
          <a:lstStyle/>
          <a:p>
            <a:pPr lvl="0"/>
            <a:endParaRPr lang="en-US" dirty="0"/>
          </a:p>
        </p:txBody>
      </p:sp>
      <p:sp>
        <p:nvSpPr>
          <p:cNvPr id="18" name="Rectangle 17"/>
          <p:cNvSpPr/>
          <p:nvPr userDrawn="1"/>
        </p:nvSpPr>
        <p:spPr>
          <a:xfrm>
            <a:off x="-1" y="5410199"/>
            <a:ext cx="1367943"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mall DoM Logo.jpg"/>
          <p:cNvPicPr>
            <a:picLocks noChangeAspect="1"/>
          </p:cNvPicPr>
          <p:nvPr userDrawn="1"/>
        </p:nvPicPr>
        <p:blipFill>
          <a:blip r:embed="rId28"/>
          <a:stretch>
            <a:fillRect/>
          </a:stretch>
        </p:blipFill>
        <p:spPr>
          <a:xfrm>
            <a:off x="106070" y="5410200"/>
            <a:ext cx="1667934" cy="304800"/>
          </a:xfrm>
          <a:prstGeom prst="rect">
            <a:avLst/>
          </a:prstGeom>
        </p:spPr>
      </p:pic>
      <p:sp>
        <p:nvSpPr>
          <p:cNvPr id="7" name="Rectangle 6"/>
          <p:cNvSpPr/>
          <p:nvPr/>
        </p:nvSpPr>
        <p:spPr>
          <a:xfrm>
            <a:off x="1653235" y="5410200"/>
            <a:ext cx="7490763" cy="3048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a:cs typeface="Century Gothic"/>
            </a:endParaRPr>
          </a:p>
        </p:txBody>
      </p:sp>
    </p:spTree>
  </p:cSld>
  <p:clrMap bg1="lt1" tx1="dk1" bg2="lt2" tx2="dk2" accent1="accent1" accent2="accent2" accent3="accent3" accent4="accent4" accent5="accent5" accent6="accent6" hlink="hlink" folHlink="folHlink"/>
  <p:sldLayoutIdLst>
    <p:sldLayoutId id="2147483675" r:id="rId1"/>
    <p:sldLayoutId id="2147483684" r:id="rId2"/>
    <p:sldLayoutId id="2147483707" r:id="rId3"/>
    <p:sldLayoutId id="2147483673" r:id="rId4"/>
    <p:sldLayoutId id="2147483704" r:id="rId5"/>
    <p:sldLayoutId id="2147483686" r:id="rId6"/>
    <p:sldLayoutId id="2147483710" r:id="rId7"/>
    <p:sldLayoutId id="2147483711" r:id="rId8"/>
    <p:sldLayoutId id="2147483687" r:id="rId9"/>
    <p:sldLayoutId id="2147483688" r:id="rId10"/>
    <p:sldLayoutId id="2147483689" r:id="rId11"/>
    <p:sldLayoutId id="2147483705" r:id="rId12"/>
    <p:sldLayoutId id="2147483694" r:id="rId13"/>
    <p:sldLayoutId id="2147483695" r:id="rId14"/>
    <p:sldLayoutId id="2147483696" r:id="rId15"/>
    <p:sldLayoutId id="2147483706" r:id="rId16"/>
    <p:sldLayoutId id="2147483678" r:id="rId17"/>
    <p:sldLayoutId id="2147483674" r:id="rId18"/>
    <p:sldLayoutId id="2147483700" r:id="rId19"/>
    <p:sldLayoutId id="2147483677" r:id="rId20"/>
    <p:sldLayoutId id="2147483703" r:id="rId21"/>
    <p:sldLayoutId id="2147483679" r:id="rId22"/>
    <p:sldLayoutId id="2147483699" r:id="rId23"/>
    <p:sldLayoutId id="2147483708" r:id="rId24"/>
    <p:sldLayoutId id="2147483709" r:id="rId25"/>
    <p:sldLayoutId id="2147483701" r:id="rId26"/>
  </p:sldLayoutIdLst>
  <p:hf hdr="0"/>
  <p:txStyles>
    <p:titleStyle>
      <a:lvl1pPr algn="l" defTabSz="914400" rtl="0" eaLnBrk="1" latinLnBrk="0" hangingPunct="1">
        <a:spcBef>
          <a:spcPct val="0"/>
        </a:spcBef>
        <a:buNone/>
        <a:defRPr sz="3600" b="0" i="0" kern="1200" spc="0" baseline="0">
          <a:solidFill>
            <a:srgbClr val="990000"/>
          </a:solidFill>
          <a:latin typeface="Century Gothic"/>
          <a:ea typeface="+mj-ea"/>
          <a:cs typeface="Century Gothic"/>
        </a:defRPr>
      </a:lvl1pPr>
    </p:titleStyle>
    <p:bodyStyle>
      <a:lvl1pPr marL="0" indent="0" algn="l" defTabSz="914400" rtl="0" eaLnBrk="1" latinLnBrk="0" hangingPunct="1">
        <a:spcBef>
          <a:spcPct val="20000"/>
        </a:spcBef>
        <a:buClr>
          <a:schemeClr val="accent1"/>
        </a:buClr>
        <a:buSzPct val="85000"/>
        <a:buFontTx/>
        <a:buNone/>
        <a:defRPr sz="2000" b="0" i="0" kern="1200">
          <a:solidFill>
            <a:schemeClr val="tx1"/>
          </a:solidFill>
          <a:latin typeface="Century Gothic"/>
          <a:ea typeface="+mn-ea"/>
          <a:cs typeface="Century Gothic"/>
        </a:defRPr>
      </a:lvl1pPr>
      <a:lvl2pPr marL="274320" indent="0" algn="l" defTabSz="914400" rtl="0" eaLnBrk="1" latinLnBrk="0" hangingPunct="1">
        <a:spcBef>
          <a:spcPct val="20000"/>
        </a:spcBef>
        <a:buClr>
          <a:schemeClr val="accent1"/>
        </a:buClr>
        <a:buSzPct val="85000"/>
        <a:buFontTx/>
        <a:buNone/>
        <a:defRPr sz="2000" b="0" i="0" kern="1200">
          <a:solidFill>
            <a:schemeClr val="tx1"/>
          </a:solidFill>
          <a:latin typeface="Calibri Light"/>
          <a:ea typeface="+mn-ea"/>
          <a:cs typeface="Calibri Light"/>
        </a:defRPr>
      </a:lvl2pPr>
      <a:lvl3pPr marL="548640" indent="0" algn="l" defTabSz="914400" rtl="0" eaLnBrk="1" latinLnBrk="0" hangingPunct="1">
        <a:spcBef>
          <a:spcPct val="20000"/>
        </a:spcBef>
        <a:buClr>
          <a:schemeClr val="accent1"/>
        </a:buClr>
        <a:buSzPct val="90000"/>
        <a:buFontTx/>
        <a:buNone/>
        <a:defRPr sz="1800" b="0" i="0" kern="1200">
          <a:solidFill>
            <a:schemeClr val="tx1"/>
          </a:solidFill>
          <a:latin typeface="Calibri Light"/>
          <a:ea typeface="+mn-ea"/>
          <a:cs typeface="Calibri Light"/>
        </a:defRPr>
      </a:lvl3pPr>
      <a:lvl4pPr marL="822960" indent="0" algn="l" defTabSz="914400" rtl="0" eaLnBrk="1" latinLnBrk="0" hangingPunct="1">
        <a:spcBef>
          <a:spcPct val="20000"/>
        </a:spcBef>
        <a:buClr>
          <a:schemeClr val="accent1"/>
        </a:buClr>
        <a:buFontTx/>
        <a:buNone/>
        <a:defRPr sz="1600" b="0" i="0" kern="1200">
          <a:solidFill>
            <a:schemeClr val="tx1"/>
          </a:solidFill>
          <a:latin typeface="Calibri Light"/>
          <a:ea typeface="+mn-ea"/>
          <a:cs typeface="Calibri Light"/>
        </a:defRPr>
      </a:lvl4pPr>
      <a:lvl5pPr marL="1051560" indent="0" algn="l" defTabSz="914400" rtl="0" eaLnBrk="1" latinLnBrk="0" hangingPunct="1">
        <a:spcBef>
          <a:spcPct val="20000"/>
        </a:spcBef>
        <a:buClr>
          <a:schemeClr val="accent1"/>
        </a:buClr>
        <a:buSzPct val="100000"/>
        <a:buFontTx/>
        <a:buNone/>
        <a:defRPr sz="1400" b="0" i="0" kern="1200" baseline="0">
          <a:solidFill>
            <a:schemeClr val="tx1"/>
          </a:solidFill>
          <a:latin typeface="Calibri Light"/>
          <a:ea typeface="+mn-ea"/>
          <a:cs typeface="Calibri Light"/>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5410200"/>
            <a:ext cx="9143998" cy="3048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a:cs typeface="Century Gothic"/>
            </a:endParaRPr>
          </a:p>
        </p:txBody>
      </p:sp>
      <p:pic>
        <p:nvPicPr>
          <p:cNvPr id="8" name="Picture 7" descr="DoM-small-logo-transparent-WHITE.png"/>
          <p:cNvPicPr>
            <a:picLocks noChangeAspect="1"/>
          </p:cNvPicPr>
          <p:nvPr userDrawn="1"/>
        </p:nvPicPr>
        <p:blipFill>
          <a:blip r:embed="rId8"/>
          <a:stretch>
            <a:fillRect/>
          </a:stretch>
        </p:blipFill>
        <p:spPr>
          <a:xfrm>
            <a:off x="59067" y="5408667"/>
            <a:ext cx="1399543" cy="274320"/>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8" r:id="rId2"/>
    <p:sldLayoutId id="2147483714" r:id="rId3"/>
    <p:sldLayoutId id="2147483717" r:id="rId4"/>
    <p:sldLayoutId id="2147483715" r:id="rId5"/>
    <p:sldLayoutId id="214748371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8.xml"/><Relationship Id="rId5" Type="http://schemas.openxmlformats.org/officeDocument/2006/relationships/image" Target="../media/image23.emf"/><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LuNG</a:t>
            </a:r>
            <a:r>
              <a:rPr lang="en-US" sz="2800" dirty="0"/>
              <a:t> TRANSPLANTATION IN Advanced Cystic fibrosis lung disease</a:t>
            </a:r>
          </a:p>
        </p:txBody>
      </p:sp>
      <p:sp>
        <p:nvSpPr>
          <p:cNvPr id="3" name="Text Placeholder 2"/>
          <p:cNvSpPr>
            <a:spLocks noGrp="1"/>
          </p:cNvSpPr>
          <p:nvPr>
            <p:ph type="body" idx="1"/>
          </p:nvPr>
        </p:nvSpPr>
        <p:spPr/>
        <p:txBody>
          <a:bodyPr>
            <a:noAutofit/>
          </a:bodyPr>
          <a:lstStyle/>
          <a:p>
            <a:r>
              <a:rPr lang="en-US" sz="1800" dirty="0">
                <a:solidFill>
                  <a:schemeClr val="tx1"/>
                </a:solidFill>
              </a:rPr>
              <a:t>Laveena Chhatwani, MD, MSc</a:t>
            </a:r>
          </a:p>
          <a:p>
            <a:r>
              <a:rPr lang="en-US" sz="1800" dirty="0">
                <a:solidFill>
                  <a:schemeClr val="tx1"/>
                </a:solidFill>
              </a:rPr>
              <a:t>Associate Medical Director, Adult Cystic Fibrosis Center</a:t>
            </a:r>
          </a:p>
          <a:p>
            <a:r>
              <a:rPr lang="en-US" sz="1800" dirty="0">
                <a:solidFill>
                  <a:schemeClr val="tx1"/>
                </a:solidFill>
              </a:rPr>
              <a:t>Clinical Assistant Professor of Medicine </a:t>
            </a:r>
          </a:p>
        </p:txBody>
      </p:sp>
    </p:spTree>
    <p:extLst>
      <p:ext uri="{BB962C8B-B14F-4D97-AF65-F5344CB8AC3E}">
        <p14:creationId xmlns:p14="http://schemas.microsoft.com/office/powerpoint/2010/main" val="137984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21D4-360F-D846-BC4F-33CCD571D0A3}"/>
              </a:ext>
            </a:extLst>
          </p:cNvPr>
          <p:cNvSpPr>
            <a:spLocks noGrp="1"/>
          </p:cNvSpPr>
          <p:nvPr>
            <p:ph type="title"/>
          </p:nvPr>
        </p:nvSpPr>
        <p:spPr/>
        <p:txBody>
          <a:bodyPr>
            <a:normAutofit/>
          </a:bodyPr>
          <a:lstStyle/>
          <a:p>
            <a:r>
              <a:rPr lang="en-US" sz="2800" dirty="0"/>
              <a:t>OUTCOMES: FEV1 &lt; 30%</a:t>
            </a:r>
          </a:p>
        </p:txBody>
      </p:sp>
      <p:pic>
        <p:nvPicPr>
          <p:cNvPr id="4" name="Content Placeholder 3">
            <a:extLst>
              <a:ext uri="{FF2B5EF4-FFF2-40B4-BE49-F238E27FC236}">
                <a16:creationId xmlns:a16="http://schemas.microsoft.com/office/drawing/2014/main" id="{02069199-D864-2143-9405-3EBF4E797F38}"/>
              </a:ext>
            </a:extLst>
          </p:cNvPr>
          <p:cNvPicPr>
            <a:picLocks noGrp="1" noChangeAspect="1"/>
          </p:cNvPicPr>
          <p:nvPr>
            <p:ph idx="1"/>
          </p:nvPr>
        </p:nvPicPr>
        <p:blipFill>
          <a:blip r:embed="rId2"/>
          <a:stretch>
            <a:fillRect/>
          </a:stretch>
        </p:blipFill>
        <p:spPr>
          <a:xfrm>
            <a:off x="1093807" y="1417126"/>
            <a:ext cx="6578600" cy="3009900"/>
          </a:xfrm>
          <a:prstGeom prst="rect">
            <a:avLst/>
          </a:prstGeom>
        </p:spPr>
      </p:pic>
      <p:sp>
        <p:nvSpPr>
          <p:cNvPr id="5" name="TextBox 4">
            <a:extLst>
              <a:ext uri="{FF2B5EF4-FFF2-40B4-BE49-F238E27FC236}">
                <a16:creationId xmlns:a16="http://schemas.microsoft.com/office/drawing/2014/main" id="{AB248456-F279-A64F-ADC6-F481DDF45A8B}"/>
              </a:ext>
            </a:extLst>
          </p:cNvPr>
          <p:cNvSpPr txBox="1"/>
          <p:nvPr/>
        </p:nvSpPr>
        <p:spPr>
          <a:xfrm>
            <a:off x="457200" y="5104002"/>
            <a:ext cx="3563796" cy="307777"/>
          </a:xfrm>
          <a:prstGeom prst="rect">
            <a:avLst/>
          </a:prstGeom>
          <a:noFill/>
        </p:spPr>
        <p:txBody>
          <a:bodyPr wrap="none" rtlCol="0">
            <a:spAutoFit/>
          </a:bodyPr>
          <a:lstStyle/>
          <a:p>
            <a:r>
              <a:rPr lang="en-US" sz="1400" b="1" dirty="0">
                <a:solidFill>
                  <a:srgbClr val="0070C0"/>
                </a:solidFill>
              </a:rPr>
              <a:t>Ramos, K et al. Chest 2017 ; 151 (6): 1320 - 28</a:t>
            </a:r>
          </a:p>
        </p:txBody>
      </p:sp>
      <p:sp>
        <p:nvSpPr>
          <p:cNvPr id="6" name="TextBox 5">
            <a:extLst>
              <a:ext uri="{FF2B5EF4-FFF2-40B4-BE49-F238E27FC236}">
                <a16:creationId xmlns:a16="http://schemas.microsoft.com/office/drawing/2014/main" id="{00C88D20-9752-AB4C-94F7-C7745F52F767}"/>
              </a:ext>
            </a:extLst>
          </p:cNvPr>
          <p:cNvSpPr txBox="1"/>
          <p:nvPr/>
        </p:nvSpPr>
        <p:spPr>
          <a:xfrm>
            <a:off x="3738623" y="4236334"/>
            <a:ext cx="4555221" cy="276999"/>
          </a:xfrm>
          <a:prstGeom prst="rect">
            <a:avLst/>
          </a:prstGeom>
          <a:noFill/>
        </p:spPr>
        <p:txBody>
          <a:bodyPr wrap="none" rtlCol="0">
            <a:spAutoFit/>
          </a:bodyPr>
          <a:lstStyle/>
          <a:p>
            <a:r>
              <a:rPr lang="en-US" sz="1200" dirty="0">
                <a:solidFill>
                  <a:srgbClr val="990000"/>
                </a:solidFill>
              </a:rPr>
              <a:t>Of 1250, 765 (61.2%) were not referred for lung transplant evaluation </a:t>
            </a:r>
          </a:p>
        </p:txBody>
      </p:sp>
    </p:spTree>
    <p:extLst>
      <p:ext uri="{BB962C8B-B14F-4D97-AF65-F5344CB8AC3E}">
        <p14:creationId xmlns:p14="http://schemas.microsoft.com/office/powerpoint/2010/main" val="387736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CF69-65F9-5541-8157-F8F3A7CFF945}"/>
              </a:ext>
            </a:extLst>
          </p:cNvPr>
          <p:cNvSpPr>
            <a:spLocks noGrp="1"/>
          </p:cNvSpPr>
          <p:nvPr>
            <p:ph type="title"/>
          </p:nvPr>
        </p:nvSpPr>
        <p:spPr/>
        <p:txBody>
          <a:bodyPr>
            <a:normAutofit/>
          </a:bodyPr>
          <a:lstStyle/>
          <a:p>
            <a:r>
              <a:rPr lang="en-US" sz="2800" dirty="0"/>
              <a:t>OUTCOMES: FEV1 &lt; 30%</a:t>
            </a:r>
          </a:p>
        </p:txBody>
      </p:sp>
      <p:sp>
        <p:nvSpPr>
          <p:cNvPr id="3" name="Content Placeholder 2">
            <a:extLst>
              <a:ext uri="{FF2B5EF4-FFF2-40B4-BE49-F238E27FC236}">
                <a16:creationId xmlns:a16="http://schemas.microsoft.com/office/drawing/2014/main" id="{EDE3629F-74FE-FD40-B986-EF9F38F82A8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62ABF44-D629-2641-989D-EA77BC2987A3}"/>
              </a:ext>
            </a:extLst>
          </p:cNvPr>
          <p:cNvPicPr>
            <a:picLocks noChangeAspect="1"/>
          </p:cNvPicPr>
          <p:nvPr/>
        </p:nvPicPr>
        <p:blipFill>
          <a:blip r:embed="rId2"/>
          <a:stretch>
            <a:fillRect/>
          </a:stretch>
        </p:blipFill>
        <p:spPr>
          <a:xfrm>
            <a:off x="1200150" y="1649097"/>
            <a:ext cx="6743700" cy="3009900"/>
          </a:xfrm>
          <a:prstGeom prst="rect">
            <a:avLst/>
          </a:prstGeom>
        </p:spPr>
      </p:pic>
      <p:sp>
        <p:nvSpPr>
          <p:cNvPr id="5" name="TextBox 4">
            <a:extLst>
              <a:ext uri="{FF2B5EF4-FFF2-40B4-BE49-F238E27FC236}">
                <a16:creationId xmlns:a16="http://schemas.microsoft.com/office/drawing/2014/main" id="{F69D7262-D3AA-4046-9032-206FF237D21C}"/>
              </a:ext>
            </a:extLst>
          </p:cNvPr>
          <p:cNvSpPr txBox="1"/>
          <p:nvPr/>
        </p:nvSpPr>
        <p:spPr>
          <a:xfrm>
            <a:off x="457200" y="5130060"/>
            <a:ext cx="3563796" cy="307777"/>
          </a:xfrm>
          <a:prstGeom prst="rect">
            <a:avLst/>
          </a:prstGeom>
          <a:noFill/>
        </p:spPr>
        <p:txBody>
          <a:bodyPr wrap="none" rtlCol="0">
            <a:spAutoFit/>
          </a:bodyPr>
          <a:lstStyle/>
          <a:p>
            <a:r>
              <a:rPr lang="en-US" sz="1400" b="1" dirty="0">
                <a:solidFill>
                  <a:srgbClr val="0070C0"/>
                </a:solidFill>
              </a:rPr>
              <a:t>Ramos, K et al. Chest 2017 ; 151 (6): 1320 - 28</a:t>
            </a:r>
          </a:p>
        </p:txBody>
      </p:sp>
      <p:sp>
        <p:nvSpPr>
          <p:cNvPr id="6" name="TextBox 5">
            <a:extLst>
              <a:ext uri="{FF2B5EF4-FFF2-40B4-BE49-F238E27FC236}">
                <a16:creationId xmlns:a16="http://schemas.microsoft.com/office/drawing/2014/main" id="{1DB82E35-1FA3-A541-9B98-7B85FFDBD015}"/>
              </a:ext>
            </a:extLst>
          </p:cNvPr>
          <p:cNvSpPr txBox="1"/>
          <p:nvPr/>
        </p:nvSpPr>
        <p:spPr>
          <a:xfrm>
            <a:off x="457200" y="4402601"/>
            <a:ext cx="4070602" cy="830997"/>
          </a:xfrm>
          <a:prstGeom prst="rect">
            <a:avLst/>
          </a:prstGeom>
          <a:noFill/>
        </p:spPr>
        <p:txBody>
          <a:bodyPr wrap="none" rtlCol="0">
            <a:spAutoFit/>
          </a:bodyPr>
          <a:lstStyle/>
          <a:p>
            <a:pPr marL="285750" indent="-285750">
              <a:buFont typeface="Courier New" panose="02070309020205020404" pitchFamily="49" charset="0"/>
              <a:buChar char="o"/>
            </a:pPr>
            <a:r>
              <a:rPr lang="en-US" sz="1200" dirty="0">
                <a:solidFill>
                  <a:srgbClr val="00B0F0"/>
                </a:solidFill>
              </a:rPr>
              <a:t>Absolute contraindications to transplant</a:t>
            </a:r>
          </a:p>
          <a:p>
            <a:pPr marL="285750" indent="-285750">
              <a:buFont typeface="Courier New" panose="02070309020205020404" pitchFamily="49" charset="0"/>
              <a:buChar char="o"/>
            </a:pPr>
            <a:r>
              <a:rPr lang="en-US" sz="1200" dirty="0">
                <a:solidFill>
                  <a:srgbClr val="00B0F0"/>
                </a:solidFill>
              </a:rPr>
              <a:t>Multiple relative contraindications to transplant</a:t>
            </a:r>
          </a:p>
          <a:p>
            <a:pPr marL="285750" indent="-285750">
              <a:buFont typeface="Courier New" panose="02070309020205020404" pitchFamily="49" charset="0"/>
              <a:buChar char="o"/>
            </a:pPr>
            <a:r>
              <a:rPr lang="en-US" sz="1200" dirty="0">
                <a:solidFill>
                  <a:srgbClr val="00B0F0"/>
                </a:solidFill>
              </a:rPr>
              <a:t>Transplant not within individual’s values and preferences</a:t>
            </a:r>
          </a:p>
          <a:p>
            <a:pPr marL="285750" indent="-285750">
              <a:buFont typeface="Courier New" panose="02070309020205020404" pitchFamily="49" charset="0"/>
              <a:buChar char="o"/>
            </a:pPr>
            <a:r>
              <a:rPr lang="en-US" sz="1200" dirty="0">
                <a:solidFill>
                  <a:srgbClr val="00B0F0"/>
                </a:solidFill>
              </a:rPr>
              <a:t>Died on waitlist</a:t>
            </a:r>
          </a:p>
        </p:txBody>
      </p:sp>
    </p:spTree>
    <p:extLst>
      <p:ext uri="{BB962C8B-B14F-4D97-AF65-F5344CB8AC3E}">
        <p14:creationId xmlns:p14="http://schemas.microsoft.com/office/powerpoint/2010/main" val="334826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FEV1 &lt; 30%: LUNG TXP, </a:t>
            </a:r>
            <a:r>
              <a:rPr lang="en-US" dirty="0">
                <a:solidFill>
                  <a:srgbClr val="0070C0"/>
                </a:solidFill>
              </a:rPr>
              <a:t>DEATH</a:t>
            </a:r>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F7C96C1-EA42-E249-8993-A1A0D86D1508}"/>
              </a:ext>
            </a:extLst>
          </p:cNvPr>
          <p:cNvPicPr>
            <a:picLocks noChangeAspect="1"/>
          </p:cNvPicPr>
          <p:nvPr/>
        </p:nvPicPr>
        <p:blipFill>
          <a:blip r:embed="rId2"/>
          <a:stretch>
            <a:fillRect/>
          </a:stretch>
        </p:blipFill>
        <p:spPr>
          <a:xfrm>
            <a:off x="1352550" y="1052143"/>
            <a:ext cx="6438900" cy="3911600"/>
          </a:xfrm>
          <a:prstGeom prst="rect">
            <a:avLst/>
          </a:prstGeom>
        </p:spPr>
      </p:pic>
      <p:sp>
        <p:nvSpPr>
          <p:cNvPr id="5" name="TextBox 4">
            <a:extLst>
              <a:ext uri="{FF2B5EF4-FFF2-40B4-BE49-F238E27FC236}">
                <a16:creationId xmlns:a16="http://schemas.microsoft.com/office/drawing/2014/main" id="{56B98EDC-18A9-B64B-A3D9-51903449F097}"/>
              </a:ext>
            </a:extLst>
          </p:cNvPr>
          <p:cNvSpPr txBox="1"/>
          <p:nvPr/>
        </p:nvSpPr>
        <p:spPr>
          <a:xfrm>
            <a:off x="457200" y="5105565"/>
            <a:ext cx="3563796" cy="307777"/>
          </a:xfrm>
          <a:prstGeom prst="rect">
            <a:avLst/>
          </a:prstGeom>
          <a:noFill/>
        </p:spPr>
        <p:txBody>
          <a:bodyPr wrap="none" rtlCol="0">
            <a:spAutoFit/>
          </a:bodyPr>
          <a:lstStyle/>
          <a:p>
            <a:r>
              <a:rPr lang="en-US" sz="1400" b="1" dirty="0">
                <a:solidFill>
                  <a:srgbClr val="0070C0"/>
                </a:solidFill>
              </a:rPr>
              <a:t>Ramos, K et al. Chest 2017 ; 151 (6): 1320 - 28</a:t>
            </a:r>
          </a:p>
        </p:txBody>
      </p:sp>
    </p:spTree>
    <p:extLst>
      <p:ext uri="{BB962C8B-B14F-4D97-AF65-F5344CB8AC3E}">
        <p14:creationId xmlns:p14="http://schemas.microsoft.com/office/powerpoint/2010/main" val="403081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18303" y="1634329"/>
            <a:ext cx="8229600" cy="3776036"/>
          </a:xfrm>
        </p:spPr>
        <p:txBody>
          <a:bodyPr/>
          <a:lstStyle/>
          <a:p>
            <a:pPr marL="342900" indent="-342900">
              <a:buFont typeface="Arial" panose="020B0604020202020204" pitchFamily="34" charset="0"/>
              <a:buChar char="•"/>
            </a:pPr>
            <a:r>
              <a:rPr lang="en-US" dirty="0"/>
              <a:t>French study: </a:t>
            </a:r>
          </a:p>
          <a:p>
            <a:pPr marL="617220" lvl="1" indent="-342900">
              <a:buFont typeface="Arial" panose="020B0604020202020204" pitchFamily="34" charset="0"/>
              <a:buChar char="•"/>
            </a:pPr>
            <a:r>
              <a:rPr lang="en-US" dirty="0"/>
              <a:t>Half of patients who died did so without lung </a:t>
            </a:r>
            <a:r>
              <a:rPr lang="en-US" dirty="0" err="1"/>
              <a:t>txp</a:t>
            </a:r>
            <a:endParaRPr lang="en-US" dirty="0"/>
          </a:p>
          <a:p>
            <a:pPr marL="891540" lvl="2" indent="-342900">
              <a:buFont typeface="Arial" panose="020B0604020202020204" pitchFamily="34" charset="0"/>
              <a:buChar char="•"/>
            </a:pPr>
            <a:r>
              <a:rPr lang="en-US" dirty="0"/>
              <a:t>60% of those who died while listed for transplant had been listed for &lt; 3 months</a:t>
            </a:r>
          </a:p>
          <a:p>
            <a:pPr marL="891540" lvl="2" indent="-342900">
              <a:buFont typeface="Arial" panose="020B0604020202020204" pitchFamily="34" charset="0"/>
              <a:buChar char="•"/>
            </a:pPr>
            <a:r>
              <a:rPr lang="en-US" dirty="0"/>
              <a:t>40% of those who died without transplant referral had no obvious contraindications</a:t>
            </a:r>
          </a:p>
        </p:txBody>
      </p:sp>
      <p:pic>
        <p:nvPicPr>
          <p:cNvPr id="4" name="Picture 3">
            <a:extLst>
              <a:ext uri="{FF2B5EF4-FFF2-40B4-BE49-F238E27FC236}">
                <a16:creationId xmlns:a16="http://schemas.microsoft.com/office/drawing/2014/main" id="{6BCDCDF8-44CF-3A40-AB26-BB8A4AF6924B}"/>
              </a:ext>
            </a:extLst>
          </p:cNvPr>
          <p:cNvPicPr>
            <a:picLocks noChangeAspect="1"/>
          </p:cNvPicPr>
          <p:nvPr/>
        </p:nvPicPr>
        <p:blipFill>
          <a:blip r:embed="rId2"/>
          <a:stretch>
            <a:fillRect/>
          </a:stretch>
        </p:blipFill>
        <p:spPr>
          <a:xfrm>
            <a:off x="1209555" y="377029"/>
            <a:ext cx="6134100" cy="1257300"/>
          </a:xfrm>
          <a:prstGeom prst="rect">
            <a:avLst/>
          </a:prstGeom>
        </p:spPr>
      </p:pic>
      <p:sp>
        <p:nvSpPr>
          <p:cNvPr id="5" name="TextBox 4">
            <a:extLst>
              <a:ext uri="{FF2B5EF4-FFF2-40B4-BE49-F238E27FC236}">
                <a16:creationId xmlns:a16="http://schemas.microsoft.com/office/drawing/2014/main" id="{49D0BECB-83EB-0C48-B38D-A4FF1EAFF413}"/>
              </a:ext>
            </a:extLst>
          </p:cNvPr>
          <p:cNvSpPr txBox="1"/>
          <p:nvPr/>
        </p:nvSpPr>
        <p:spPr>
          <a:xfrm>
            <a:off x="318303" y="5011838"/>
            <a:ext cx="2624436" cy="307777"/>
          </a:xfrm>
          <a:prstGeom prst="rect">
            <a:avLst/>
          </a:prstGeom>
          <a:noFill/>
        </p:spPr>
        <p:txBody>
          <a:bodyPr wrap="none" rtlCol="0">
            <a:spAutoFit/>
          </a:bodyPr>
          <a:lstStyle/>
          <a:p>
            <a:r>
              <a:rPr lang="en-US" sz="1400" b="1" dirty="0">
                <a:solidFill>
                  <a:srgbClr val="0070C0"/>
                </a:solidFill>
              </a:rPr>
              <a:t>Journal of CF 15 (2016) 204 - 212 </a:t>
            </a:r>
          </a:p>
        </p:txBody>
      </p:sp>
    </p:spTree>
    <p:extLst>
      <p:ext uri="{BB962C8B-B14F-4D97-AF65-F5344CB8AC3E}">
        <p14:creationId xmlns:p14="http://schemas.microsoft.com/office/powerpoint/2010/main" val="390268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LUNG TRANSPLANT FOR CF</a:t>
            </a:r>
          </a:p>
        </p:txBody>
      </p:sp>
    </p:spTree>
    <p:extLst>
      <p:ext uri="{BB962C8B-B14F-4D97-AF65-F5344CB8AC3E}">
        <p14:creationId xmlns:p14="http://schemas.microsoft.com/office/powerpoint/2010/main" val="115537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E8BA-997A-F04D-BB92-830C29EE4FD2}"/>
              </a:ext>
            </a:extLst>
          </p:cNvPr>
          <p:cNvSpPr>
            <a:spLocks noGrp="1"/>
          </p:cNvSpPr>
          <p:nvPr>
            <p:ph type="title"/>
          </p:nvPr>
        </p:nvSpPr>
        <p:spPr/>
        <p:txBody>
          <a:bodyPr>
            <a:noAutofit/>
          </a:bodyPr>
          <a:lstStyle/>
          <a:p>
            <a:r>
              <a:rPr lang="en-US" sz="2800" dirty="0"/>
              <a:t>250 CF PATIENTS RECEIVED A LUNG TRANSPLANT IN 2017</a:t>
            </a:r>
          </a:p>
        </p:txBody>
      </p:sp>
      <p:sp>
        <p:nvSpPr>
          <p:cNvPr id="3" name="Content Placeholder 2">
            <a:extLst>
              <a:ext uri="{FF2B5EF4-FFF2-40B4-BE49-F238E27FC236}">
                <a16:creationId xmlns:a16="http://schemas.microsoft.com/office/drawing/2014/main" id="{865C293E-E2C8-A544-A277-52EE57F9732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3C67051-9569-7947-BEC6-3B157F0DF750}"/>
              </a:ext>
            </a:extLst>
          </p:cNvPr>
          <p:cNvPicPr>
            <a:picLocks noChangeAspect="1"/>
          </p:cNvPicPr>
          <p:nvPr/>
        </p:nvPicPr>
        <p:blipFill>
          <a:blip r:embed="rId3"/>
          <a:stretch>
            <a:fillRect/>
          </a:stretch>
        </p:blipFill>
        <p:spPr>
          <a:xfrm>
            <a:off x="1276350" y="1413414"/>
            <a:ext cx="6591300" cy="3467100"/>
          </a:xfrm>
          <a:prstGeom prst="rect">
            <a:avLst/>
          </a:prstGeom>
        </p:spPr>
      </p:pic>
      <p:sp>
        <p:nvSpPr>
          <p:cNvPr id="5" name="TextBox 4">
            <a:extLst>
              <a:ext uri="{FF2B5EF4-FFF2-40B4-BE49-F238E27FC236}">
                <a16:creationId xmlns:a16="http://schemas.microsoft.com/office/drawing/2014/main" id="{40EE1D06-3463-F340-BE28-9701ECA45A46}"/>
              </a:ext>
            </a:extLst>
          </p:cNvPr>
          <p:cNvSpPr txBox="1"/>
          <p:nvPr/>
        </p:nvSpPr>
        <p:spPr>
          <a:xfrm>
            <a:off x="457200" y="5027899"/>
            <a:ext cx="3102015" cy="307777"/>
          </a:xfrm>
          <a:prstGeom prst="rect">
            <a:avLst/>
          </a:prstGeom>
          <a:noFill/>
        </p:spPr>
        <p:txBody>
          <a:bodyPr wrap="square" rtlCol="0">
            <a:spAutoFit/>
          </a:bodyPr>
          <a:lstStyle/>
          <a:p>
            <a:r>
              <a:rPr lang="en-US" sz="1400" b="1" dirty="0">
                <a:solidFill>
                  <a:srgbClr val="0070C0"/>
                </a:solidFill>
              </a:rPr>
              <a:t>2017 CF Registry Report</a:t>
            </a:r>
          </a:p>
        </p:txBody>
      </p:sp>
    </p:spTree>
    <p:extLst>
      <p:ext uri="{BB962C8B-B14F-4D97-AF65-F5344CB8AC3E}">
        <p14:creationId xmlns:p14="http://schemas.microsoft.com/office/powerpoint/2010/main" val="51002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
            <a:ext cx="7620000" cy="762000"/>
          </a:xfrm>
        </p:spPr>
        <p:txBody>
          <a:bodyPr/>
          <a:lstStyle/>
          <a:p>
            <a:r>
              <a:rPr lang="en-US" sz="2167" dirty="0"/>
              <a:t>Adult Lung Transplants</a:t>
            </a:r>
            <a:r>
              <a:rPr lang="en-US" sz="2667" dirty="0"/>
              <a:t/>
            </a:r>
            <a:br>
              <a:rPr lang="en-US" sz="2667" dirty="0"/>
            </a:br>
            <a:r>
              <a:rPr lang="en-US" sz="2000" dirty="0"/>
              <a:t>Major Diagnoses by Year (Number)</a:t>
            </a:r>
          </a:p>
        </p:txBody>
      </p:sp>
      <p:graphicFrame>
        <p:nvGraphicFramePr>
          <p:cNvPr id="10" name="Content Placeholder 9"/>
          <p:cNvGraphicFramePr>
            <a:graphicFrameLocks noGrp="1"/>
          </p:cNvGraphicFramePr>
          <p:nvPr>
            <p:ph idx="1"/>
            <p:extLst/>
          </p:nvPr>
        </p:nvGraphicFramePr>
        <p:xfrm>
          <a:off x="889000" y="952500"/>
          <a:ext cx="7302500" cy="41275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1618529" y="5080000"/>
            <a:ext cx="3929943" cy="592668"/>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2"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45127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52500" y="1079500"/>
          <a:ext cx="7302500" cy="41211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762000" y="188148"/>
            <a:ext cx="7620000" cy="8255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br>
              <a:rPr lang="en-US" sz="2167" kern="0" dirty="0">
                <a:solidFill>
                  <a:srgbClr val="990000"/>
                </a:solidFill>
              </a:rPr>
            </a:br>
            <a:r>
              <a:rPr lang="en-US" sz="2000" kern="0" dirty="0">
                <a:solidFill>
                  <a:srgbClr val="990000"/>
                </a:solidFill>
              </a:rPr>
              <a:t>Kaplan-Meier Survival by Major Diagnosis</a:t>
            </a:r>
            <a:br>
              <a:rPr lang="en-US" sz="2000" kern="0" dirty="0">
                <a:solidFill>
                  <a:srgbClr val="990000"/>
                </a:solidFill>
              </a:rPr>
            </a:br>
            <a:endParaRPr lang="en-US" sz="1667" kern="0" dirty="0">
              <a:solidFill>
                <a:srgbClr val="990000"/>
              </a:solidFill>
            </a:endParaRPr>
          </a:p>
        </p:txBody>
      </p:sp>
      <p:sp>
        <p:nvSpPr>
          <p:cNvPr id="9" name="pvalues"/>
          <p:cNvSpPr txBox="1"/>
          <p:nvPr/>
        </p:nvSpPr>
        <p:spPr>
          <a:xfrm>
            <a:off x="1778000" y="3810000"/>
            <a:ext cx="2603500" cy="707886"/>
          </a:xfrm>
          <a:prstGeom prst="rect">
            <a:avLst/>
          </a:prstGeom>
          <a:noFill/>
        </p:spPr>
        <p:txBody>
          <a:bodyPr wrap="square" rtlCol="0">
            <a:spAutoFit/>
          </a:bodyPr>
          <a:lstStyle/>
          <a:p>
            <a:r>
              <a:rPr lang="en-US" sz="1000" b="1" dirty="0"/>
              <a:t>All pair-wise comparisons were significant at p &lt; 0.05 except A1ATD vs. ILD-non IIP, A1ATD vs. IPAH, COPD vs. ILD-non IIP and ILD-non IIP vs. IPAH.</a:t>
            </a:r>
          </a:p>
        </p:txBody>
      </p:sp>
      <p:sp>
        <p:nvSpPr>
          <p:cNvPr id="13" name="median_survival"/>
          <p:cNvSpPr txBox="1"/>
          <p:nvPr/>
        </p:nvSpPr>
        <p:spPr>
          <a:xfrm>
            <a:off x="4826001" y="1940503"/>
            <a:ext cx="2921019" cy="659878"/>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67" b="1" dirty="0">
                <a:solidFill>
                  <a:schemeClr val="bg2"/>
                </a:solidFill>
              </a:rPr>
              <a:t>Median survival (years):</a:t>
            </a:r>
          </a:p>
          <a:p>
            <a:r>
              <a:rPr lang="en-US" sz="1167" b="1" dirty="0">
                <a:solidFill>
                  <a:schemeClr val="bg2"/>
                </a:solidFill>
              </a:rPr>
              <a:t>A1ATD: 7.0; CF: 9.5; COPD: 5.9; IIP: 5.2;  ILD-not IIP: 6.3; IPAH: 6.3.</a:t>
            </a:r>
          </a:p>
        </p:txBody>
      </p:sp>
      <p:sp>
        <p:nvSpPr>
          <p:cNvPr id="3" name="title_cohort"/>
          <p:cNvSpPr txBox="1"/>
          <p:nvPr/>
        </p:nvSpPr>
        <p:spPr>
          <a:xfrm>
            <a:off x="2413000" y="756089"/>
            <a:ext cx="4318000" cy="348878"/>
          </a:xfrm>
          <a:prstGeom prst="rect">
            <a:avLst/>
          </a:prstGeom>
          <a:noFill/>
        </p:spPr>
        <p:txBody>
          <a:bodyPr wrap="square" rtlCol="0">
            <a:spAutoFit/>
          </a:bodyPr>
          <a:lstStyle/>
          <a:p>
            <a:pPr algn="ctr"/>
            <a:r>
              <a:rPr lang="en-US" sz="1667" b="1" kern="0" dirty="0">
                <a:solidFill>
                  <a:srgbClr val="990000"/>
                </a:solidFill>
              </a:rPr>
              <a:t>(Transplants: January 1990 – June 2016)</a:t>
            </a:r>
          </a:p>
        </p:txBody>
      </p:sp>
      <p:grpSp>
        <p:nvGrpSpPr>
          <p:cNvPr id="12" name="Group 11"/>
          <p:cNvGrpSpPr/>
          <p:nvPr/>
        </p:nvGrpSpPr>
        <p:grpSpPr>
          <a:xfrm>
            <a:off x="1676402" y="5122332"/>
            <a:ext cx="3929943" cy="592668"/>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20"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317021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52500" y="1079500"/>
          <a:ext cx="71755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762000" y="175689"/>
            <a:ext cx="7620000" cy="8255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r>
              <a:rPr lang="en-US" sz="2333" kern="0" dirty="0">
                <a:solidFill>
                  <a:srgbClr val="990000"/>
                </a:solidFill>
              </a:rPr>
              <a:t/>
            </a:r>
            <a:br>
              <a:rPr lang="en-US" sz="2333" kern="0" dirty="0">
                <a:solidFill>
                  <a:srgbClr val="990000"/>
                </a:solidFill>
              </a:rPr>
            </a:br>
            <a:r>
              <a:rPr lang="en-US" sz="2000" kern="0" dirty="0">
                <a:solidFill>
                  <a:srgbClr val="990000"/>
                </a:solidFill>
              </a:rPr>
              <a:t>Kaplan-Meier Survival by Major Diagnosis Conditional on </a:t>
            </a:r>
            <a:br>
              <a:rPr lang="en-US" sz="2000" kern="0" dirty="0">
                <a:solidFill>
                  <a:srgbClr val="990000"/>
                </a:solidFill>
              </a:rPr>
            </a:br>
            <a:endParaRPr lang="en-US" sz="1667" kern="0" dirty="0">
              <a:solidFill>
                <a:srgbClr val="990000"/>
              </a:solidFill>
            </a:endParaRPr>
          </a:p>
        </p:txBody>
      </p:sp>
      <p:sp>
        <p:nvSpPr>
          <p:cNvPr id="3" name="Title 2"/>
          <p:cNvSpPr txBox="1"/>
          <p:nvPr/>
        </p:nvSpPr>
        <p:spPr>
          <a:xfrm>
            <a:off x="1234723" y="737497"/>
            <a:ext cx="2540000" cy="400110"/>
          </a:xfrm>
          <a:prstGeom prst="rect">
            <a:avLst/>
          </a:prstGeom>
          <a:noFill/>
        </p:spPr>
        <p:txBody>
          <a:bodyPr wrap="square" rtlCol="0">
            <a:spAutoFit/>
          </a:bodyPr>
          <a:lstStyle/>
          <a:p>
            <a:pPr algn="ctr"/>
            <a:r>
              <a:rPr lang="en-US" sz="2000" b="1" kern="0" dirty="0">
                <a:solidFill>
                  <a:srgbClr val="990000"/>
                </a:solidFill>
              </a:rPr>
              <a:t>Survival to 1 Year</a:t>
            </a:r>
          </a:p>
        </p:txBody>
      </p:sp>
      <p:sp>
        <p:nvSpPr>
          <p:cNvPr id="19" name="median_survival"/>
          <p:cNvSpPr txBox="1"/>
          <p:nvPr/>
        </p:nvSpPr>
        <p:spPr>
          <a:xfrm>
            <a:off x="1714500" y="4064000"/>
            <a:ext cx="3937000" cy="426700"/>
          </a:xfrm>
          <a:prstGeom prst="rect">
            <a:avLst/>
          </a:prstGeom>
          <a:noFill/>
          <a:ln>
            <a:solidFill>
              <a:schemeClr val="bg2"/>
            </a:solidFill>
          </a:ln>
        </p:spPr>
        <p:txBody>
          <a:bodyPr wrap="square" lIns="38100" rIns="3810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67" b="1" dirty="0"/>
              <a:t>Median survival (years): A1ATD: 9.2; CF: 12.2; COPD: 7.3; IIP: 7.2;  ILD-not IIP: 8.2;  IPAH: 10.9</a:t>
            </a:r>
          </a:p>
        </p:txBody>
      </p:sp>
      <p:sp>
        <p:nvSpPr>
          <p:cNvPr id="9" name="pvalues"/>
          <p:cNvSpPr txBox="1"/>
          <p:nvPr/>
        </p:nvSpPr>
        <p:spPr>
          <a:xfrm>
            <a:off x="4682804" y="1969485"/>
            <a:ext cx="3210278" cy="631135"/>
          </a:xfrm>
          <a:prstGeom prst="rect">
            <a:avLst/>
          </a:prstGeom>
          <a:solidFill>
            <a:schemeClr val="tx1"/>
          </a:solidFill>
        </p:spPr>
        <p:txBody>
          <a:bodyPr wrap="square" rtlCol="0">
            <a:spAutoFit/>
          </a:bodyPr>
          <a:lstStyle/>
          <a:p>
            <a:r>
              <a:rPr lang="en-US" sz="1167" b="1" dirty="0">
                <a:solidFill>
                  <a:schemeClr val="bg2"/>
                </a:solidFill>
              </a:rPr>
              <a:t>All pair-wise comparisons were significant at p &lt; 0.05 except A1ATD vs. ILD-non IIP, CF vs. IPAH and COPD vs. IIP.</a:t>
            </a:r>
          </a:p>
        </p:txBody>
      </p:sp>
      <p:sp>
        <p:nvSpPr>
          <p:cNvPr id="12" name="title_cohort"/>
          <p:cNvSpPr txBox="1"/>
          <p:nvPr/>
        </p:nvSpPr>
        <p:spPr>
          <a:xfrm>
            <a:off x="3563056" y="772652"/>
            <a:ext cx="4339167" cy="348878"/>
          </a:xfrm>
          <a:prstGeom prst="rect">
            <a:avLst/>
          </a:prstGeom>
          <a:noFill/>
        </p:spPr>
        <p:txBody>
          <a:bodyPr wrap="square" rtlCol="0">
            <a:spAutoFit/>
          </a:bodyPr>
          <a:lstStyle/>
          <a:p>
            <a:r>
              <a:rPr lang="en-US" sz="1667" b="1" kern="0" dirty="0">
                <a:solidFill>
                  <a:srgbClr val="990000"/>
                </a:solidFill>
              </a:rPr>
              <a:t>(Transplants: January 1990 – June 2016)</a:t>
            </a:r>
          </a:p>
        </p:txBody>
      </p:sp>
      <p:grpSp>
        <p:nvGrpSpPr>
          <p:cNvPr id="13" name="Group 12"/>
          <p:cNvGrpSpPr/>
          <p:nvPr/>
        </p:nvGrpSpPr>
        <p:grpSpPr>
          <a:xfrm>
            <a:off x="1598084" y="5122332"/>
            <a:ext cx="3929943" cy="592668"/>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21"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4321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52500" y="1333500"/>
          <a:ext cx="71755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762000" y="145030"/>
            <a:ext cx="7620000" cy="12065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r>
              <a:rPr lang="en-US" sz="2333" kern="0" dirty="0">
                <a:solidFill>
                  <a:srgbClr val="990000"/>
                </a:solidFill>
              </a:rPr>
              <a:t/>
            </a:r>
            <a:br>
              <a:rPr lang="en-US" sz="2333" kern="0" dirty="0">
                <a:solidFill>
                  <a:srgbClr val="990000"/>
                </a:solidFill>
              </a:rPr>
            </a:br>
            <a:r>
              <a:rPr lang="en-US" sz="2000" kern="0" dirty="0">
                <a:solidFill>
                  <a:srgbClr val="990000"/>
                </a:solidFill>
              </a:rPr>
              <a:t>Kaplan-Meier Survival by Procedure Type and Era</a:t>
            </a:r>
            <a:br>
              <a:rPr lang="en-US" sz="2000" kern="0" dirty="0">
                <a:solidFill>
                  <a:srgbClr val="990000"/>
                </a:solidFill>
              </a:rPr>
            </a:br>
            <a:endParaRPr lang="en-US" sz="2000" kern="0" dirty="0">
              <a:solidFill>
                <a:srgbClr val="990000"/>
              </a:solidFill>
            </a:endParaRPr>
          </a:p>
          <a:p>
            <a:r>
              <a:rPr lang="en-US" sz="1667" kern="0" dirty="0">
                <a:solidFill>
                  <a:srgbClr val="990000"/>
                </a:solidFill>
              </a:rPr>
              <a:t>Diagnosis: CF, Bilateral/Double Lung</a:t>
            </a:r>
          </a:p>
        </p:txBody>
      </p:sp>
      <p:sp>
        <p:nvSpPr>
          <p:cNvPr id="9" name="pvalues"/>
          <p:cNvSpPr txBox="1"/>
          <p:nvPr/>
        </p:nvSpPr>
        <p:spPr>
          <a:xfrm>
            <a:off x="1662507" y="3873500"/>
            <a:ext cx="2794000" cy="631135"/>
          </a:xfrm>
          <a:prstGeom prst="rect">
            <a:avLst/>
          </a:prstGeom>
          <a:noFill/>
        </p:spPr>
        <p:txBody>
          <a:bodyPr wrap="square" rtlCol="0">
            <a:spAutoFit/>
          </a:bodyPr>
          <a:lstStyle/>
          <a:p>
            <a:r>
              <a:rPr lang="en-US" sz="1167" b="1" dirty="0"/>
              <a:t>1990-1998 vs. 1999-2008: p&lt;0.0001 1990-1998 vs. 2009-6/2016: p&lt;0.0001 1999-2008 vs. 2009-6/2016: p&lt;0.0001</a:t>
            </a:r>
          </a:p>
        </p:txBody>
      </p:sp>
      <p:sp>
        <p:nvSpPr>
          <p:cNvPr id="3" name="title_cohort"/>
          <p:cNvSpPr txBox="1"/>
          <p:nvPr/>
        </p:nvSpPr>
        <p:spPr>
          <a:xfrm>
            <a:off x="2282473" y="751842"/>
            <a:ext cx="4572000" cy="348878"/>
          </a:xfrm>
          <a:prstGeom prst="rect">
            <a:avLst/>
          </a:prstGeom>
          <a:noFill/>
        </p:spPr>
        <p:txBody>
          <a:bodyPr wrap="square" rtlCol="0">
            <a:spAutoFit/>
          </a:bodyPr>
          <a:lstStyle/>
          <a:p>
            <a:pPr algn="ctr"/>
            <a:r>
              <a:rPr lang="en-US" sz="1667" b="1" kern="0" dirty="0">
                <a:solidFill>
                  <a:srgbClr val="002060"/>
                </a:solidFill>
              </a:rPr>
              <a:t>(</a:t>
            </a:r>
            <a:r>
              <a:rPr lang="en-US" sz="1667" b="1" kern="0" dirty="0">
                <a:solidFill>
                  <a:srgbClr val="990000"/>
                </a:solidFill>
              </a:rPr>
              <a:t>Transplants: January 1990 – June 2016)</a:t>
            </a:r>
            <a:endParaRPr lang="en-US" sz="1667" b="1" dirty="0">
              <a:solidFill>
                <a:srgbClr val="990000"/>
              </a:solidFill>
            </a:endParaRPr>
          </a:p>
        </p:txBody>
      </p:sp>
      <p:grpSp>
        <p:nvGrpSpPr>
          <p:cNvPr id="11" name="Group 10"/>
          <p:cNvGrpSpPr/>
          <p:nvPr/>
        </p:nvGrpSpPr>
        <p:grpSpPr>
          <a:xfrm>
            <a:off x="1662507" y="5079946"/>
            <a:ext cx="3929943" cy="592668"/>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3"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23413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0DF5-07DC-3043-8D69-6495FE4C92BD}"/>
              </a:ext>
            </a:extLst>
          </p:cNvPr>
          <p:cNvSpPr>
            <a:spLocks noGrp="1"/>
          </p:cNvSpPr>
          <p:nvPr>
            <p:ph type="title"/>
          </p:nvPr>
        </p:nvSpPr>
        <p:spPr/>
        <p:txBody>
          <a:bodyPr>
            <a:normAutofit/>
          </a:bodyPr>
          <a:lstStyle/>
          <a:p>
            <a:r>
              <a:rPr lang="en-US" dirty="0"/>
              <a:t>Overview</a:t>
            </a:r>
          </a:p>
        </p:txBody>
      </p:sp>
      <p:sp>
        <p:nvSpPr>
          <p:cNvPr id="3" name="Content Placeholder 2">
            <a:extLst>
              <a:ext uri="{FF2B5EF4-FFF2-40B4-BE49-F238E27FC236}">
                <a16:creationId xmlns:a16="http://schemas.microsoft.com/office/drawing/2014/main" id="{C2654DB5-B0F0-4447-9281-38E9AAB7038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Advanced Lung Disease in CF</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Lung Transplant Referral: Opportunities and Challenges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Lung Transplant for CF: ISHLT Registry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Development of CFF Consensus Guideline for Lung Transplant Referral</a:t>
            </a:r>
          </a:p>
          <a:p>
            <a:endParaRPr lang="en-US" dirty="0"/>
          </a:p>
          <a:p>
            <a:pPr marL="342900" indent="-342900">
              <a:buFont typeface="Arial" panose="020B0604020202020204" pitchFamily="34" charset="0"/>
              <a:buChar char="•"/>
            </a:pPr>
            <a:r>
              <a:rPr lang="en-US" dirty="0"/>
              <a:t>Role of the CF Team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5196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64827" y="5122332"/>
            <a:ext cx="3929943" cy="592668"/>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6"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
        <p:nvSpPr>
          <p:cNvPr id="13" name="Title 1"/>
          <p:cNvSpPr txBox="1">
            <a:spLocks/>
          </p:cNvSpPr>
          <p:nvPr/>
        </p:nvSpPr>
        <p:spPr bwMode="auto">
          <a:xfrm>
            <a:off x="766704" y="140286"/>
            <a:ext cx="7620000" cy="11430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r>
              <a:rPr lang="en-US" sz="2000" kern="0" dirty="0">
                <a:solidFill>
                  <a:srgbClr val="990000"/>
                </a:solidFill>
              </a:rPr>
              <a:t/>
            </a:r>
            <a:br>
              <a:rPr lang="en-US" sz="2000" kern="0" dirty="0">
                <a:solidFill>
                  <a:srgbClr val="990000"/>
                </a:solidFill>
              </a:rPr>
            </a:br>
            <a:r>
              <a:rPr lang="en-US" sz="2000" kern="0" dirty="0">
                <a:solidFill>
                  <a:srgbClr val="990000"/>
                </a:solidFill>
              </a:rPr>
              <a:t>Functional Status of Surviving Recipients </a:t>
            </a:r>
            <a:br>
              <a:rPr lang="en-US" sz="2000" kern="0" dirty="0">
                <a:solidFill>
                  <a:srgbClr val="990000"/>
                </a:solidFill>
              </a:rPr>
            </a:br>
            <a:endParaRPr lang="en-US" sz="1667" kern="0" dirty="0">
              <a:solidFill>
                <a:srgbClr val="990000"/>
              </a:solidFill>
            </a:endParaRPr>
          </a:p>
        </p:txBody>
      </p:sp>
      <p:sp>
        <p:nvSpPr>
          <p:cNvPr id="14" name="title_cohort"/>
          <p:cNvSpPr txBox="1"/>
          <p:nvPr/>
        </p:nvSpPr>
        <p:spPr>
          <a:xfrm>
            <a:off x="2504723" y="845554"/>
            <a:ext cx="4318000" cy="348878"/>
          </a:xfrm>
          <a:prstGeom prst="rect">
            <a:avLst/>
          </a:prstGeom>
          <a:noFill/>
        </p:spPr>
        <p:txBody>
          <a:bodyPr wrap="square" rtlCol="0">
            <a:spAutoFit/>
          </a:bodyPr>
          <a:lstStyle/>
          <a:p>
            <a:r>
              <a:rPr lang="en-US" sz="1667" b="1" kern="0" dirty="0">
                <a:solidFill>
                  <a:srgbClr val="990000"/>
                </a:solidFill>
              </a:rPr>
              <a:t>(Follow-ups: January 2009 – June 2017)</a:t>
            </a:r>
          </a:p>
        </p:txBody>
      </p:sp>
      <p:graphicFrame>
        <p:nvGraphicFramePr>
          <p:cNvPr id="12" name="Content Placeholder 9"/>
          <p:cNvGraphicFramePr>
            <a:graphicFrameLocks noGrp="1"/>
          </p:cNvGraphicFramePr>
          <p:nvPr>
            <p:ph idx="1"/>
            <p:extLst/>
          </p:nvPr>
        </p:nvGraphicFramePr>
        <p:xfrm>
          <a:off x="889000" y="1178980"/>
          <a:ext cx="7302500" cy="40280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799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84336907"/>
              </p:ext>
            </p:extLst>
          </p:nvPr>
        </p:nvGraphicFramePr>
        <p:xfrm>
          <a:off x="1615475" y="1253234"/>
          <a:ext cx="5505355" cy="3904351"/>
        </p:xfrm>
        <a:graphic>
          <a:graphicData uri="http://schemas.openxmlformats.org/drawingml/2006/table">
            <a:tbl>
              <a:tblPr bandRow="1">
                <a:tableStyleId>{5C22544A-7EE6-4342-B048-85BDC9FD1C3A}</a:tableStyleId>
              </a:tblPr>
              <a:tblGrid>
                <a:gridCol w="27051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3"/>
                    </a:ext>
                  </a:extLst>
                </a:gridCol>
                <a:gridCol w="958755">
                  <a:extLst>
                    <a:ext uri="{9D8B030D-6E8A-4147-A177-3AD203B41FA5}">
                      <a16:colId xmlns:a16="http://schemas.microsoft.com/office/drawing/2014/main" val="20004"/>
                    </a:ext>
                  </a:extLst>
                </a:gridCol>
              </a:tblGrid>
              <a:tr h="7723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990000"/>
                          </a:solidFill>
                          <a:latin typeface="+mn-lt"/>
                          <a:ea typeface="Times New Roman"/>
                          <a:cs typeface="Times New Roman"/>
                        </a:rPr>
                        <a:t>Outcome</a:t>
                      </a:r>
                      <a:endParaRPr lang="en-US" sz="1200" b="1" u="sng" dirty="0">
                        <a:solidFill>
                          <a:srgbClr val="990000"/>
                        </a:solidFill>
                        <a:latin typeface="+mn-lt"/>
                        <a:ea typeface="Times New Roman"/>
                        <a:cs typeface="Times New Roman"/>
                      </a:endParaRPr>
                    </a:p>
                    <a:p>
                      <a:pPr marL="0" marR="0" algn="ctr">
                        <a:spcBef>
                          <a:spcPts val="0"/>
                        </a:spcBef>
                        <a:spcAft>
                          <a:spcPts val="0"/>
                        </a:spcAft>
                      </a:pPr>
                      <a:endParaRPr lang="en-US" sz="1200" b="1" u="sng"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u="none" strike="noStrike" dirty="0">
                          <a:solidFill>
                            <a:srgbClr val="990000"/>
                          </a:solidFill>
                          <a:latin typeface="+mn-lt"/>
                          <a:ea typeface="Times New Roman"/>
                          <a:cs typeface="Times New Roman"/>
                        </a:rPr>
                        <a:t>Within </a:t>
                      </a:r>
                    </a:p>
                    <a:p>
                      <a:pPr marL="0" marR="0" algn="ctr">
                        <a:spcBef>
                          <a:spcPts val="0"/>
                        </a:spcBef>
                        <a:spcAft>
                          <a:spcPts val="0"/>
                        </a:spcAft>
                      </a:pPr>
                      <a:r>
                        <a:rPr lang="en-US" sz="1200" b="1" u="sng" strike="noStrike" dirty="0">
                          <a:solidFill>
                            <a:srgbClr val="990000"/>
                          </a:solidFill>
                          <a:latin typeface="+mn-lt"/>
                          <a:ea typeface="Times New Roman"/>
                          <a:cs typeface="Times New Roman"/>
                        </a:rPr>
                        <a:t>1 Year</a:t>
                      </a:r>
                      <a:endParaRPr lang="en-US" sz="1200" b="1" u="sng" dirty="0">
                        <a:solidFill>
                          <a:srgbClr val="990000"/>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u="none" strike="noStrike" dirty="0">
                          <a:solidFill>
                            <a:srgbClr val="990000"/>
                          </a:solidFill>
                          <a:latin typeface="+mn-lt"/>
                          <a:ea typeface="Times New Roman"/>
                          <a:cs typeface="Times New Roman"/>
                        </a:rPr>
                        <a:t>Within </a:t>
                      </a:r>
                    </a:p>
                    <a:p>
                      <a:pPr marL="0" marR="0" algn="ctr">
                        <a:spcBef>
                          <a:spcPts val="0"/>
                        </a:spcBef>
                        <a:spcAft>
                          <a:spcPts val="0"/>
                        </a:spcAft>
                      </a:pPr>
                      <a:r>
                        <a:rPr lang="en-US" sz="1200" b="1" u="sng" strike="noStrike" dirty="0">
                          <a:solidFill>
                            <a:srgbClr val="990000"/>
                          </a:solidFill>
                          <a:latin typeface="+mn-lt"/>
                          <a:ea typeface="Times New Roman"/>
                          <a:cs typeface="Times New Roman"/>
                        </a:rPr>
                        <a:t>5 Years</a:t>
                      </a:r>
                      <a:endParaRPr lang="en-US" sz="1200" b="1" u="sng" dirty="0">
                        <a:solidFill>
                          <a:srgbClr val="990000"/>
                        </a:solidFill>
                        <a:latin typeface="+mn-lt"/>
                        <a:ea typeface="Times New Roman"/>
                        <a:cs typeface="Times New Roman"/>
                      </a:endParaRPr>
                    </a:p>
                  </a:txBody>
                  <a:tcPr marL="57150" marR="571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u="sng" dirty="0">
                          <a:solidFill>
                            <a:srgbClr val="990000"/>
                          </a:solidFill>
                          <a:latin typeface="+mn-lt"/>
                          <a:ea typeface="Times New Roman"/>
                          <a:cs typeface="Times New Roman"/>
                        </a:rPr>
                        <a:t>Within 10 years</a:t>
                      </a:r>
                    </a:p>
                  </a:txBody>
                  <a:tcPr marL="57150" marR="5715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355">
                <a:tc>
                  <a:txBody>
                    <a:bodyPr/>
                    <a:lstStyle/>
                    <a:p>
                      <a:pPr marL="0" marR="0">
                        <a:spcBef>
                          <a:spcPts val="0"/>
                        </a:spcBef>
                        <a:spcAft>
                          <a:spcPts val="0"/>
                        </a:spcAft>
                      </a:pPr>
                      <a:r>
                        <a:rPr lang="en-US" sz="1200" b="1" kern="0" dirty="0">
                          <a:solidFill>
                            <a:schemeClr val="tx1"/>
                          </a:solidFill>
                          <a:latin typeface="+mn-lt"/>
                          <a:ea typeface="Times New Roman"/>
                          <a:cs typeface="Times New Roman"/>
                        </a:rPr>
                        <a:t>Severe Renal Dysfunction*</a:t>
                      </a: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90000"/>
                          </a:solidFill>
                          <a:effectLst/>
                          <a:latin typeface="+mj-lt"/>
                        </a:rPr>
                        <a:t>5.7%</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90000"/>
                          </a:solidFill>
                          <a:effectLst/>
                          <a:latin typeface="+mj-lt"/>
                        </a:rPr>
                        <a:t>16.3%</a:t>
                      </a:r>
                    </a:p>
                  </a:txBody>
                  <a:tcPr marL="5292" marR="5292" marT="52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rgbClr val="000000"/>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rgbClr val="990000"/>
                          </a:solidFill>
                          <a:effectLst/>
                          <a:latin typeface="+mn-lt"/>
                          <a:ea typeface="+mn-ea"/>
                          <a:cs typeface="+mn-cs"/>
                        </a:rPr>
                        <a:t>25.0%</a:t>
                      </a:r>
                    </a:p>
                    <a:p>
                      <a:pPr algn="ctr" fontAlgn="b"/>
                      <a:endParaRPr lang="en-US" sz="1200" b="1" i="0" u="none" strike="noStrike" dirty="0">
                        <a:solidFill>
                          <a:srgbClr val="000000"/>
                        </a:solidFill>
                        <a:effectLst/>
                        <a:latin typeface="+mj-lt"/>
                      </a:endParaRP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2"/>
                          </a:solidFill>
                          <a:latin typeface="+mn-lt"/>
                          <a:ea typeface="Times New Roman"/>
                          <a:cs typeface="Times New Roman"/>
                        </a:rPr>
                        <a:t>        Creatinine &gt; 2.5 mg/dl (221 µmol/L)</a:t>
                      </a:r>
                      <a:endParaRPr lang="en-US" sz="1200" b="1"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4.4%</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12.9%</a:t>
                      </a:r>
                    </a:p>
                  </a:txBody>
                  <a:tcPr marL="5292" marR="5292" marT="52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effectLst/>
                        <a:latin typeface="+mj-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j-lt"/>
                        </a:rPr>
                        <a:t> </a:t>
                      </a:r>
                      <a:r>
                        <a:rPr lang="en-US" sz="1200" b="1" i="1" u="none" strike="noStrike" kern="1200" dirty="0">
                          <a:solidFill>
                            <a:srgbClr val="000000"/>
                          </a:solidFill>
                          <a:effectLst/>
                          <a:latin typeface="+mn-lt"/>
                          <a:ea typeface="+mn-ea"/>
                          <a:cs typeface="+mn-cs"/>
                        </a:rPr>
                        <a:t>15.0%</a:t>
                      </a:r>
                    </a:p>
                    <a:p>
                      <a:pPr algn="ctr" fontAlgn="b"/>
                      <a:endParaRPr lang="en-US" sz="1200" b="1" i="0" u="none" strike="noStrike" dirty="0">
                        <a:solidFill>
                          <a:srgbClr val="000000"/>
                        </a:solidFill>
                        <a:effectLst/>
                        <a:latin typeface="+mj-lt"/>
                      </a:endParaRP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502">
                <a:tc>
                  <a:txBody>
                    <a:bodyPr/>
                    <a:lstStyle/>
                    <a:p>
                      <a:pPr marL="0" marR="0">
                        <a:spcBef>
                          <a:spcPts val="0"/>
                        </a:spcBef>
                        <a:spcAft>
                          <a:spcPts val="0"/>
                        </a:spcAft>
                      </a:pPr>
                      <a:r>
                        <a:rPr lang="en-US" sz="1200" b="1" i="1" dirty="0">
                          <a:solidFill>
                            <a:schemeClr val="bg2"/>
                          </a:solidFill>
                          <a:latin typeface="+mn-lt"/>
                          <a:ea typeface="Times New Roman"/>
                          <a:cs typeface="Times New Roman"/>
                        </a:rPr>
                        <a:t>        Chronic Dialysis</a:t>
                      </a:r>
                      <a:endParaRPr lang="en-US" sz="1200" b="1"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1.3%</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2.8%</a:t>
                      </a:r>
                    </a:p>
                  </a:txBody>
                  <a:tcPr marL="5292" marR="5292" marT="52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1" u="none" strike="noStrike" kern="1200" dirty="0">
                        <a:solidFill>
                          <a:srgbClr val="000000"/>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1" u="none" strike="noStrike" kern="1200" dirty="0">
                          <a:solidFill>
                            <a:srgbClr val="000000"/>
                          </a:solidFill>
                          <a:effectLst/>
                          <a:latin typeface="+mn-lt"/>
                          <a:ea typeface="+mn-ea"/>
                          <a:cs typeface="+mn-cs"/>
                        </a:rPr>
                        <a:t>6.4%</a:t>
                      </a:r>
                    </a:p>
                    <a:p>
                      <a:pPr algn="ctr" fontAlgn="b"/>
                      <a:r>
                        <a:rPr lang="en-US" sz="1200" b="1" i="0"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1502">
                <a:tc>
                  <a:txBody>
                    <a:bodyPr/>
                    <a:lstStyle/>
                    <a:p>
                      <a:pPr marL="0" marR="0">
                        <a:spcBef>
                          <a:spcPts val="0"/>
                        </a:spcBef>
                        <a:spcAft>
                          <a:spcPts val="0"/>
                        </a:spcAft>
                      </a:pPr>
                      <a:r>
                        <a:rPr lang="en-US" sz="1200" b="1" i="1" dirty="0">
                          <a:solidFill>
                            <a:schemeClr val="bg2"/>
                          </a:solidFill>
                          <a:latin typeface="+mn-lt"/>
                          <a:ea typeface="Times New Roman"/>
                          <a:cs typeface="Times New Roman"/>
                        </a:rPr>
                        <a:t>        Renal Transplant</a:t>
                      </a:r>
                      <a:endParaRPr lang="en-US" sz="1200" b="1"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0.0%</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0.6%</a:t>
                      </a:r>
                    </a:p>
                  </a:txBody>
                  <a:tcPr marL="5292" marR="5292" marT="52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1" u="none" strike="noStrike" kern="1200" dirty="0">
                        <a:solidFill>
                          <a:srgbClr val="000000"/>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1" u="none" strike="noStrike" kern="1200" dirty="0">
                          <a:solidFill>
                            <a:srgbClr val="000000"/>
                          </a:solidFill>
                          <a:effectLst/>
                          <a:latin typeface="+mn-lt"/>
                          <a:ea typeface="+mn-ea"/>
                          <a:cs typeface="+mn-cs"/>
                        </a:rPr>
                        <a:t>3.6%</a:t>
                      </a:r>
                    </a:p>
                    <a:p>
                      <a:pPr algn="ctr" fontAlgn="b"/>
                      <a:r>
                        <a:rPr lang="en-US" sz="1200" b="1" i="0"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355">
                <a:tc>
                  <a:txBody>
                    <a:bodyPr/>
                    <a:lstStyle/>
                    <a:p>
                      <a:pPr marL="0" marR="0">
                        <a:spcBef>
                          <a:spcPts val="0"/>
                        </a:spcBef>
                        <a:spcAft>
                          <a:spcPts val="0"/>
                        </a:spcAft>
                      </a:pPr>
                      <a:r>
                        <a:rPr lang="en-US" sz="1200" b="1" dirty="0">
                          <a:solidFill>
                            <a:schemeClr val="tx1"/>
                          </a:solidFill>
                          <a:latin typeface="+mn-lt"/>
                          <a:ea typeface="Times New Roman"/>
                          <a:cs typeface="Times New Roman"/>
                        </a:rPr>
                        <a:t>Diabetes</a:t>
                      </a:r>
                      <a:endParaRPr lang="en-US" sz="1200" dirty="0">
                        <a:solidFill>
                          <a:schemeClr val="tx1"/>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90000"/>
                          </a:solidFill>
                          <a:effectLst/>
                          <a:latin typeface="+mj-lt"/>
                        </a:rPr>
                        <a:t>19.8%</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90000"/>
                          </a:solidFill>
                          <a:effectLst/>
                          <a:latin typeface="+mj-lt"/>
                        </a:rPr>
                        <a:t>34.4%</a:t>
                      </a:r>
                    </a:p>
                  </a:txBody>
                  <a:tcPr marL="5292" marR="5292" marT="52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355">
                <a:tc>
                  <a:txBody>
                    <a:bodyPr/>
                    <a:lstStyle/>
                    <a:p>
                      <a:pPr marL="0" marR="0">
                        <a:spcBef>
                          <a:spcPts val="0"/>
                        </a:spcBef>
                        <a:spcAft>
                          <a:spcPts val="0"/>
                        </a:spcAft>
                      </a:pPr>
                      <a:r>
                        <a:rPr lang="en-US" sz="1200" b="1" dirty="0">
                          <a:solidFill>
                            <a:schemeClr val="tx1"/>
                          </a:solidFill>
                          <a:latin typeface="+mn-lt"/>
                          <a:ea typeface="Times New Roman"/>
                          <a:cs typeface="Times New Roman"/>
                        </a:rPr>
                        <a:t>Bronchiolitis Obliterans Syndrome</a:t>
                      </a: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90000"/>
                          </a:solidFill>
                          <a:effectLst/>
                          <a:latin typeface="+mj-lt"/>
                        </a:rPr>
                        <a:t>8.8%</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90000"/>
                          </a:solidFill>
                          <a:effectLst/>
                          <a:latin typeface="+mj-lt"/>
                        </a:rPr>
                        <a:t>41.1%</a:t>
                      </a:r>
                    </a:p>
                  </a:txBody>
                  <a:tcPr marL="5292" marR="5292" marT="52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rgbClr val="000000"/>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rgbClr val="990000"/>
                          </a:solidFill>
                          <a:effectLst/>
                          <a:latin typeface="+mn-lt"/>
                          <a:ea typeface="+mn-ea"/>
                          <a:cs typeface="+mn-cs"/>
                        </a:rPr>
                        <a:t>65.8%</a:t>
                      </a:r>
                    </a:p>
                    <a:p>
                      <a:pPr algn="ctr" fontAlgn="b"/>
                      <a:endParaRPr lang="en-US" sz="1200" b="1" i="0" u="none" strike="noStrike" dirty="0">
                        <a:solidFill>
                          <a:srgbClr val="000000"/>
                        </a:solidFill>
                        <a:effectLst/>
                        <a:latin typeface="+mj-lt"/>
                      </a:endParaRP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itle 1"/>
          <p:cNvSpPr txBox="1">
            <a:spLocks/>
          </p:cNvSpPr>
          <p:nvPr/>
        </p:nvSpPr>
        <p:spPr bwMode="auto">
          <a:xfrm>
            <a:off x="762000" y="154440"/>
            <a:ext cx="7620000" cy="11430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r>
              <a:rPr lang="en-US" sz="2000" kern="0" dirty="0">
                <a:solidFill>
                  <a:srgbClr val="990000"/>
                </a:solidFill>
              </a:rPr>
              <a:t/>
            </a:r>
            <a:br>
              <a:rPr lang="en-US" sz="2000" kern="0" dirty="0">
                <a:solidFill>
                  <a:srgbClr val="990000"/>
                </a:solidFill>
              </a:rPr>
            </a:br>
            <a:r>
              <a:rPr lang="en-US" sz="2000" kern="0" dirty="0">
                <a:solidFill>
                  <a:srgbClr val="990000"/>
                </a:solidFill>
              </a:rPr>
              <a:t>Cumulative Morbidity Rates in </a:t>
            </a:r>
            <a:r>
              <a:rPr lang="en-US" sz="2000" u="sng" kern="0" dirty="0">
                <a:solidFill>
                  <a:srgbClr val="990000"/>
                </a:solidFill>
              </a:rPr>
              <a:t>Survivors</a:t>
            </a:r>
            <a:r>
              <a:rPr lang="en-US" sz="2000" kern="0" dirty="0">
                <a:solidFill>
                  <a:srgbClr val="990000"/>
                </a:solidFill>
              </a:rPr>
              <a:t> within 1, 5 and 10 Years</a:t>
            </a:r>
            <a:br>
              <a:rPr lang="en-US" sz="2000" kern="0" dirty="0">
                <a:solidFill>
                  <a:srgbClr val="990000"/>
                </a:solidFill>
              </a:rPr>
            </a:br>
            <a:endParaRPr lang="en-US" sz="1667" kern="0" dirty="0">
              <a:solidFill>
                <a:srgbClr val="990000"/>
              </a:solidFill>
            </a:endParaRPr>
          </a:p>
        </p:txBody>
      </p:sp>
      <p:sp>
        <p:nvSpPr>
          <p:cNvPr id="3" name="Title 2"/>
          <p:cNvSpPr txBox="1"/>
          <p:nvPr/>
        </p:nvSpPr>
        <p:spPr>
          <a:xfrm>
            <a:off x="1206500" y="892890"/>
            <a:ext cx="2647761" cy="400110"/>
          </a:xfrm>
          <a:prstGeom prst="rect">
            <a:avLst/>
          </a:prstGeom>
          <a:noFill/>
        </p:spPr>
        <p:txBody>
          <a:bodyPr wrap="square" rtlCol="0">
            <a:spAutoFit/>
          </a:bodyPr>
          <a:lstStyle/>
          <a:p>
            <a:pPr algn="ctr"/>
            <a:r>
              <a:rPr lang="en-US" sz="2000" b="1" kern="0" dirty="0">
                <a:solidFill>
                  <a:srgbClr val="990000"/>
                </a:solidFill>
              </a:rPr>
              <a:t>Post-Transplant</a:t>
            </a:r>
          </a:p>
        </p:txBody>
      </p:sp>
      <p:sp>
        <p:nvSpPr>
          <p:cNvPr id="11" name="title_cohort"/>
          <p:cNvSpPr txBox="1"/>
          <p:nvPr/>
        </p:nvSpPr>
        <p:spPr>
          <a:xfrm>
            <a:off x="3492500" y="934737"/>
            <a:ext cx="4508500" cy="348878"/>
          </a:xfrm>
          <a:prstGeom prst="rect">
            <a:avLst/>
          </a:prstGeom>
          <a:noFill/>
        </p:spPr>
        <p:txBody>
          <a:bodyPr wrap="square" rtlCol="0">
            <a:spAutoFit/>
          </a:bodyPr>
          <a:lstStyle/>
          <a:p>
            <a:r>
              <a:rPr lang="en-US" sz="1667" b="1" kern="0" dirty="0">
                <a:solidFill>
                  <a:srgbClr val="990000"/>
                </a:solidFill>
              </a:rPr>
              <a:t>(Transplants: January 1994 – June 2016)</a:t>
            </a:r>
          </a:p>
        </p:txBody>
      </p:sp>
      <p:grpSp>
        <p:nvGrpSpPr>
          <p:cNvPr id="14" name="Group 13"/>
          <p:cNvGrpSpPr/>
          <p:nvPr/>
        </p:nvGrpSpPr>
        <p:grpSpPr>
          <a:xfrm>
            <a:off x="1653253" y="5112060"/>
            <a:ext cx="3929943" cy="592668"/>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6"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242382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634018438"/>
              </p:ext>
            </p:extLst>
          </p:nvPr>
        </p:nvGraphicFramePr>
        <p:xfrm>
          <a:off x="1016000" y="1270000"/>
          <a:ext cx="6921501" cy="2349503"/>
        </p:xfrm>
        <a:graphic>
          <a:graphicData uri="http://schemas.openxmlformats.org/drawingml/2006/table">
            <a:tbl>
              <a:tblPr bandRow="1">
                <a:tableStyleId>{5C22544A-7EE6-4342-B048-85BDC9FD1C3A}</a:tableStyleId>
              </a:tblPr>
              <a:tblGrid>
                <a:gridCol w="11430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tblGrid>
              <a:tr h="432951">
                <a:tc gridSpan="2">
                  <a:txBody>
                    <a:bodyPr/>
                    <a:lstStyle/>
                    <a:p>
                      <a:pPr algn="ctr" rtl="0" fontAlgn="t"/>
                      <a:r>
                        <a:rPr lang="en-US" sz="1300" b="1" dirty="0">
                          <a:solidFill>
                            <a:srgbClr val="990000"/>
                          </a:solidFill>
                        </a:rPr>
                        <a:t>Malignancy/Type</a:t>
                      </a:r>
                      <a:endParaRPr lang="en-US" sz="1300" dirty="0">
                        <a:solidFill>
                          <a:srgbClr val="990000"/>
                        </a:solidFill>
                      </a:endParaRPr>
                    </a:p>
                  </a:txBody>
                  <a:tcPr marL="76200" marR="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300" b="1" dirty="0">
                          <a:solidFill>
                            <a:srgbClr val="990000"/>
                          </a:solidFill>
                        </a:rPr>
                        <a:t>1-Year  Survivors</a:t>
                      </a:r>
                      <a:endParaRPr lang="en-US" sz="1300" dirty="0">
                        <a:solidFill>
                          <a:srgbClr val="990000"/>
                        </a:solidFill>
                      </a:endParaRPr>
                    </a:p>
                  </a:txBody>
                  <a:tcPr marL="76200" marR="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300" b="1" dirty="0">
                          <a:solidFill>
                            <a:srgbClr val="990000"/>
                          </a:solidFill>
                        </a:rPr>
                        <a:t>5-Year Survivors</a:t>
                      </a:r>
                      <a:endParaRPr lang="en-US" sz="1300" dirty="0">
                        <a:solidFill>
                          <a:srgbClr val="990000"/>
                        </a:solidFill>
                      </a:endParaRPr>
                    </a:p>
                  </a:txBody>
                  <a:tcPr marL="76200" marR="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300" b="1" dirty="0">
                          <a:solidFill>
                            <a:srgbClr val="990000"/>
                          </a:solidFill>
                        </a:rPr>
                        <a:t>10-Year Survivors</a:t>
                      </a:r>
                      <a:endParaRPr lang="en-US" sz="1300" dirty="0">
                        <a:solidFill>
                          <a:srgbClr val="990000"/>
                        </a:solidFill>
                      </a:endParaRPr>
                    </a:p>
                  </a:txBody>
                  <a:tcPr marL="76200" marR="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9072">
                <a:tc gridSpan="2">
                  <a:txBody>
                    <a:bodyPr/>
                    <a:lstStyle/>
                    <a:p>
                      <a:pPr rtl="0" fontAlgn="t"/>
                      <a:r>
                        <a:rPr lang="en-US" sz="1300" b="1" dirty="0">
                          <a:solidFill>
                            <a:schemeClr val="bg2"/>
                          </a:solidFill>
                        </a:rPr>
                        <a:t>No Malignancy</a:t>
                      </a:r>
                      <a:endParaRPr lang="en-US" sz="1300" dirty="0">
                        <a:solidFill>
                          <a:schemeClr val="bg2"/>
                        </a:solidFill>
                      </a:endParaRPr>
                    </a:p>
                  </a:txBody>
                  <a:tcPr marL="76200" marR="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300" b="1" i="0" u="none" strike="noStrike" dirty="0">
                          <a:solidFill>
                            <a:srgbClr val="000000"/>
                          </a:solidFill>
                          <a:effectLst/>
                          <a:latin typeface="+mj-lt"/>
                        </a:rPr>
                        <a:t>23,654 (94.7%)</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8,756 (80.4%)</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2,297 (68.3%)</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9072">
                <a:tc gridSpan="2">
                  <a:txBody>
                    <a:bodyPr/>
                    <a:lstStyle/>
                    <a:p>
                      <a:pPr rtl="0" fontAlgn="t"/>
                      <a:r>
                        <a:rPr lang="en-US" sz="1300" b="1" dirty="0">
                          <a:solidFill>
                            <a:srgbClr val="990000"/>
                          </a:solidFill>
                        </a:rPr>
                        <a:t>Malignancy (all types combined)</a:t>
                      </a:r>
                      <a:endParaRPr lang="en-US" sz="1300" dirty="0">
                        <a:solidFill>
                          <a:srgbClr val="990000"/>
                        </a:solidFill>
                      </a:endParaRPr>
                    </a:p>
                  </a:txBody>
                  <a:tcPr marL="76200" marR="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300" b="1" i="0" u="none" strike="noStrike" dirty="0">
                          <a:solidFill>
                            <a:srgbClr val="000000"/>
                          </a:solidFill>
                          <a:effectLst/>
                          <a:latin typeface="+mj-lt"/>
                        </a:rPr>
                        <a:t>1,311 (</a:t>
                      </a:r>
                      <a:r>
                        <a:rPr lang="en-US" sz="1300" b="1" i="0" u="none" strike="noStrike" dirty="0">
                          <a:solidFill>
                            <a:srgbClr val="990000"/>
                          </a:solidFill>
                          <a:effectLst/>
                          <a:latin typeface="+mj-lt"/>
                        </a:rPr>
                        <a:t>5.3%)</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2,134 </a:t>
                      </a:r>
                      <a:r>
                        <a:rPr lang="en-US" sz="1300" b="1" i="0" u="none" strike="noStrike" dirty="0">
                          <a:solidFill>
                            <a:srgbClr val="990000"/>
                          </a:solidFill>
                          <a:effectLst/>
                          <a:latin typeface="+mj-lt"/>
                        </a:rPr>
                        <a:t>(19.6%)</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1,066 </a:t>
                      </a:r>
                      <a:r>
                        <a:rPr lang="en-US" sz="1300" b="1" i="0" u="none" strike="noStrike" dirty="0">
                          <a:solidFill>
                            <a:srgbClr val="990000"/>
                          </a:solidFill>
                          <a:effectLst/>
                          <a:latin typeface="+mj-lt"/>
                        </a:rPr>
                        <a:t>(31.7%)</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60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300" b="1" i="1" kern="1200" baseline="0" dirty="0">
                          <a:solidFill>
                            <a:schemeClr val="bg2"/>
                          </a:solidFill>
                          <a:latin typeface="+mn-lt"/>
                          <a:ea typeface="+mn-ea"/>
                          <a:cs typeface="+mn-cs"/>
                        </a:rPr>
                        <a:t>Malignancy Type</a:t>
                      </a:r>
                      <a:r>
                        <a:rPr lang="en-US" sz="1300" b="1" i="1" kern="1200" baseline="0" dirty="0">
                          <a:solidFill>
                            <a:schemeClr val="tx2">
                              <a:lumMod val="20000"/>
                              <a:lumOff val="80000"/>
                            </a:schemeClr>
                          </a:solidFill>
                          <a:latin typeface="+mn-lt"/>
                          <a:ea typeface="+mn-ea"/>
                          <a:cs typeface="+mn-cs"/>
                        </a:rPr>
                        <a:t>*</a:t>
                      </a:r>
                    </a:p>
                  </a:txBody>
                  <a:tcPr marL="76200" marR="57150" marT="7620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300" b="1" i="1" baseline="0" dirty="0">
                          <a:solidFill>
                            <a:schemeClr val="bg2"/>
                          </a:solidFill>
                        </a:rPr>
                        <a:t>Skin</a:t>
                      </a:r>
                      <a:endParaRPr lang="en-US" sz="1300" baseline="0" dirty="0">
                        <a:solidFill>
                          <a:schemeClr val="bg2"/>
                        </a:solidFill>
                      </a:endParaRPr>
                    </a:p>
                  </a:txBody>
                  <a:tcPr marL="76200" marR="7620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456</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1508</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809</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960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300" b="1" i="1" baseline="0" dirty="0">
                          <a:solidFill>
                            <a:schemeClr val="bg2"/>
                          </a:solidFill>
                        </a:rPr>
                        <a:t>Lymphoma</a:t>
                      </a:r>
                      <a:endParaRPr lang="en-US" sz="1300" baseline="0" dirty="0">
                        <a:solidFill>
                          <a:schemeClr val="bg2"/>
                        </a:solidFill>
                      </a:endParaRPr>
                    </a:p>
                  </a:txBody>
                  <a:tcPr marL="76200" marR="7620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250</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163</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76</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9602">
                <a:tc vMerge="1">
                  <a:txBody>
                    <a:bodyPr/>
                    <a:lstStyle/>
                    <a:p>
                      <a:endParaRPr lang="en-US"/>
                    </a:p>
                  </a:txBody>
                  <a:tcPr/>
                </a:tc>
                <a:tc>
                  <a:txBody>
                    <a:bodyPr/>
                    <a:lstStyle/>
                    <a:p>
                      <a:pPr marL="0" algn="r" defTabSz="914400" rtl="0" eaLnBrk="1" fontAlgn="t" latinLnBrk="0" hangingPunct="1"/>
                      <a:r>
                        <a:rPr lang="en-US" sz="1300" b="1" i="1" kern="1200" baseline="0" dirty="0">
                          <a:solidFill>
                            <a:schemeClr val="bg2"/>
                          </a:solidFill>
                          <a:latin typeface="+mn-lt"/>
                          <a:ea typeface="+mn-ea"/>
                          <a:cs typeface="+mn-cs"/>
                        </a:rPr>
                        <a:t>Other</a:t>
                      </a:r>
                    </a:p>
                  </a:txBody>
                  <a:tcPr marL="76200" marR="7620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575</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583</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286</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960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300" b="1" i="1" baseline="0" dirty="0">
                          <a:solidFill>
                            <a:schemeClr val="bg2"/>
                          </a:solidFill>
                        </a:rPr>
                        <a:t>Type Not Reported</a:t>
                      </a:r>
                      <a:endParaRPr lang="en-US" sz="1300" baseline="0" dirty="0">
                        <a:solidFill>
                          <a:schemeClr val="bg2"/>
                        </a:solidFill>
                      </a:endParaRPr>
                    </a:p>
                  </a:txBody>
                  <a:tcPr marL="76200" marR="76200" marT="762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30</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a:t>
                      </a:r>
                    </a:p>
                  </a:txBody>
                  <a:tcPr marL="7938" marR="7938" marT="7938"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1079500" y="4606381"/>
            <a:ext cx="7048500" cy="477054"/>
          </a:xfrm>
          <a:prstGeom prst="rect">
            <a:avLst/>
          </a:prstGeom>
          <a:noFill/>
        </p:spPr>
        <p:txBody>
          <a:bodyPr wrap="square" rtlCol="0">
            <a:spAutoFit/>
          </a:bodyPr>
          <a:lstStyle/>
          <a:p>
            <a:r>
              <a:rPr lang="en-US" sz="1250" b="1" dirty="0">
                <a:solidFill>
                  <a:srgbClr val="002060"/>
                </a:solidFill>
              </a:rPr>
              <a:t>* Recipients may have experienced more than one type of malignancy; therefore, the sum of individual malignancy types may be greater than the total number with malignancy.</a:t>
            </a:r>
            <a:endParaRPr lang="en-US" sz="1250" dirty="0">
              <a:solidFill>
                <a:srgbClr val="002060"/>
              </a:solidFill>
            </a:endParaRPr>
          </a:p>
        </p:txBody>
      </p:sp>
      <p:sp>
        <p:nvSpPr>
          <p:cNvPr id="10" name="TextBox 9"/>
          <p:cNvSpPr txBox="1"/>
          <p:nvPr/>
        </p:nvSpPr>
        <p:spPr>
          <a:xfrm>
            <a:off x="1079500" y="3914339"/>
            <a:ext cx="6858000" cy="631135"/>
          </a:xfrm>
          <a:prstGeom prst="rect">
            <a:avLst/>
          </a:prstGeom>
          <a:noFill/>
        </p:spPr>
        <p:txBody>
          <a:bodyPr wrap="square" rtlCol="0">
            <a:spAutoFit/>
          </a:bodyPr>
          <a:lstStyle/>
          <a:p>
            <a:r>
              <a:rPr lang="en-US" sz="1167" b="1" dirty="0">
                <a:solidFill>
                  <a:schemeClr val="bg2"/>
                </a:solidFill>
              </a:rPr>
              <a:t>Other malignancies reported include: adenocarcinoma (2; 2; 1), bladder (2; 2; 1), lung (2; 2; 0), breast (1; 7; 3); prostate (0; 5; 2), cervical (1; 1; 0); and colon (0; 1; 0).  Numbers in parentheses represent the number of reported cases within each time period.</a:t>
            </a:r>
          </a:p>
        </p:txBody>
      </p:sp>
      <p:sp>
        <p:nvSpPr>
          <p:cNvPr id="12" name="Title 1"/>
          <p:cNvSpPr txBox="1">
            <a:spLocks/>
          </p:cNvSpPr>
          <p:nvPr/>
        </p:nvSpPr>
        <p:spPr bwMode="auto">
          <a:xfrm>
            <a:off x="762000" y="63500"/>
            <a:ext cx="7620000" cy="9525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r>
              <a:rPr lang="en-US" sz="2083" kern="0" dirty="0">
                <a:solidFill>
                  <a:srgbClr val="990000"/>
                </a:solidFill>
              </a:rPr>
              <a:t/>
            </a:r>
            <a:br>
              <a:rPr lang="en-US" sz="2083" kern="0" dirty="0">
                <a:solidFill>
                  <a:srgbClr val="990000"/>
                </a:solidFill>
              </a:rPr>
            </a:br>
            <a:r>
              <a:rPr lang="en-US" sz="2083" kern="0" dirty="0">
                <a:solidFill>
                  <a:srgbClr val="990000"/>
                </a:solidFill>
              </a:rPr>
              <a:t>Cumulative</a:t>
            </a:r>
            <a:r>
              <a:rPr lang="en-US" sz="2000" kern="0" dirty="0">
                <a:solidFill>
                  <a:srgbClr val="990000"/>
                </a:solidFill>
              </a:rPr>
              <a:t> Post Transplant Malignancy Rates in Survivors</a:t>
            </a:r>
            <a:endParaRPr lang="en-US" sz="1667" kern="0" dirty="0">
              <a:solidFill>
                <a:srgbClr val="990000"/>
              </a:solidFill>
            </a:endParaRPr>
          </a:p>
        </p:txBody>
      </p:sp>
      <p:sp>
        <p:nvSpPr>
          <p:cNvPr id="3" name="title_cohort"/>
          <p:cNvSpPr txBox="1"/>
          <p:nvPr/>
        </p:nvSpPr>
        <p:spPr>
          <a:xfrm>
            <a:off x="2463565" y="829512"/>
            <a:ext cx="4254500" cy="348878"/>
          </a:xfrm>
          <a:prstGeom prst="rect">
            <a:avLst/>
          </a:prstGeom>
          <a:noFill/>
        </p:spPr>
        <p:txBody>
          <a:bodyPr wrap="square" rtlCol="0">
            <a:spAutoFit/>
          </a:bodyPr>
          <a:lstStyle/>
          <a:p>
            <a:r>
              <a:rPr lang="en-US" sz="1667" b="1" kern="0" dirty="0">
                <a:solidFill>
                  <a:srgbClr val="990000"/>
                </a:solidFill>
              </a:rPr>
              <a:t>(Transplants: January 1994 – June 2016)</a:t>
            </a:r>
          </a:p>
        </p:txBody>
      </p:sp>
      <p:grpSp>
        <p:nvGrpSpPr>
          <p:cNvPr id="17" name="Group 16"/>
          <p:cNvGrpSpPr/>
          <p:nvPr/>
        </p:nvGrpSpPr>
        <p:grpSpPr>
          <a:xfrm>
            <a:off x="1664827" y="5122332"/>
            <a:ext cx="3929943" cy="592668"/>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9"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424979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52500" y="1460500"/>
          <a:ext cx="7175500" cy="3937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762000" y="203310"/>
            <a:ext cx="7620000" cy="11430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990000"/>
                </a:solidFill>
              </a:rPr>
              <a:t>Adult Lung Transplants</a:t>
            </a:r>
            <a:r>
              <a:rPr lang="en-US" sz="2333" kern="0" dirty="0">
                <a:solidFill>
                  <a:srgbClr val="990000"/>
                </a:solidFill>
              </a:rPr>
              <a:t/>
            </a:r>
            <a:br>
              <a:rPr lang="en-US" sz="2333" kern="0" dirty="0">
                <a:solidFill>
                  <a:srgbClr val="990000"/>
                </a:solidFill>
              </a:rPr>
            </a:br>
            <a:r>
              <a:rPr lang="sv-SE" sz="2000" kern="0" dirty="0">
                <a:solidFill>
                  <a:srgbClr val="990000"/>
                </a:solidFill>
              </a:rPr>
              <a:t>Freedom from Bronchiolitis Obliterans Syndrome</a:t>
            </a:r>
            <a:r>
              <a:rPr lang="en-US" sz="2000" kern="0" dirty="0">
                <a:solidFill>
                  <a:srgbClr val="990000"/>
                </a:solidFill>
              </a:rPr>
              <a:t/>
            </a:r>
            <a:br>
              <a:rPr lang="en-US" sz="2000" kern="0" dirty="0">
                <a:solidFill>
                  <a:srgbClr val="990000"/>
                </a:solidFill>
              </a:rPr>
            </a:br>
            <a:r>
              <a:rPr lang="en-US" sz="2000" kern="0" dirty="0">
                <a:solidFill>
                  <a:srgbClr val="990000"/>
                </a:solidFill>
              </a:rPr>
              <a:t>by Diagnosis Conditional on Survival to 14 days</a:t>
            </a:r>
            <a:br>
              <a:rPr lang="en-US" sz="2000" kern="0" dirty="0">
                <a:solidFill>
                  <a:srgbClr val="990000"/>
                </a:solidFill>
              </a:rPr>
            </a:br>
            <a:endParaRPr lang="en-US" sz="1667" kern="0" dirty="0">
              <a:solidFill>
                <a:srgbClr val="990000"/>
              </a:solidFill>
            </a:endParaRPr>
          </a:p>
        </p:txBody>
      </p:sp>
      <p:sp>
        <p:nvSpPr>
          <p:cNvPr id="10" name="pvalues"/>
          <p:cNvSpPr txBox="1"/>
          <p:nvPr/>
        </p:nvSpPr>
        <p:spPr>
          <a:xfrm>
            <a:off x="1905000" y="4034313"/>
            <a:ext cx="3175000" cy="631135"/>
          </a:xfrm>
          <a:prstGeom prst="rect">
            <a:avLst/>
          </a:prstGeom>
          <a:noFill/>
        </p:spPr>
        <p:txBody>
          <a:bodyPr wrap="square" rtlCol="0">
            <a:spAutoFit/>
          </a:bodyPr>
          <a:lstStyle/>
          <a:p>
            <a:r>
              <a:rPr lang="en-US" sz="1167" b="1" dirty="0">
                <a:solidFill>
                  <a:srgbClr val="990000"/>
                </a:solidFill>
              </a:rPr>
              <a:t>No pair-wise comparisons were significant at p &lt; 0.05 except all comparisons with Retransplant and CF vs. COPD.</a:t>
            </a:r>
          </a:p>
        </p:txBody>
      </p:sp>
      <p:sp>
        <p:nvSpPr>
          <p:cNvPr id="3" name="title_cohort"/>
          <p:cNvSpPr txBox="1"/>
          <p:nvPr/>
        </p:nvSpPr>
        <p:spPr>
          <a:xfrm>
            <a:off x="2457261" y="1083959"/>
            <a:ext cx="4318000" cy="348878"/>
          </a:xfrm>
          <a:prstGeom prst="rect">
            <a:avLst/>
          </a:prstGeom>
          <a:noFill/>
        </p:spPr>
        <p:txBody>
          <a:bodyPr wrap="square" rtlCol="0">
            <a:spAutoFit/>
          </a:bodyPr>
          <a:lstStyle/>
          <a:p>
            <a:r>
              <a:rPr lang="en-US" sz="1667" b="1" kern="0" dirty="0">
                <a:solidFill>
                  <a:srgbClr val="990000"/>
                </a:solidFill>
              </a:rPr>
              <a:t>(Transplants: January 1994 – June 2016)</a:t>
            </a:r>
          </a:p>
        </p:txBody>
      </p:sp>
      <p:grpSp>
        <p:nvGrpSpPr>
          <p:cNvPr id="12" name="Group 11"/>
          <p:cNvGrpSpPr/>
          <p:nvPr/>
        </p:nvGrpSpPr>
        <p:grpSpPr>
          <a:xfrm>
            <a:off x="1618528" y="5091305"/>
            <a:ext cx="3929943" cy="592668"/>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9"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24769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GUIDELINES FOR REFERRAL</a:t>
            </a:r>
          </a:p>
        </p:txBody>
      </p:sp>
    </p:spTree>
    <p:extLst>
      <p:ext uri="{BB962C8B-B14F-4D97-AF65-F5344CB8AC3E}">
        <p14:creationId xmlns:p14="http://schemas.microsoft.com/office/powerpoint/2010/main" val="72970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DEVELOPMENT OF GUIDELINES FOR REFERRAL</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CFF identified a multi disciplinary team to develop consensus guidelines for lung transplant referral in CF</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Draft recommendations released for public comment Sep – Oct 2018</a:t>
            </a:r>
          </a:p>
          <a:p>
            <a:pPr marL="891540" lvl="2" indent="-342900">
              <a:buFont typeface="Arial" panose="020B0604020202020204" pitchFamily="34" charset="0"/>
              <a:buChar char="•"/>
            </a:pPr>
            <a:r>
              <a:rPr lang="en-US" dirty="0"/>
              <a:t>Will be revised based on public comment</a:t>
            </a:r>
          </a:p>
          <a:p>
            <a:pPr marL="891540" lvl="2" indent="-342900">
              <a:buFont typeface="Arial" panose="020B0604020202020204" pitchFamily="34" charset="0"/>
              <a:buChar char="•"/>
            </a:pPr>
            <a:r>
              <a:rPr lang="en-US" dirty="0"/>
              <a:t>Highlights from </a:t>
            </a:r>
            <a:r>
              <a:rPr lang="en-US" dirty="0">
                <a:solidFill>
                  <a:srgbClr val="990000"/>
                </a:solidFill>
              </a:rPr>
              <a:t>draft</a:t>
            </a:r>
            <a:r>
              <a:rPr lang="en-US" dirty="0"/>
              <a:t> distributed for public comment</a:t>
            </a:r>
          </a:p>
        </p:txBody>
      </p:sp>
    </p:spTree>
    <p:extLst>
      <p:ext uri="{BB962C8B-B14F-4D97-AF65-F5344CB8AC3E}">
        <p14:creationId xmlns:p14="http://schemas.microsoft.com/office/powerpoint/2010/main" val="330705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Transplant Referral Guidelines: </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Introduce concept early </a:t>
            </a:r>
          </a:p>
          <a:p>
            <a:pPr marL="342900" indent="-342900">
              <a:buFont typeface="Arial" panose="020B0604020202020204" pitchFamily="34" charset="0"/>
              <a:buChar char="•"/>
            </a:pPr>
            <a:r>
              <a:rPr lang="en-US" dirty="0"/>
              <a:t>Use entire clinical picture and trajectory, rather than FEV1 alone for decisions about referral</a:t>
            </a:r>
          </a:p>
          <a:p>
            <a:pPr marL="342900" indent="-342900">
              <a:buFont typeface="Arial" panose="020B0604020202020204" pitchFamily="34" charset="0"/>
              <a:buChar char="•"/>
            </a:pPr>
            <a:r>
              <a:rPr lang="en-US" dirty="0"/>
              <a:t>Recommend early referral to identify and resolve barriers</a:t>
            </a:r>
          </a:p>
          <a:p>
            <a:pPr marL="342900" indent="-342900">
              <a:buFont typeface="Arial" panose="020B0604020202020204" pitchFamily="34" charset="0"/>
              <a:buChar char="•"/>
            </a:pPr>
            <a:r>
              <a:rPr lang="en-US" dirty="0"/>
              <a:t>Improve communication between CF and transplant centers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169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AB48-FC8A-544B-A213-8ECA5474F894}"/>
              </a:ext>
            </a:extLst>
          </p:cNvPr>
          <p:cNvSpPr>
            <a:spLocks noGrp="1"/>
          </p:cNvSpPr>
          <p:nvPr>
            <p:ph type="title"/>
          </p:nvPr>
        </p:nvSpPr>
        <p:spPr/>
        <p:txBody>
          <a:bodyPr/>
          <a:lstStyle/>
          <a:p>
            <a:r>
              <a:rPr lang="en-US" dirty="0"/>
              <a:t>Key recommendations</a:t>
            </a:r>
          </a:p>
        </p:txBody>
      </p:sp>
      <p:sp>
        <p:nvSpPr>
          <p:cNvPr id="3" name="Content Placeholder 2">
            <a:extLst>
              <a:ext uri="{FF2B5EF4-FFF2-40B4-BE49-F238E27FC236}">
                <a16:creationId xmlns:a16="http://schemas.microsoft.com/office/drawing/2014/main" id="{FDC3FE24-F213-064B-BAAB-1B1300B38A7E}"/>
              </a:ext>
            </a:extLst>
          </p:cNvPr>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en-US" sz="1800" dirty="0"/>
              <a:t>For Adults: Lung transplant </a:t>
            </a:r>
            <a:r>
              <a:rPr lang="en-US" sz="1800" dirty="0">
                <a:solidFill>
                  <a:srgbClr val="990000"/>
                </a:solidFill>
              </a:rPr>
              <a:t>referral</a:t>
            </a:r>
            <a:r>
              <a:rPr lang="en-US" sz="1800" dirty="0"/>
              <a:t> </a:t>
            </a:r>
            <a:r>
              <a:rPr lang="en-US" sz="1800" dirty="0">
                <a:solidFill>
                  <a:srgbClr val="990000"/>
                </a:solidFill>
              </a:rPr>
              <a:t>no later than </a:t>
            </a:r>
            <a:r>
              <a:rPr lang="en-US" sz="1800" dirty="0"/>
              <a:t>when:</a:t>
            </a:r>
          </a:p>
          <a:p>
            <a:pPr marL="617220" lvl="1" indent="-342900">
              <a:buFont typeface="Arial" panose="020B0604020202020204" pitchFamily="34" charset="0"/>
              <a:buChar char="•"/>
            </a:pPr>
            <a:r>
              <a:rPr lang="en-US" sz="1400" dirty="0"/>
              <a:t>FEV1 &lt; 50% and rapidly declining (&gt;20% relative decline in FEV1 within 12 months) </a:t>
            </a:r>
            <a:r>
              <a:rPr lang="en-US" sz="1400" dirty="0">
                <a:solidFill>
                  <a:srgbClr val="990000"/>
                </a:solidFill>
              </a:rPr>
              <a:t>OR</a:t>
            </a:r>
          </a:p>
          <a:p>
            <a:pPr marL="617220" lvl="1" indent="-342900">
              <a:buFont typeface="Arial" panose="020B0604020202020204" pitchFamily="34" charset="0"/>
              <a:buChar char="•"/>
            </a:pPr>
            <a:r>
              <a:rPr lang="en-US" sz="1400" dirty="0"/>
              <a:t>FEV1 &lt; 40% with markers of shortened survival </a:t>
            </a:r>
            <a:r>
              <a:rPr lang="en-US" sz="1400" dirty="0">
                <a:solidFill>
                  <a:srgbClr val="990000"/>
                </a:solidFill>
              </a:rPr>
              <a:t>OR</a:t>
            </a:r>
          </a:p>
          <a:p>
            <a:pPr marL="891540" lvl="2" indent="-342900">
              <a:buFont typeface="Arial" panose="020B0604020202020204" pitchFamily="34" charset="0"/>
              <a:buChar char="•"/>
            </a:pPr>
            <a:r>
              <a:rPr lang="en-US" sz="1200" dirty="0"/>
              <a:t>Low FEV1, 6MWD &lt; 400 meters, hypoxemia, hypercarbia, pulmonary hypertension, increased exacerbations, massive hemoptysis, pneumothorax </a:t>
            </a:r>
          </a:p>
          <a:p>
            <a:pPr marL="617220" lvl="1" indent="-342900">
              <a:buFont typeface="Arial" panose="020B0604020202020204" pitchFamily="34" charset="0"/>
              <a:buChar char="•"/>
            </a:pPr>
            <a:r>
              <a:rPr lang="en-US" sz="1400" dirty="0"/>
              <a:t>FEV1 &lt; 30% </a:t>
            </a:r>
          </a:p>
          <a:p>
            <a:pPr marL="891540" lvl="2" indent="-342900">
              <a:buFont typeface="Arial" panose="020B0604020202020204" pitchFamily="34" charset="0"/>
              <a:buChar char="•"/>
            </a:pPr>
            <a:r>
              <a:rPr lang="en-US" sz="1200" dirty="0"/>
              <a:t>“stable” &lt; 30%: ~ 10% die without lung transplant each year after reaching this threshold</a:t>
            </a:r>
          </a:p>
          <a:p>
            <a:pPr marL="891540" lvl="2"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800" dirty="0"/>
              <a:t>Referral </a:t>
            </a:r>
            <a:r>
              <a:rPr lang="en-US" sz="1800" dirty="0">
                <a:solidFill>
                  <a:srgbClr val="990000"/>
                </a:solidFill>
              </a:rPr>
              <a:t>regardless of FEV1:</a:t>
            </a:r>
          </a:p>
          <a:p>
            <a:pPr marL="891540" lvl="2" indent="-342900">
              <a:buFont typeface="Arial" panose="020B0604020202020204" pitchFamily="34" charset="0"/>
              <a:buChar char="•"/>
            </a:pPr>
            <a:r>
              <a:rPr lang="en-US" sz="1600" dirty="0"/>
              <a:t>6MWT &lt; 400 meters </a:t>
            </a:r>
            <a:r>
              <a:rPr lang="en-US" sz="1600" dirty="0">
                <a:solidFill>
                  <a:srgbClr val="990000"/>
                </a:solidFill>
              </a:rPr>
              <a:t>OR</a:t>
            </a:r>
          </a:p>
          <a:p>
            <a:pPr marL="891540" lvl="2" indent="-342900">
              <a:buFont typeface="Arial" panose="020B0604020202020204" pitchFamily="34" charset="0"/>
              <a:buChar char="•"/>
            </a:pPr>
            <a:r>
              <a:rPr lang="en-US" sz="1600" dirty="0"/>
              <a:t>Hypoxemia (at rest or with exertion) </a:t>
            </a:r>
            <a:r>
              <a:rPr lang="en-US" sz="1600" dirty="0">
                <a:solidFill>
                  <a:srgbClr val="990000"/>
                </a:solidFill>
              </a:rPr>
              <a:t>OR</a:t>
            </a:r>
          </a:p>
          <a:p>
            <a:pPr marL="891540" lvl="2" indent="-342900">
              <a:buFont typeface="Arial" panose="020B0604020202020204" pitchFamily="34" charset="0"/>
              <a:buChar char="•"/>
            </a:pPr>
            <a:r>
              <a:rPr lang="en-US" sz="1600" dirty="0"/>
              <a:t>Hypercarbia </a:t>
            </a:r>
            <a:r>
              <a:rPr lang="en-US" sz="1600" dirty="0">
                <a:solidFill>
                  <a:srgbClr val="990000"/>
                </a:solidFill>
              </a:rPr>
              <a:t>OR</a:t>
            </a:r>
          </a:p>
          <a:p>
            <a:pPr marL="891540" lvl="2" indent="-342900">
              <a:buFont typeface="Arial" panose="020B0604020202020204" pitchFamily="34" charset="0"/>
              <a:buChar char="•"/>
            </a:pPr>
            <a:r>
              <a:rPr lang="en-US" sz="1600" dirty="0"/>
              <a:t>Pulmonary hypertension</a:t>
            </a:r>
          </a:p>
          <a:p>
            <a:pPr marL="891540" lvl="2"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800" dirty="0"/>
              <a:t>CF and FEV1 &lt; 40%:</a:t>
            </a:r>
          </a:p>
          <a:p>
            <a:pPr marL="617220" lvl="1" indent="-342900">
              <a:buFont typeface="Arial" panose="020B0604020202020204" pitchFamily="34" charset="0"/>
              <a:buChar char="•"/>
            </a:pPr>
            <a:r>
              <a:rPr lang="en-US" sz="1400" dirty="0"/>
              <a:t>Annual 6MWT</a:t>
            </a:r>
          </a:p>
          <a:p>
            <a:pPr marL="617220" lvl="1" indent="-342900">
              <a:buFont typeface="Arial" panose="020B0604020202020204" pitchFamily="34" charset="0"/>
              <a:buChar char="•"/>
            </a:pPr>
            <a:r>
              <a:rPr lang="en-US" sz="1400" dirty="0"/>
              <a:t>Assess need for oxygen annually</a:t>
            </a:r>
          </a:p>
          <a:p>
            <a:pPr marL="617220" lvl="1" indent="-342900">
              <a:buFont typeface="Arial" panose="020B0604020202020204" pitchFamily="34" charset="0"/>
              <a:buChar char="•"/>
            </a:pPr>
            <a:r>
              <a:rPr lang="en-US" sz="1400" dirty="0"/>
              <a:t>Venous blood gas annually</a:t>
            </a:r>
          </a:p>
          <a:p>
            <a:pPr marL="617220" lvl="1" indent="-342900">
              <a:buFont typeface="Arial" panose="020B0604020202020204" pitchFamily="34" charset="0"/>
              <a:buChar char="•"/>
            </a:pPr>
            <a:r>
              <a:rPr lang="en-US" sz="1400" dirty="0"/>
              <a:t>Baseline Echocardiogram: Screen for Pulmonary Hypertension</a:t>
            </a:r>
          </a:p>
          <a:p>
            <a:pPr marL="617220" lvl="1" indent="-342900">
              <a:buFont typeface="Arial" panose="020B0604020202020204" pitchFamily="34" charset="0"/>
              <a:buChar char="•"/>
            </a:pPr>
            <a:endParaRPr lang="en-US" sz="1500" dirty="0"/>
          </a:p>
          <a:p>
            <a:pPr marL="342900" indent="-342900">
              <a:buFont typeface="Arial" panose="020B0604020202020204" pitchFamily="34" charset="0"/>
              <a:buChar char="•"/>
            </a:pPr>
            <a:r>
              <a:rPr lang="en-US" sz="2100" dirty="0"/>
              <a:t>Unresolved barriers should </a:t>
            </a:r>
            <a:r>
              <a:rPr lang="en-US" sz="1800" dirty="0">
                <a:solidFill>
                  <a:srgbClr val="990000"/>
                </a:solidFill>
              </a:rPr>
              <a:t>NOT</a:t>
            </a:r>
            <a:r>
              <a:rPr lang="en-US" sz="1800" dirty="0"/>
              <a:t> </a:t>
            </a:r>
            <a:r>
              <a:rPr lang="en-US" sz="2100" dirty="0"/>
              <a:t>preclude referral</a:t>
            </a:r>
          </a:p>
          <a:p>
            <a:pPr marL="342900" indent="-342900">
              <a:buFont typeface="Arial" panose="020B0604020202020204" pitchFamily="34" charset="0"/>
              <a:buChar char="•"/>
            </a:pPr>
            <a:endParaRPr lang="en-US" sz="1800" dirty="0"/>
          </a:p>
          <a:p>
            <a:pPr marL="6172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86114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REFERRAL GUIDELINES: PUBLIC COMMENT DRAFT 2018</a:t>
            </a:r>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82CB1C3-4A31-A146-93B4-9BF36B4DD441}"/>
              </a:ext>
            </a:extLst>
          </p:cNvPr>
          <p:cNvPicPr>
            <a:picLocks noChangeAspect="1"/>
          </p:cNvPicPr>
          <p:nvPr/>
        </p:nvPicPr>
        <p:blipFill>
          <a:blip r:embed="rId2"/>
          <a:stretch>
            <a:fillRect/>
          </a:stretch>
        </p:blipFill>
        <p:spPr>
          <a:xfrm>
            <a:off x="1329079" y="1331597"/>
            <a:ext cx="6184900" cy="3644900"/>
          </a:xfrm>
          <a:prstGeom prst="rect">
            <a:avLst/>
          </a:prstGeom>
        </p:spPr>
      </p:pic>
    </p:spTree>
    <p:extLst>
      <p:ext uri="{BB962C8B-B14F-4D97-AF65-F5344CB8AC3E}">
        <p14:creationId xmlns:p14="http://schemas.microsoft.com/office/powerpoint/2010/main" val="2842977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12A4-4D25-7B46-966C-7CD3FE3D67D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A54AF70-6773-9E4F-AA0B-61025D527163}"/>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dirty="0"/>
              <a:t>Advanced lung disease in CF needs close monitoring, evaluation and discussion of transplant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Early Referral to transplant allows time to resolve barriers and provide adequate sharing of information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Don’t hesitate to refer and to call!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Don’t stop at the first transplant center’s decision to decline!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Advocate!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Most importantly</a:t>
            </a:r>
          </a:p>
          <a:p>
            <a:pPr marL="617220" lvl="1" indent="-342900">
              <a:buFont typeface="Arial" panose="020B0604020202020204" pitchFamily="34" charset="0"/>
              <a:buChar char="•"/>
            </a:pPr>
            <a:r>
              <a:rPr lang="en-US" dirty="0">
                <a:solidFill>
                  <a:srgbClr val="990000"/>
                </a:solidFill>
                <a:latin typeface="Apple Chancery" panose="03020702040506060504" pitchFamily="66" charset="-79"/>
                <a:cs typeface="Apple Chancery" panose="03020702040506060504" pitchFamily="66" charset="-79"/>
              </a:rPr>
              <a:t>Lets start an open conversation about transplant in CF</a:t>
            </a:r>
          </a:p>
        </p:txBody>
      </p:sp>
    </p:spTree>
    <p:extLst>
      <p:ext uri="{BB962C8B-B14F-4D97-AF65-F5344CB8AC3E}">
        <p14:creationId xmlns:p14="http://schemas.microsoft.com/office/powerpoint/2010/main" val="421707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Advanced Lung Disease in CF </a:t>
            </a:r>
          </a:p>
        </p:txBody>
      </p:sp>
    </p:spTree>
    <p:extLst>
      <p:ext uri="{BB962C8B-B14F-4D97-AF65-F5344CB8AC3E}">
        <p14:creationId xmlns:p14="http://schemas.microsoft.com/office/powerpoint/2010/main" val="398575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44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57562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211064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1148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270438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277649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transplant outcomes in CF</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Survival after lung transplantation is improving in CF</a:t>
            </a:r>
          </a:p>
          <a:p>
            <a:pPr marL="617220" lvl="1" indent="-342900">
              <a:buFont typeface="Arial" panose="020B0604020202020204" pitchFamily="34" charset="0"/>
              <a:buChar char="•"/>
            </a:pPr>
            <a:r>
              <a:rPr lang="en-US" dirty="0"/>
              <a:t>Median post transplant survival for CF worldwide is 9.5 years, in the  US is 7.9 years</a:t>
            </a:r>
          </a:p>
        </p:txBody>
      </p:sp>
    </p:spTree>
    <p:extLst>
      <p:ext uri="{BB962C8B-B14F-4D97-AF65-F5344CB8AC3E}">
        <p14:creationId xmlns:p14="http://schemas.microsoft.com/office/powerpoint/2010/main" val="369445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7000"/>
            <a:ext cx="7620000" cy="762000"/>
          </a:xfrm>
        </p:spPr>
        <p:txBody>
          <a:bodyPr/>
          <a:lstStyle/>
          <a:p>
            <a:r>
              <a:rPr lang="en-US" sz="2167" dirty="0">
                <a:solidFill>
                  <a:srgbClr val="002060"/>
                </a:solidFill>
              </a:rPr>
              <a:t>Adult Lung Transplants</a:t>
            </a:r>
            <a:r>
              <a:rPr lang="en-US" sz="2667" dirty="0">
                <a:solidFill>
                  <a:srgbClr val="002060"/>
                </a:solidFill>
              </a:rPr>
              <a:t/>
            </a:r>
            <a:br>
              <a:rPr lang="en-US" sz="2667" dirty="0">
                <a:solidFill>
                  <a:srgbClr val="002060"/>
                </a:solidFill>
              </a:rPr>
            </a:br>
            <a:r>
              <a:rPr lang="en-US" sz="2000" dirty="0">
                <a:solidFill>
                  <a:srgbClr val="002060"/>
                </a:solidFill>
              </a:rPr>
              <a:t>Major Diagnoses by Year (%)</a:t>
            </a:r>
          </a:p>
        </p:txBody>
      </p:sp>
      <p:graphicFrame>
        <p:nvGraphicFramePr>
          <p:cNvPr id="10" name="Content Placeholder 9"/>
          <p:cNvGraphicFramePr>
            <a:graphicFrameLocks noGrp="1"/>
          </p:cNvGraphicFramePr>
          <p:nvPr>
            <p:ph idx="1"/>
            <p:extLst/>
          </p:nvPr>
        </p:nvGraphicFramePr>
        <p:xfrm>
          <a:off x="952500" y="952500"/>
          <a:ext cx="7302500" cy="41275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1664827" y="5080000"/>
            <a:ext cx="3929943" cy="592668"/>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2"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Tree>
    <p:extLst>
      <p:ext uri="{BB962C8B-B14F-4D97-AF65-F5344CB8AC3E}">
        <p14:creationId xmlns:p14="http://schemas.microsoft.com/office/powerpoint/2010/main" val="4275211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952501" y="1186597"/>
          <a:ext cx="7254552" cy="3432634"/>
        </p:xfrm>
        <a:graphic>
          <a:graphicData uri="http://schemas.openxmlformats.org/drawingml/2006/table">
            <a:tbl>
              <a:tblPr bandRow="1">
                <a:tableStyleId>{5C22544A-7EE6-4342-B048-85BDC9FD1C3A}</a:tableStyleId>
              </a:tblPr>
              <a:tblGrid>
                <a:gridCol w="3398529">
                  <a:extLst>
                    <a:ext uri="{9D8B030D-6E8A-4147-A177-3AD203B41FA5}">
                      <a16:colId xmlns:a16="http://schemas.microsoft.com/office/drawing/2014/main" val="20000"/>
                    </a:ext>
                  </a:extLst>
                </a:gridCol>
                <a:gridCol w="914988">
                  <a:extLst>
                    <a:ext uri="{9D8B030D-6E8A-4147-A177-3AD203B41FA5}">
                      <a16:colId xmlns:a16="http://schemas.microsoft.com/office/drawing/2014/main" val="20001"/>
                    </a:ext>
                  </a:extLst>
                </a:gridCol>
                <a:gridCol w="1045702">
                  <a:extLst>
                    <a:ext uri="{9D8B030D-6E8A-4147-A177-3AD203B41FA5}">
                      <a16:colId xmlns:a16="http://schemas.microsoft.com/office/drawing/2014/main" val="20002"/>
                    </a:ext>
                  </a:extLst>
                </a:gridCol>
                <a:gridCol w="914988">
                  <a:extLst>
                    <a:ext uri="{9D8B030D-6E8A-4147-A177-3AD203B41FA5}">
                      <a16:colId xmlns:a16="http://schemas.microsoft.com/office/drawing/2014/main" val="20003"/>
                    </a:ext>
                  </a:extLst>
                </a:gridCol>
                <a:gridCol w="980345">
                  <a:extLst>
                    <a:ext uri="{9D8B030D-6E8A-4147-A177-3AD203B41FA5}">
                      <a16:colId xmlns:a16="http://schemas.microsoft.com/office/drawing/2014/main" val="20004"/>
                    </a:ext>
                  </a:extLst>
                </a:gridCol>
              </a:tblGrid>
              <a:tr h="468408">
                <a:tc rowSpan="2">
                  <a:txBody>
                    <a:bodyPr/>
                    <a:lstStyle/>
                    <a:p>
                      <a:pPr marL="0" marR="0" algn="ctr">
                        <a:spcBef>
                          <a:spcPts val="0"/>
                        </a:spcBef>
                        <a:spcAft>
                          <a:spcPts val="0"/>
                        </a:spcAft>
                      </a:pPr>
                      <a:r>
                        <a:rPr lang="en-US" sz="1200" b="1" u="none" strike="noStrike" dirty="0">
                          <a:solidFill>
                            <a:schemeClr val="bg2"/>
                          </a:solidFill>
                          <a:latin typeface="+mn-lt"/>
                          <a:ea typeface="Times New Roman"/>
                          <a:cs typeface="Times New Roman"/>
                        </a:rPr>
                        <a:t>Outcome</a:t>
                      </a:r>
                      <a:endParaRPr lang="en-US" sz="1200" b="1" u="sng"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spcBef>
                          <a:spcPts val="0"/>
                        </a:spcBef>
                        <a:spcAft>
                          <a:spcPts val="0"/>
                        </a:spcAft>
                      </a:pPr>
                      <a:r>
                        <a:rPr lang="en-US" sz="1200" b="1" u="none" strike="noStrike" kern="1200" dirty="0">
                          <a:solidFill>
                            <a:schemeClr val="bg2"/>
                          </a:solidFill>
                          <a:latin typeface="+mn-lt"/>
                          <a:ea typeface="Times New Roman"/>
                          <a:cs typeface="Times New Roman"/>
                        </a:rPr>
                        <a:t>Transplants: January 1994 – December 2003</a:t>
                      </a: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bg2"/>
                          </a:solidFill>
                          <a:latin typeface="+mn-lt"/>
                          <a:ea typeface="Times New Roman"/>
                          <a:cs typeface="Times New Roman"/>
                        </a:rPr>
                        <a:t>Transplants: January 2004 – June 2016</a:t>
                      </a: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93681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200" b="1" u="none" strike="noStrike" dirty="0">
                          <a:solidFill>
                            <a:schemeClr val="bg2"/>
                          </a:solidFill>
                          <a:latin typeface="+mn-lt"/>
                          <a:ea typeface="Times New Roman"/>
                          <a:cs typeface="Times New Roman"/>
                        </a:rPr>
                        <a:t>Within </a:t>
                      </a:r>
                    </a:p>
                    <a:p>
                      <a:pPr marL="0" marR="0" algn="ctr">
                        <a:spcBef>
                          <a:spcPts val="0"/>
                        </a:spcBef>
                        <a:spcAft>
                          <a:spcPts val="0"/>
                        </a:spcAft>
                      </a:pPr>
                      <a:r>
                        <a:rPr lang="en-US" sz="1200" b="1" u="sng" strike="noStrike" dirty="0">
                          <a:solidFill>
                            <a:schemeClr val="bg2"/>
                          </a:solidFill>
                          <a:latin typeface="+mn-lt"/>
                          <a:ea typeface="Times New Roman"/>
                          <a:cs typeface="Times New Roman"/>
                        </a:rPr>
                        <a:t>1 Year</a:t>
                      </a:r>
                      <a:endParaRPr lang="en-US" sz="1200" b="1" u="sng"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u="none" strike="noStrike" dirty="0">
                          <a:solidFill>
                            <a:schemeClr val="bg2"/>
                          </a:solidFill>
                          <a:latin typeface="+mn-lt"/>
                          <a:ea typeface="Times New Roman"/>
                          <a:cs typeface="Times New Roman"/>
                        </a:rPr>
                        <a:t>Total number with </a:t>
                      </a:r>
                      <a:r>
                        <a:rPr lang="en-US" sz="1200" b="1" u="sng" strike="noStrike" dirty="0">
                          <a:solidFill>
                            <a:schemeClr val="bg2"/>
                          </a:solidFill>
                          <a:latin typeface="+mn-lt"/>
                          <a:ea typeface="Times New Roman"/>
                          <a:cs typeface="Times New Roman"/>
                        </a:rPr>
                        <a:t>known response</a:t>
                      </a:r>
                      <a:endParaRPr lang="en-US" sz="1200" b="1" u="sng" dirty="0">
                        <a:solidFill>
                          <a:schemeClr val="bg2"/>
                        </a:solidFill>
                        <a:latin typeface="+mn-lt"/>
                        <a:ea typeface="Times New Roman"/>
                        <a:cs typeface="Times New Roman"/>
                      </a:endParaRPr>
                    </a:p>
                  </a:txBody>
                  <a:tcPr marL="57150" marR="5715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u="none" strike="noStrike" dirty="0">
                          <a:solidFill>
                            <a:schemeClr val="bg2"/>
                          </a:solidFill>
                          <a:latin typeface="+mn-lt"/>
                          <a:ea typeface="Times New Roman"/>
                          <a:cs typeface="Times New Roman"/>
                        </a:rPr>
                        <a:t>Within </a:t>
                      </a:r>
                    </a:p>
                    <a:p>
                      <a:pPr marL="0" marR="0" algn="ctr">
                        <a:spcBef>
                          <a:spcPts val="0"/>
                        </a:spcBef>
                        <a:spcAft>
                          <a:spcPts val="0"/>
                        </a:spcAft>
                      </a:pPr>
                      <a:r>
                        <a:rPr lang="en-US" sz="1200" b="1" u="sng" strike="noStrike" dirty="0">
                          <a:solidFill>
                            <a:schemeClr val="bg2"/>
                          </a:solidFill>
                          <a:latin typeface="+mn-lt"/>
                          <a:ea typeface="Times New Roman"/>
                          <a:cs typeface="Times New Roman"/>
                        </a:rPr>
                        <a:t>1 Year</a:t>
                      </a:r>
                      <a:endParaRPr lang="en-US" sz="1200" b="1" u="sng"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u="none" strike="noStrike" dirty="0">
                          <a:solidFill>
                            <a:schemeClr val="bg2"/>
                          </a:solidFill>
                          <a:latin typeface="+mn-lt"/>
                          <a:ea typeface="Times New Roman"/>
                          <a:cs typeface="Times New Roman"/>
                        </a:rPr>
                        <a:t>Total number with </a:t>
                      </a:r>
                      <a:r>
                        <a:rPr lang="en-US" sz="1200" b="1" u="sng" strike="noStrike" dirty="0">
                          <a:solidFill>
                            <a:schemeClr val="bg2"/>
                          </a:solidFill>
                          <a:latin typeface="+mn-lt"/>
                          <a:ea typeface="Times New Roman"/>
                          <a:cs typeface="Times New Roman"/>
                        </a:rPr>
                        <a:t>known response</a:t>
                      </a:r>
                      <a:endParaRPr lang="en-US" sz="1200" b="1" u="sng" dirty="0">
                        <a:solidFill>
                          <a:schemeClr val="bg2"/>
                        </a:solidFill>
                        <a:latin typeface="+mn-lt"/>
                        <a:ea typeface="Times New Roman"/>
                        <a:cs typeface="Times New Roman"/>
                      </a:endParaRPr>
                    </a:p>
                  </a:txBody>
                  <a:tcPr marL="57150" marR="5715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8875">
                <a:tc>
                  <a:txBody>
                    <a:bodyPr/>
                    <a:lstStyle/>
                    <a:p>
                      <a:pPr marL="0" marR="0">
                        <a:spcBef>
                          <a:spcPts val="0"/>
                        </a:spcBef>
                        <a:spcAft>
                          <a:spcPts val="0"/>
                        </a:spcAft>
                      </a:pPr>
                      <a:r>
                        <a:rPr lang="en-US" sz="1200" b="1" kern="0" dirty="0">
                          <a:solidFill>
                            <a:schemeClr val="bg2"/>
                          </a:solidFill>
                          <a:latin typeface="+mn-lt"/>
                          <a:ea typeface="Times New Roman"/>
                          <a:cs typeface="Times New Roman"/>
                        </a:rPr>
                        <a:t>Severe Renal Dysfunction*</a:t>
                      </a: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8.3%</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(N = 6,517)</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4.8%</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(N = 17,847)</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2"/>
                          </a:solidFill>
                          <a:latin typeface="+mn-lt"/>
                          <a:ea typeface="Times New Roman"/>
                          <a:cs typeface="Times New Roman"/>
                        </a:rPr>
                        <a:t>      Creatinine &gt; 2.5 mg/dl (221 µmol/L)</a:t>
                      </a:r>
                      <a:endParaRPr lang="en-US" sz="1200" b="1"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7.0%</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3.4%</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6928">
                <a:tc>
                  <a:txBody>
                    <a:bodyPr/>
                    <a:lstStyle/>
                    <a:p>
                      <a:pPr marL="0" marR="0">
                        <a:spcBef>
                          <a:spcPts val="0"/>
                        </a:spcBef>
                        <a:spcAft>
                          <a:spcPts val="0"/>
                        </a:spcAft>
                      </a:pPr>
                      <a:r>
                        <a:rPr lang="en-US" sz="1200" b="1" i="1" dirty="0">
                          <a:solidFill>
                            <a:schemeClr val="bg2"/>
                          </a:solidFill>
                          <a:latin typeface="+mn-lt"/>
                          <a:ea typeface="Times New Roman"/>
                          <a:cs typeface="Times New Roman"/>
                        </a:rPr>
                        <a:t>      Chronic Dialysis</a:t>
                      </a:r>
                      <a:endParaRPr lang="en-US" sz="1200" b="1"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1.2%</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1.4%</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928">
                <a:tc>
                  <a:txBody>
                    <a:bodyPr/>
                    <a:lstStyle/>
                    <a:p>
                      <a:pPr marL="0" marR="0">
                        <a:spcBef>
                          <a:spcPts val="0"/>
                        </a:spcBef>
                        <a:spcAft>
                          <a:spcPts val="0"/>
                        </a:spcAft>
                      </a:pPr>
                      <a:r>
                        <a:rPr lang="en-US" sz="1200" b="1" i="1" dirty="0">
                          <a:solidFill>
                            <a:schemeClr val="bg2"/>
                          </a:solidFill>
                          <a:latin typeface="+mn-lt"/>
                          <a:ea typeface="Times New Roman"/>
                          <a:cs typeface="Times New Roman"/>
                        </a:rPr>
                        <a:t>      Renal Transplant</a:t>
                      </a:r>
                      <a:endParaRPr lang="en-US" sz="1200" b="1"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0.0%</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1" u="none" strike="noStrike" dirty="0">
                          <a:solidFill>
                            <a:srgbClr val="000000"/>
                          </a:solidFill>
                          <a:effectLst/>
                          <a:latin typeface="+mj-lt"/>
                        </a:rPr>
                        <a:t>0.0%</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 </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8875">
                <a:tc>
                  <a:txBody>
                    <a:bodyPr/>
                    <a:lstStyle/>
                    <a:p>
                      <a:pPr marL="0" marR="0">
                        <a:spcBef>
                          <a:spcPts val="0"/>
                        </a:spcBef>
                        <a:spcAft>
                          <a:spcPts val="0"/>
                        </a:spcAft>
                      </a:pPr>
                      <a:r>
                        <a:rPr lang="en-US" sz="1200" b="1" dirty="0">
                          <a:solidFill>
                            <a:schemeClr val="bg2"/>
                          </a:solidFill>
                          <a:latin typeface="+mn-lt"/>
                          <a:ea typeface="Times New Roman"/>
                          <a:cs typeface="Times New Roman"/>
                        </a:rPr>
                        <a:t>Diabetes</a:t>
                      </a:r>
                      <a:endParaRPr lang="en-US" sz="1200" dirty="0">
                        <a:solidFill>
                          <a:schemeClr val="bg2"/>
                        </a:solidFill>
                        <a:latin typeface="+mn-lt"/>
                        <a:ea typeface="Times New Roman"/>
                        <a:cs typeface="Times New Roman"/>
                      </a:endParaRP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22.3%</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(N = 6,562)</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18.9%</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(N = 18,002)</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8875">
                <a:tc>
                  <a:txBody>
                    <a:bodyPr/>
                    <a:lstStyle/>
                    <a:p>
                      <a:pPr marL="0" marR="0">
                        <a:spcBef>
                          <a:spcPts val="0"/>
                        </a:spcBef>
                        <a:spcAft>
                          <a:spcPts val="0"/>
                        </a:spcAft>
                      </a:pPr>
                      <a:r>
                        <a:rPr lang="en-US" sz="1200" b="1" dirty="0">
                          <a:solidFill>
                            <a:schemeClr val="bg2"/>
                          </a:solidFill>
                          <a:latin typeface="+mn-lt"/>
                          <a:ea typeface="Times New Roman"/>
                          <a:cs typeface="Times New Roman"/>
                        </a:rPr>
                        <a:t>Bronchiolitis Obliterans Syndrome</a:t>
                      </a:r>
                    </a:p>
                  </a:txBody>
                  <a:tcPr marL="57150" marR="5715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8.3%</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(N = 6,154)</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8.9%</a:t>
                      </a:r>
                    </a:p>
                  </a:txBody>
                  <a:tcPr marL="5292" marR="5292" marT="5292"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(N = 17,036)</a:t>
                      </a:r>
                    </a:p>
                  </a:txBody>
                  <a:tcPr marL="5292" marR="5292" marT="5292"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Title 1"/>
          <p:cNvSpPr txBox="1">
            <a:spLocks/>
          </p:cNvSpPr>
          <p:nvPr/>
        </p:nvSpPr>
        <p:spPr bwMode="auto">
          <a:xfrm>
            <a:off x="771408" y="-25870"/>
            <a:ext cx="7620000" cy="9525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67" kern="0" dirty="0">
                <a:solidFill>
                  <a:srgbClr val="002060"/>
                </a:solidFill>
              </a:rPr>
              <a:t>Adult Lung Transplants</a:t>
            </a:r>
            <a:r>
              <a:rPr lang="en-US" sz="2000" kern="0" dirty="0">
                <a:solidFill>
                  <a:srgbClr val="002060"/>
                </a:solidFill>
              </a:rPr>
              <a:t/>
            </a:r>
            <a:br>
              <a:rPr lang="en-US" sz="2000" kern="0" dirty="0">
                <a:solidFill>
                  <a:srgbClr val="002060"/>
                </a:solidFill>
              </a:rPr>
            </a:br>
            <a:r>
              <a:rPr lang="en-US" sz="2000" kern="0" dirty="0">
                <a:solidFill>
                  <a:srgbClr val="002060"/>
                </a:solidFill>
              </a:rPr>
              <a:t>Cumulative Morbidity Rates in </a:t>
            </a:r>
            <a:r>
              <a:rPr lang="en-US" sz="2000" u="sng" kern="0" dirty="0">
                <a:solidFill>
                  <a:srgbClr val="002060"/>
                </a:solidFill>
              </a:rPr>
              <a:t>Survivors</a:t>
            </a:r>
            <a:r>
              <a:rPr lang="en-US" sz="2000" kern="0" dirty="0">
                <a:solidFill>
                  <a:srgbClr val="002060"/>
                </a:solidFill>
              </a:rPr>
              <a:t> within 1 Year Post-</a:t>
            </a:r>
            <a:endParaRPr lang="en-US" sz="1667" kern="0" dirty="0">
              <a:solidFill>
                <a:srgbClr val="002060"/>
              </a:solidFill>
            </a:endParaRPr>
          </a:p>
        </p:txBody>
      </p:sp>
      <p:sp>
        <p:nvSpPr>
          <p:cNvPr id="3" name="Title 2"/>
          <p:cNvSpPr txBox="1"/>
          <p:nvPr/>
        </p:nvSpPr>
        <p:spPr>
          <a:xfrm>
            <a:off x="1941924" y="736396"/>
            <a:ext cx="1532468" cy="400110"/>
          </a:xfrm>
          <a:prstGeom prst="rect">
            <a:avLst/>
          </a:prstGeom>
          <a:noFill/>
        </p:spPr>
        <p:txBody>
          <a:bodyPr wrap="square" rtlCol="0">
            <a:spAutoFit/>
          </a:bodyPr>
          <a:lstStyle/>
          <a:p>
            <a:pPr algn="ctr"/>
            <a:r>
              <a:rPr lang="en-US" sz="2000" b="1" kern="0" dirty="0">
                <a:solidFill>
                  <a:srgbClr val="002060"/>
                </a:solidFill>
              </a:rPr>
              <a:t>Transplant</a:t>
            </a:r>
          </a:p>
        </p:txBody>
      </p:sp>
      <p:sp>
        <p:nvSpPr>
          <p:cNvPr id="11" name="title_cohort"/>
          <p:cNvSpPr txBox="1"/>
          <p:nvPr/>
        </p:nvSpPr>
        <p:spPr>
          <a:xfrm>
            <a:off x="3302000" y="762043"/>
            <a:ext cx="4318000" cy="348878"/>
          </a:xfrm>
          <a:prstGeom prst="rect">
            <a:avLst/>
          </a:prstGeom>
          <a:noFill/>
        </p:spPr>
        <p:txBody>
          <a:bodyPr wrap="square" rtlCol="0">
            <a:spAutoFit/>
          </a:bodyPr>
          <a:lstStyle/>
          <a:p>
            <a:pPr algn="ctr"/>
            <a:r>
              <a:rPr lang="en-US" sz="1667" b="1" kern="0" dirty="0">
                <a:solidFill>
                  <a:srgbClr val="002060"/>
                </a:solidFill>
              </a:rPr>
              <a:t>(Transplants: January 1994 – June 2016)</a:t>
            </a:r>
          </a:p>
        </p:txBody>
      </p:sp>
      <p:grpSp>
        <p:nvGrpSpPr>
          <p:cNvPr id="14" name="Group 13"/>
          <p:cNvGrpSpPr/>
          <p:nvPr/>
        </p:nvGrpSpPr>
        <p:grpSpPr>
          <a:xfrm>
            <a:off x="762002" y="5122327"/>
            <a:ext cx="3929943" cy="592668"/>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799" y="6067776"/>
                <a:ext cx="1885813" cy="482183"/>
              </a:xfrm>
              <a:prstGeom prst="rect">
                <a:avLst/>
              </a:prstGeom>
              <a:noFill/>
              <a:ln>
                <a:noFill/>
              </a:ln>
            </p:spPr>
            <p:txBody>
              <a:bodyPr wrap="square" rtlCol="0">
                <a:spAutoFit/>
              </a:bodyPr>
              <a:lstStyle/>
              <a:p>
                <a:pPr algn="ctr"/>
                <a:r>
                  <a:rPr lang="en-US" sz="1750" b="1" dirty="0">
                    <a:solidFill>
                      <a:schemeClr val="bg1"/>
                    </a:solidFill>
                    <a:latin typeface="Arial"/>
                    <a:cs typeface="Arial"/>
                  </a:rPr>
                  <a:t>2018</a:t>
                </a:r>
              </a:p>
            </p:txBody>
          </p:sp>
        </p:grpSp>
        <p:sp>
          <p:nvSpPr>
            <p:cNvPr id="16" name="logo_citation"/>
            <p:cNvSpPr txBox="1"/>
            <p:nvPr/>
          </p:nvSpPr>
          <p:spPr>
            <a:xfrm>
              <a:off x="2766435" y="6600945"/>
              <a:ext cx="1938528" cy="240066"/>
            </a:xfrm>
            <a:prstGeom prst="rect">
              <a:avLst/>
            </a:prstGeom>
            <a:noFill/>
            <a:ln>
              <a:solidFill>
                <a:srgbClr val="FFFFFF"/>
              </a:solidFill>
            </a:ln>
          </p:spPr>
          <p:txBody>
            <a:bodyPr wrap="square" lIns="22860" tIns="38100" rIns="0" rtlCol="0" anchor="ctr" anchorCtr="0">
              <a:spAutoFit/>
            </a:bodyPr>
            <a:lstStyle/>
            <a:p>
              <a:r>
                <a:rPr lang="en-US" sz="750" b="1" dirty="0">
                  <a:solidFill>
                    <a:schemeClr val="bg1"/>
                  </a:solidFill>
                  <a:latin typeface="Arial"/>
                  <a:cs typeface="Arial"/>
                </a:rPr>
                <a:t>JHLT. 2018 Oct; 37(10): 1155-1206</a:t>
              </a:r>
            </a:p>
          </p:txBody>
        </p:sp>
      </p:grpSp>
      <p:sp>
        <p:nvSpPr>
          <p:cNvPr id="12" name="TextBox 11"/>
          <p:cNvSpPr txBox="1"/>
          <p:nvPr/>
        </p:nvSpPr>
        <p:spPr>
          <a:xfrm>
            <a:off x="4826000" y="5008284"/>
            <a:ext cx="3429000" cy="400110"/>
          </a:xfrm>
          <a:prstGeom prst="rect">
            <a:avLst/>
          </a:prstGeom>
          <a:noFill/>
        </p:spPr>
        <p:txBody>
          <a:bodyPr wrap="square" rtlCol="0">
            <a:spAutoFit/>
          </a:bodyPr>
          <a:lstStyle/>
          <a:p>
            <a:r>
              <a:rPr lang="en-US" sz="1000" b="1" dirty="0">
                <a:solidFill>
                  <a:srgbClr val="002060"/>
                </a:solidFill>
              </a:rPr>
              <a:t>* Severe renal dysfunction = Creatinine &gt; 2.5 mg/dl (221 μmol/L), dialysis or renal transplant</a:t>
            </a:r>
          </a:p>
        </p:txBody>
      </p:sp>
    </p:spTree>
    <p:extLst>
      <p:ext uri="{BB962C8B-B14F-4D97-AF65-F5344CB8AC3E}">
        <p14:creationId xmlns:p14="http://schemas.microsoft.com/office/powerpoint/2010/main" val="110073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IMPROVING PULMONARY FUNCTION IN ADULTS WITH CYSTIC FIBROSIS</a:t>
            </a:r>
          </a:p>
        </p:txBody>
      </p:sp>
      <p:sp>
        <p:nvSpPr>
          <p:cNvPr id="3" name="Content Placeholder 2"/>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6E47D9E-5C24-DC4F-98DD-E36E4BC41326}"/>
              </a:ext>
            </a:extLst>
          </p:cNvPr>
          <p:cNvPicPr>
            <a:picLocks noChangeAspect="1"/>
          </p:cNvPicPr>
          <p:nvPr/>
        </p:nvPicPr>
        <p:blipFill>
          <a:blip r:embed="rId2"/>
          <a:stretch>
            <a:fillRect/>
          </a:stretch>
        </p:blipFill>
        <p:spPr>
          <a:xfrm>
            <a:off x="1238250" y="1752600"/>
            <a:ext cx="6667500" cy="2209800"/>
          </a:xfrm>
          <a:prstGeom prst="rect">
            <a:avLst/>
          </a:prstGeom>
        </p:spPr>
      </p:pic>
      <p:sp>
        <p:nvSpPr>
          <p:cNvPr id="6" name="TextBox 5">
            <a:extLst>
              <a:ext uri="{FF2B5EF4-FFF2-40B4-BE49-F238E27FC236}">
                <a16:creationId xmlns:a16="http://schemas.microsoft.com/office/drawing/2014/main" id="{CDADEC1E-2876-B74D-BE3C-5CAFBAB99836}"/>
              </a:ext>
            </a:extLst>
          </p:cNvPr>
          <p:cNvSpPr txBox="1"/>
          <p:nvPr/>
        </p:nvSpPr>
        <p:spPr>
          <a:xfrm>
            <a:off x="457200" y="5027899"/>
            <a:ext cx="3102015" cy="307777"/>
          </a:xfrm>
          <a:prstGeom prst="rect">
            <a:avLst/>
          </a:prstGeom>
          <a:noFill/>
        </p:spPr>
        <p:txBody>
          <a:bodyPr wrap="square" rtlCol="0">
            <a:spAutoFit/>
          </a:bodyPr>
          <a:lstStyle/>
          <a:p>
            <a:r>
              <a:rPr lang="en-US" sz="1400" b="1" dirty="0">
                <a:solidFill>
                  <a:srgbClr val="0070C0"/>
                </a:solidFill>
              </a:rPr>
              <a:t>2017 CF Registry Report</a:t>
            </a:r>
          </a:p>
        </p:txBody>
      </p:sp>
    </p:spTree>
    <p:extLst>
      <p:ext uri="{BB962C8B-B14F-4D97-AF65-F5344CB8AC3E}">
        <p14:creationId xmlns:p14="http://schemas.microsoft.com/office/powerpoint/2010/main" val="256177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D213-568B-9449-978E-784E86E8E2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DF8842-D130-D941-9D52-307CBBA3B16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4043693-99FD-8845-A7EB-EF6C32B4ED8B}"/>
              </a:ext>
            </a:extLst>
          </p:cNvPr>
          <p:cNvPicPr>
            <a:picLocks noChangeAspect="1"/>
          </p:cNvPicPr>
          <p:nvPr/>
        </p:nvPicPr>
        <p:blipFill>
          <a:blip r:embed="rId2"/>
          <a:stretch>
            <a:fillRect/>
          </a:stretch>
        </p:blipFill>
        <p:spPr>
          <a:xfrm>
            <a:off x="1233829" y="1718947"/>
            <a:ext cx="6375400" cy="2870200"/>
          </a:xfrm>
          <a:prstGeom prst="rect">
            <a:avLst/>
          </a:prstGeom>
        </p:spPr>
      </p:pic>
      <p:sp>
        <p:nvSpPr>
          <p:cNvPr id="5" name="TextBox 4">
            <a:extLst>
              <a:ext uri="{FF2B5EF4-FFF2-40B4-BE49-F238E27FC236}">
                <a16:creationId xmlns:a16="http://schemas.microsoft.com/office/drawing/2014/main" id="{BD8A20F3-4FF1-3C49-8E01-EF453C2D8E81}"/>
              </a:ext>
            </a:extLst>
          </p:cNvPr>
          <p:cNvSpPr txBox="1"/>
          <p:nvPr/>
        </p:nvSpPr>
        <p:spPr>
          <a:xfrm>
            <a:off x="457200" y="5042065"/>
            <a:ext cx="3563796" cy="307777"/>
          </a:xfrm>
          <a:prstGeom prst="rect">
            <a:avLst/>
          </a:prstGeom>
          <a:noFill/>
        </p:spPr>
        <p:txBody>
          <a:bodyPr wrap="none" rtlCol="0">
            <a:spAutoFit/>
          </a:bodyPr>
          <a:lstStyle/>
          <a:p>
            <a:r>
              <a:rPr lang="en-US" sz="1400" b="1" dirty="0">
                <a:solidFill>
                  <a:srgbClr val="0070C0"/>
                </a:solidFill>
              </a:rPr>
              <a:t>Ramos, K et al. Chest 2017 ; 151 (6): 1320 - 28</a:t>
            </a:r>
          </a:p>
        </p:txBody>
      </p:sp>
    </p:spTree>
    <p:extLst>
      <p:ext uri="{BB962C8B-B14F-4D97-AF65-F5344CB8AC3E}">
        <p14:creationId xmlns:p14="http://schemas.microsoft.com/office/powerpoint/2010/main" val="2642747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FEV1 &lt; 30%: 10 year follow up</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27.4% alive without </a:t>
            </a:r>
            <a:r>
              <a:rPr lang="en-US" dirty="0" err="1"/>
              <a:t>txp</a:t>
            </a:r>
            <a:endParaRPr lang="en-US" dirty="0"/>
          </a:p>
          <a:p>
            <a:pPr marL="342900" indent="-342900">
              <a:buFont typeface="Arial" panose="020B0604020202020204" pitchFamily="34" charset="0"/>
              <a:buChar char="•"/>
            </a:pPr>
            <a:r>
              <a:rPr lang="en-US" dirty="0"/>
              <a:t> 6.6% lost to follow up</a:t>
            </a:r>
          </a:p>
          <a:p>
            <a:pPr marL="342900" indent="-342900">
              <a:buFont typeface="Arial" panose="020B0604020202020204" pitchFamily="34" charset="0"/>
              <a:buChar char="•"/>
            </a:pPr>
            <a:r>
              <a:rPr lang="en-US" dirty="0"/>
              <a:t>28.5% lung transplant</a:t>
            </a:r>
          </a:p>
          <a:p>
            <a:pPr marL="342900" indent="-342900">
              <a:buFont typeface="Arial" panose="020B0604020202020204" pitchFamily="34" charset="0"/>
              <a:buChar char="•"/>
            </a:pPr>
            <a:r>
              <a:rPr lang="en-US" dirty="0"/>
              <a:t>37.4% (1250) died without lung transplant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Of the 1250 patients that died, only 39% were ever referred for transplant</a:t>
            </a:r>
          </a:p>
        </p:txBody>
      </p:sp>
    </p:spTree>
    <p:extLst>
      <p:ext uri="{BB962C8B-B14F-4D97-AF65-F5344CB8AC3E}">
        <p14:creationId xmlns:p14="http://schemas.microsoft.com/office/powerpoint/2010/main" val="2084028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Predictors of non referral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2075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6B4D-DAAE-2346-A34C-6C900A16CD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AD8E1D-481C-764B-ABF3-F49249A45D5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604D9B5-4213-9841-955C-028810524512}"/>
              </a:ext>
            </a:extLst>
          </p:cNvPr>
          <p:cNvPicPr>
            <a:picLocks noChangeAspect="1"/>
          </p:cNvPicPr>
          <p:nvPr/>
        </p:nvPicPr>
        <p:blipFill>
          <a:blip r:embed="rId2"/>
          <a:stretch>
            <a:fillRect/>
          </a:stretch>
        </p:blipFill>
        <p:spPr>
          <a:xfrm>
            <a:off x="195243" y="377029"/>
            <a:ext cx="5651500" cy="1117600"/>
          </a:xfrm>
          <a:prstGeom prst="rect">
            <a:avLst/>
          </a:prstGeom>
        </p:spPr>
      </p:pic>
      <p:sp>
        <p:nvSpPr>
          <p:cNvPr id="5" name="TextBox 4">
            <a:extLst>
              <a:ext uri="{FF2B5EF4-FFF2-40B4-BE49-F238E27FC236}">
                <a16:creationId xmlns:a16="http://schemas.microsoft.com/office/drawing/2014/main" id="{3087EF60-823B-CB49-B69D-AB50006D8EC1}"/>
              </a:ext>
            </a:extLst>
          </p:cNvPr>
          <p:cNvSpPr txBox="1"/>
          <p:nvPr/>
        </p:nvSpPr>
        <p:spPr>
          <a:xfrm>
            <a:off x="457200" y="5042065"/>
            <a:ext cx="2642070" cy="307777"/>
          </a:xfrm>
          <a:prstGeom prst="rect">
            <a:avLst/>
          </a:prstGeom>
          <a:noFill/>
        </p:spPr>
        <p:txBody>
          <a:bodyPr wrap="none" rtlCol="0">
            <a:spAutoFit/>
          </a:bodyPr>
          <a:lstStyle/>
          <a:p>
            <a:r>
              <a:rPr lang="en-US" sz="1400" b="1" dirty="0">
                <a:solidFill>
                  <a:srgbClr val="0070C0"/>
                </a:solidFill>
              </a:rPr>
              <a:t>Journal of CF 15 (2016) 196 - 203 </a:t>
            </a:r>
          </a:p>
        </p:txBody>
      </p:sp>
    </p:spTree>
    <p:extLst>
      <p:ext uri="{BB962C8B-B14F-4D97-AF65-F5344CB8AC3E}">
        <p14:creationId xmlns:p14="http://schemas.microsoft.com/office/powerpoint/2010/main" val="19685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807400-57A9-1341-831E-03EB480209E5}"/>
              </a:ext>
            </a:extLst>
          </p:cNvPr>
          <p:cNvPicPr>
            <a:picLocks noChangeAspect="1"/>
          </p:cNvPicPr>
          <p:nvPr/>
        </p:nvPicPr>
        <p:blipFill>
          <a:blip r:embed="rId2"/>
          <a:stretch>
            <a:fillRect/>
          </a:stretch>
        </p:blipFill>
        <p:spPr>
          <a:xfrm>
            <a:off x="1267187" y="704127"/>
            <a:ext cx="5778500" cy="2832100"/>
          </a:xfrm>
          <a:prstGeom prst="rect">
            <a:avLst/>
          </a:prstGeom>
        </p:spPr>
      </p:pic>
      <p:pic>
        <p:nvPicPr>
          <p:cNvPr id="6" name="Picture 5">
            <a:extLst>
              <a:ext uri="{FF2B5EF4-FFF2-40B4-BE49-F238E27FC236}">
                <a16:creationId xmlns:a16="http://schemas.microsoft.com/office/drawing/2014/main" id="{648F03C7-9AFC-8744-8334-856343D69131}"/>
              </a:ext>
            </a:extLst>
          </p:cNvPr>
          <p:cNvPicPr>
            <a:picLocks noChangeAspect="1"/>
          </p:cNvPicPr>
          <p:nvPr/>
        </p:nvPicPr>
        <p:blipFill>
          <a:blip r:embed="rId3"/>
          <a:stretch>
            <a:fillRect/>
          </a:stretch>
        </p:blipFill>
        <p:spPr>
          <a:xfrm>
            <a:off x="1241787" y="2811147"/>
            <a:ext cx="5803900" cy="342900"/>
          </a:xfrm>
          <a:prstGeom prst="rect">
            <a:avLst/>
          </a:prstGeom>
        </p:spPr>
      </p:pic>
      <p:pic>
        <p:nvPicPr>
          <p:cNvPr id="7" name="Picture 6">
            <a:extLst>
              <a:ext uri="{FF2B5EF4-FFF2-40B4-BE49-F238E27FC236}">
                <a16:creationId xmlns:a16="http://schemas.microsoft.com/office/drawing/2014/main" id="{A8144A79-66A3-6B42-82DA-118D6148D8B7}"/>
              </a:ext>
            </a:extLst>
          </p:cNvPr>
          <p:cNvPicPr>
            <a:picLocks noChangeAspect="1"/>
          </p:cNvPicPr>
          <p:nvPr/>
        </p:nvPicPr>
        <p:blipFill>
          <a:blip r:embed="rId4"/>
          <a:stretch>
            <a:fillRect/>
          </a:stretch>
        </p:blipFill>
        <p:spPr>
          <a:xfrm>
            <a:off x="1140187" y="3358427"/>
            <a:ext cx="6007100" cy="482600"/>
          </a:xfrm>
          <a:prstGeom prst="rect">
            <a:avLst/>
          </a:prstGeom>
        </p:spPr>
      </p:pic>
      <p:pic>
        <p:nvPicPr>
          <p:cNvPr id="8" name="Picture 7">
            <a:extLst>
              <a:ext uri="{FF2B5EF4-FFF2-40B4-BE49-F238E27FC236}">
                <a16:creationId xmlns:a16="http://schemas.microsoft.com/office/drawing/2014/main" id="{97C633E0-2054-444D-8FD2-48A571DBD22F}"/>
              </a:ext>
            </a:extLst>
          </p:cNvPr>
          <p:cNvPicPr>
            <a:picLocks noChangeAspect="1"/>
          </p:cNvPicPr>
          <p:nvPr/>
        </p:nvPicPr>
        <p:blipFill>
          <a:blip r:embed="rId5"/>
          <a:stretch>
            <a:fillRect/>
          </a:stretch>
        </p:blipFill>
        <p:spPr>
          <a:xfrm>
            <a:off x="1241787" y="4241965"/>
            <a:ext cx="5689600" cy="457200"/>
          </a:xfrm>
          <a:prstGeom prst="rect">
            <a:avLst/>
          </a:prstGeom>
        </p:spPr>
      </p:pic>
    </p:spTree>
    <p:extLst>
      <p:ext uri="{BB962C8B-B14F-4D97-AF65-F5344CB8AC3E}">
        <p14:creationId xmlns:p14="http://schemas.microsoft.com/office/powerpoint/2010/main" val="2906573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factors for death without lung transplant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937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IMPROVING SURVIVAL</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a:t>Median predicted survival (2017): 46.2 years</a:t>
            </a:r>
          </a:p>
          <a:p>
            <a:pPr marL="342900" indent="-342900">
              <a:buFont typeface="Arial" panose="020B0604020202020204" pitchFamily="34" charset="0"/>
              <a:buChar char="•"/>
            </a:pPr>
            <a:r>
              <a:rPr lang="en-US" dirty="0"/>
              <a:t>~52% of CF population is adults</a:t>
            </a:r>
          </a:p>
        </p:txBody>
      </p:sp>
      <p:pic>
        <p:nvPicPr>
          <p:cNvPr id="4" name="Picture 3">
            <a:extLst>
              <a:ext uri="{FF2B5EF4-FFF2-40B4-BE49-F238E27FC236}">
                <a16:creationId xmlns:a16="http://schemas.microsoft.com/office/drawing/2014/main" id="{9F4BCCD2-DD4D-0C4A-ACF3-EA2FFB70F0A5}"/>
              </a:ext>
            </a:extLst>
          </p:cNvPr>
          <p:cNvPicPr>
            <a:picLocks noChangeAspect="1"/>
          </p:cNvPicPr>
          <p:nvPr/>
        </p:nvPicPr>
        <p:blipFill>
          <a:blip r:embed="rId3"/>
          <a:stretch>
            <a:fillRect/>
          </a:stretch>
        </p:blipFill>
        <p:spPr>
          <a:xfrm>
            <a:off x="1137454" y="1063505"/>
            <a:ext cx="6591300" cy="3263900"/>
          </a:xfrm>
          <a:prstGeom prst="rect">
            <a:avLst/>
          </a:prstGeom>
        </p:spPr>
      </p:pic>
      <p:sp>
        <p:nvSpPr>
          <p:cNvPr id="6" name="TextBox 5">
            <a:extLst>
              <a:ext uri="{FF2B5EF4-FFF2-40B4-BE49-F238E27FC236}">
                <a16:creationId xmlns:a16="http://schemas.microsoft.com/office/drawing/2014/main" id="{E4AC41AC-8D36-AA47-8688-CAA735F3A965}"/>
              </a:ext>
            </a:extLst>
          </p:cNvPr>
          <p:cNvSpPr txBox="1"/>
          <p:nvPr/>
        </p:nvSpPr>
        <p:spPr>
          <a:xfrm>
            <a:off x="457200" y="5027899"/>
            <a:ext cx="3102015" cy="307777"/>
          </a:xfrm>
          <a:prstGeom prst="rect">
            <a:avLst/>
          </a:prstGeom>
          <a:noFill/>
        </p:spPr>
        <p:txBody>
          <a:bodyPr wrap="square" rtlCol="0">
            <a:spAutoFit/>
          </a:bodyPr>
          <a:lstStyle/>
          <a:p>
            <a:r>
              <a:rPr lang="en-US" sz="1400" b="1" dirty="0">
                <a:solidFill>
                  <a:srgbClr val="0070C0"/>
                </a:solidFill>
              </a:rPr>
              <a:t>2017 CF Registry Report</a:t>
            </a:r>
          </a:p>
        </p:txBody>
      </p:sp>
    </p:spTree>
    <p:extLst>
      <p:ext uri="{BB962C8B-B14F-4D97-AF65-F5344CB8AC3E}">
        <p14:creationId xmlns:p14="http://schemas.microsoft.com/office/powerpoint/2010/main" val="370395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CF LUNG DISEASE IS PROGRESSIVE</a:t>
            </a:r>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996C432-EAD1-7E45-AF90-72AF2A0F67F9}"/>
              </a:ext>
            </a:extLst>
          </p:cNvPr>
          <p:cNvPicPr>
            <a:picLocks noChangeAspect="1"/>
          </p:cNvPicPr>
          <p:nvPr/>
        </p:nvPicPr>
        <p:blipFill>
          <a:blip r:embed="rId2"/>
          <a:stretch>
            <a:fillRect/>
          </a:stretch>
        </p:blipFill>
        <p:spPr>
          <a:xfrm>
            <a:off x="457200" y="1377146"/>
            <a:ext cx="6502400" cy="3238500"/>
          </a:xfrm>
          <a:prstGeom prst="rect">
            <a:avLst/>
          </a:prstGeom>
        </p:spPr>
      </p:pic>
      <p:sp>
        <p:nvSpPr>
          <p:cNvPr id="5" name="TextBox 4">
            <a:extLst>
              <a:ext uri="{FF2B5EF4-FFF2-40B4-BE49-F238E27FC236}">
                <a16:creationId xmlns:a16="http://schemas.microsoft.com/office/drawing/2014/main" id="{98995516-D7A3-5743-A510-50EF8CE9827D}"/>
              </a:ext>
            </a:extLst>
          </p:cNvPr>
          <p:cNvSpPr txBox="1"/>
          <p:nvPr/>
        </p:nvSpPr>
        <p:spPr>
          <a:xfrm>
            <a:off x="457200" y="5027899"/>
            <a:ext cx="3102015" cy="307777"/>
          </a:xfrm>
          <a:prstGeom prst="rect">
            <a:avLst/>
          </a:prstGeom>
          <a:noFill/>
        </p:spPr>
        <p:txBody>
          <a:bodyPr wrap="square" rtlCol="0">
            <a:spAutoFit/>
          </a:bodyPr>
          <a:lstStyle/>
          <a:p>
            <a:r>
              <a:rPr lang="en-US" sz="1400" b="1" dirty="0">
                <a:solidFill>
                  <a:srgbClr val="0070C0"/>
                </a:solidFill>
              </a:rPr>
              <a:t>2017 CF Registry Report</a:t>
            </a:r>
          </a:p>
        </p:txBody>
      </p:sp>
    </p:spTree>
    <p:extLst>
      <p:ext uri="{BB962C8B-B14F-4D97-AF65-F5344CB8AC3E}">
        <p14:creationId xmlns:p14="http://schemas.microsoft.com/office/powerpoint/2010/main" val="288177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ADVANCED LUNG DISEASE BY AGE</a:t>
            </a:r>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4431987-B143-7E4E-9D06-C873EA3838FE}"/>
              </a:ext>
            </a:extLst>
          </p:cNvPr>
          <p:cNvPicPr>
            <a:picLocks noChangeAspect="1"/>
          </p:cNvPicPr>
          <p:nvPr/>
        </p:nvPicPr>
        <p:blipFill>
          <a:blip r:embed="rId2"/>
          <a:stretch>
            <a:fillRect/>
          </a:stretch>
        </p:blipFill>
        <p:spPr>
          <a:xfrm>
            <a:off x="907809" y="1266029"/>
            <a:ext cx="6680200" cy="3352800"/>
          </a:xfrm>
          <a:prstGeom prst="rect">
            <a:avLst/>
          </a:prstGeom>
        </p:spPr>
      </p:pic>
      <p:sp>
        <p:nvSpPr>
          <p:cNvPr id="6" name="Up Arrow 5">
            <a:extLst>
              <a:ext uri="{FF2B5EF4-FFF2-40B4-BE49-F238E27FC236}">
                <a16:creationId xmlns:a16="http://schemas.microsoft.com/office/drawing/2014/main" id="{49E9696F-5110-FB4B-8557-4E0AEBEECFE5}"/>
              </a:ext>
            </a:extLst>
          </p:cNvPr>
          <p:cNvSpPr/>
          <p:nvPr/>
        </p:nvSpPr>
        <p:spPr>
          <a:xfrm>
            <a:off x="5892259" y="3763500"/>
            <a:ext cx="129493" cy="349041"/>
          </a:xfrm>
          <a:prstGeom prst="upArrow">
            <a:avLst/>
          </a:prstGeom>
          <a:solidFill>
            <a:schemeClr val="accent2">
              <a:lumMod val="60000"/>
              <a:lumOff val="40000"/>
            </a:schemeClr>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7" name="Up Arrow 6">
            <a:extLst>
              <a:ext uri="{FF2B5EF4-FFF2-40B4-BE49-F238E27FC236}">
                <a16:creationId xmlns:a16="http://schemas.microsoft.com/office/drawing/2014/main" id="{ED2216A0-AACF-D849-A66B-3D83F27FB19F}"/>
              </a:ext>
            </a:extLst>
          </p:cNvPr>
          <p:cNvSpPr/>
          <p:nvPr/>
        </p:nvSpPr>
        <p:spPr>
          <a:xfrm>
            <a:off x="6234847" y="3530294"/>
            <a:ext cx="193938" cy="582247"/>
          </a:xfrm>
          <a:prstGeom prst="upArrow">
            <a:avLst/>
          </a:prstGeom>
          <a:solidFill>
            <a:srgbClr val="7030A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Tree>
    <p:extLst>
      <p:ext uri="{BB962C8B-B14F-4D97-AF65-F5344CB8AC3E}">
        <p14:creationId xmlns:p14="http://schemas.microsoft.com/office/powerpoint/2010/main" val="19105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99406"/>
            <a:ext cx="8229600" cy="3776036"/>
          </a:xfrm>
        </p:spPr>
        <p:txBody>
          <a:bodyPr/>
          <a:lstStyle/>
          <a:p>
            <a:pPr marL="342900" indent="-342900">
              <a:buFont typeface="Arial" panose="020B0604020202020204" pitchFamily="34" charset="0"/>
              <a:buChar char="•"/>
            </a:pPr>
            <a:r>
              <a:rPr lang="en-US" dirty="0"/>
              <a:t>Progressive respiratory failure: major cause of death</a:t>
            </a:r>
          </a:p>
          <a:p>
            <a:pPr marL="342900" indent="-342900">
              <a:buFont typeface="Arial" panose="020B0604020202020204" pitchFamily="34" charset="0"/>
              <a:buChar char="•"/>
            </a:pPr>
            <a:r>
              <a:rPr lang="en-US" dirty="0"/>
              <a:t>Survival with advanced CF lung disease: </a:t>
            </a:r>
          </a:p>
          <a:p>
            <a:pPr marL="617220" lvl="1" indent="-342900">
              <a:buFont typeface="Arial" panose="020B0604020202020204" pitchFamily="34" charset="0"/>
              <a:buChar char="•"/>
            </a:pPr>
            <a:r>
              <a:rPr lang="en-US" dirty="0"/>
              <a:t>Median survival after FEV1 &lt; 30%: 6.6 years</a:t>
            </a:r>
          </a:p>
          <a:p>
            <a:pPr marL="342900" indent="-342900">
              <a:buFont typeface="Arial" panose="020B0604020202020204" pitchFamily="34" charset="0"/>
              <a:buChar char="•"/>
            </a:pPr>
            <a:r>
              <a:rPr lang="en-US" dirty="0"/>
              <a:t>Many individuals with CF die without a lung transplant</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C8ECE3C-DB55-5149-B944-D50ED4F783F1}"/>
              </a:ext>
            </a:extLst>
          </p:cNvPr>
          <p:cNvPicPr>
            <a:picLocks noChangeAspect="1"/>
          </p:cNvPicPr>
          <p:nvPr/>
        </p:nvPicPr>
        <p:blipFill>
          <a:blip r:embed="rId3"/>
          <a:stretch>
            <a:fillRect/>
          </a:stretch>
        </p:blipFill>
        <p:spPr>
          <a:xfrm>
            <a:off x="579699" y="84479"/>
            <a:ext cx="6248400" cy="1587500"/>
          </a:xfrm>
          <a:prstGeom prst="rect">
            <a:avLst/>
          </a:prstGeom>
        </p:spPr>
      </p:pic>
      <p:sp>
        <p:nvSpPr>
          <p:cNvPr id="5" name="TextBox 4">
            <a:extLst>
              <a:ext uri="{FF2B5EF4-FFF2-40B4-BE49-F238E27FC236}">
                <a16:creationId xmlns:a16="http://schemas.microsoft.com/office/drawing/2014/main" id="{5C30FEEC-D658-794F-96F0-D2C017F37842}"/>
              </a:ext>
            </a:extLst>
          </p:cNvPr>
          <p:cNvSpPr txBox="1"/>
          <p:nvPr/>
        </p:nvSpPr>
        <p:spPr>
          <a:xfrm>
            <a:off x="579699" y="4951676"/>
            <a:ext cx="2423677" cy="307777"/>
          </a:xfrm>
          <a:prstGeom prst="rect">
            <a:avLst/>
          </a:prstGeom>
          <a:noFill/>
        </p:spPr>
        <p:txBody>
          <a:bodyPr wrap="none" rtlCol="0">
            <a:spAutoFit/>
          </a:bodyPr>
          <a:lstStyle/>
          <a:p>
            <a:r>
              <a:rPr lang="en-US" sz="1400" b="1" dirty="0">
                <a:solidFill>
                  <a:srgbClr val="0070C0"/>
                </a:solidFill>
              </a:rPr>
              <a:t>Chest 2017 ; 151 (6): 1320 - 28</a:t>
            </a:r>
          </a:p>
        </p:txBody>
      </p:sp>
    </p:spTree>
    <p:extLst>
      <p:ext uri="{BB962C8B-B14F-4D97-AF65-F5344CB8AC3E}">
        <p14:creationId xmlns:p14="http://schemas.microsoft.com/office/powerpoint/2010/main" val="166653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DE56-2E40-AF47-8363-0C1BE0D5DC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BABCFB8-2357-154B-9CB7-9E54BEC9CCD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5B5D788-80FD-3045-AB0C-9AA72543312C}"/>
              </a:ext>
            </a:extLst>
          </p:cNvPr>
          <p:cNvPicPr>
            <a:picLocks noChangeAspect="1"/>
          </p:cNvPicPr>
          <p:nvPr/>
        </p:nvPicPr>
        <p:blipFill>
          <a:blip r:embed="rId2"/>
          <a:stretch>
            <a:fillRect/>
          </a:stretch>
        </p:blipFill>
        <p:spPr>
          <a:xfrm>
            <a:off x="2471899" y="0"/>
            <a:ext cx="2609387" cy="5629122"/>
          </a:xfrm>
          <a:prstGeom prst="rect">
            <a:avLst/>
          </a:prstGeom>
        </p:spPr>
      </p:pic>
      <p:sp>
        <p:nvSpPr>
          <p:cNvPr id="5" name="Frame 4">
            <a:extLst>
              <a:ext uri="{FF2B5EF4-FFF2-40B4-BE49-F238E27FC236}">
                <a16:creationId xmlns:a16="http://schemas.microsoft.com/office/drawing/2014/main" id="{6901F11E-9717-5943-A3FC-5C4DBC8045B7}"/>
              </a:ext>
            </a:extLst>
          </p:cNvPr>
          <p:cNvSpPr/>
          <p:nvPr/>
        </p:nvSpPr>
        <p:spPr>
          <a:xfrm>
            <a:off x="2604304" y="377029"/>
            <a:ext cx="2338086" cy="178556"/>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CF901793-F9C3-4D40-B969-CCF0480D8AEE}"/>
              </a:ext>
            </a:extLst>
          </p:cNvPr>
          <p:cNvSpPr/>
          <p:nvPr/>
        </p:nvSpPr>
        <p:spPr>
          <a:xfrm>
            <a:off x="2604304" y="5234741"/>
            <a:ext cx="2338086" cy="178556"/>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D73A2C73-CD8E-5948-B72C-2BE46465E58B}"/>
              </a:ext>
            </a:extLst>
          </p:cNvPr>
          <p:cNvSpPr/>
          <p:nvPr/>
        </p:nvSpPr>
        <p:spPr>
          <a:xfrm>
            <a:off x="2604304" y="4938584"/>
            <a:ext cx="2338086" cy="178556"/>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D96F12C3-7416-F24F-BE2A-01E69EC51A71}"/>
              </a:ext>
            </a:extLst>
          </p:cNvPr>
          <p:cNvSpPr/>
          <p:nvPr/>
        </p:nvSpPr>
        <p:spPr>
          <a:xfrm>
            <a:off x="2604304" y="2081567"/>
            <a:ext cx="2338086" cy="178556"/>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D2967D1-5049-6F41-8569-11BCD8824FE9}"/>
              </a:ext>
            </a:extLst>
          </p:cNvPr>
          <p:cNvSpPr txBox="1"/>
          <p:nvPr/>
        </p:nvSpPr>
        <p:spPr>
          <a:xfrm>
            <a:off x="5580204" y="5080852"/>
            <a:ext cx="3563796" cy="307777"/>
          </a:xfrm>
          <a:prstGeom prst="rect">
            <a:avLst/>
          </a:prstGeom>
          <a:noFill/>
        </p:spPr>
        <p:txBody>
          <a:bodyPr wrap="none" rtlCol="0">
            <a:spAutoFit/>
          </a:bodyPr>
          <a:lstStyle/>
          <a:p>
            <a:r>
              <a:rPr lang="en-US" sz="1400" b="1" dirty="0">
                <a:solidFill>
                  <a:srgbClr val="0070C0"/>
                </a:solidFill>
              </a:rPr>
              <a:t>Ramos, K et al. Chest 2017 ; 151 (6): 1320 - 28</a:t>
            </a:r>
          </a:p>
        </p:txBody>
      </p:sp>
    </p:spTree>
    <p:extLst>
      <p:ext uri="{BB962C8B-B14F-4D97-AF65-F5344CB8AC3E}">
        <p14:creationId xmlns:p14="http://schemas.microsoft.com/office/powerpoint/2010/main" val="1009804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ford Big Tommorrow">
  <a:themeElements>
    <a:clrScheme name="Stanford 2">
      <a:dk1>
        <a:srgbClr val="303030"/>
      </a:dk1>
      <a:lt1>
        <a:srgbClr val="FFFFFF"/>
      </a:lt1>
      <a:dk2>
        <a:srgbClr val="770817"/>
      </a:dk2>
      <a:lt2>
        <a:srgbClr val="CDCCBC"/>
      </a:lt2>
      <a:accent1>
        <a:srgbClr val="770817"/>
      </a:accent1>
      <a:accent2>
        <a:srgbClr val="13677C"/>
      </a:accent2>
      <a:accent3>
        <a:srgbClr val="726056"/>
      </a:accent3>
      <a:accent4>
        <a:srgbClr val="178B65"/>
      </a:accent4>
      <a:accent5>
        <a:srgbClr val="303030"/>
      </a:accent5>
      <a:accent6>
        <a:srgbClr val="BCBCBC"/>
      </a:accent6>
      <a:hlink>
        <a:srgbClr val="0670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Stanford Big Tommorrow.potx</Template>
  <TotalTime>2546</TotalTime>
  <Words>2418</Words>
  <Application>Microsoft Office PowerPoint</Application>
  <PresentationFormat>On-screen Show (16:10)</PresentationFormat>
  <Paragraphs>341</Paragraphs>
  <Slides>45</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Apple Chancery</vt:lpstr>
      <vt:lpstr>Arial</vt:lpstr>
      <vt:lpstr>Calibri</vt:lpstr>
      <vt:lpstr>Calibri Light</vt:lpstr>
      <vt:lpstr>Century Gothic</vt:lpstr>
      <vt:lpstr>Courier New</vt:lpstr>
      <vt:lpstr>Times New Roman</vt:lpstr>
      <vt:lpstr>Wingdings</vt:lpstr>
      <vt:lpstr>Stanford Big Tommorrow</vt:lpstr>
      <vt:lpstr>Custom Design</vt:lpstr>
      <vt:lpstr>LuNG TRANSPLANTATION IN Advanced Cystic fibrosis lung disease</vt:lpstr>
      <vt:lpstr>Overview</vt:lpstr>
      <vt:lpstr>Advanced Lung Disease in CF </vt:lpstr>
      <vt:lpstr>IMPROVING PULMONARY FUNCTION IN ADULTS WITH CYSTIC FIBROSIS</vt:lpstr>
      <vt:lpstr>IMPROVING SURVIVAL</vt:lpstr>
      <vt:lpstr>CF LUNG DISEASE IS PROGRESSIVE</vt:lpstr>
      <vt:lpstr>ADVANCED LUNG DISEASE BY AGE</vt:lpstr>
      <vt:lpstr>PowerPoint Presentation</vt:lpstr>
      <vt:lpstr>PowerPoint Presentation</vt:lpstr>
      <vt:lpstr>OUTCOMES: FEV1 &lt; 30%</vt:lpstr>
      <vt:lpstr>OUTCOMES: FEV1 &lt; 30%</vt:lpstr>
      <vt:lpstr>FEV1 &lt; 30%: LUNG TXP, DEATH</vt:lpstr>
      <vt:lpstr>PowerPoint Presentation</vt:lpstr>
      <vt:lpstr>LUNG TRANSPLANT FOR CF</vt:lpstr>
      <vt:lpstr>250 CF PATIENTS RECEIVED A LUNG TRANSPLANT IN 2017</vt:lpstr>
      <vt:lpstr>Adult Lung Transplants Major Diagnoses by Year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REFERRAL</vt:lpstr>
      <vt:lpstr>DEVELOPMENT OF GUIDELINES FOR REFERRAL</vt:lpstr>
      <vt:lpstr>Lung Transplant Referral Guidelines: </vt:lpstr>
      <vt:lpstr>Key recommendations</vt:lpstr>
      <vt:lpstr>REFERRAL GUIDELINES: PUBLIC COMMENT DRAFT 2018</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Lung transplant outcomes in CF</vt:lpstr>
      <vt:lpstr>Adult Lung Transplants Major Diagnoses by Year (%)</vt:lpstr>
      <vt:lpstr>PowerPoint Presentation</vt:lpstr>
      <vt:lpstr>PowerPoint Presentation</vt:lpstr>
      <vt:lpstr>FEV1 &lt; 30%: 10 year follow up</vt:lpstr>
      <vt:lpstr>Predictors of non referral</vt:lpstr>
      <vt:lpstr>PowerPoint Presentation</vt:lpstr>
      <vt:lpstr>PowerPoint Presentation</vt:lpstr>
      <vt:lpstr>Risk factors for death without lung transplant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Pieratt</dc:creator>
  <cp:lastModifiedBy>Cathy A Hernandez</cp:lastModifiedBy>
  <cp:revision>58</cp:revision>
  <dcterms:created xsi:type="dcterms:W3CDTF">2014-02-12T20:41:58Z</dcterms:created>
  <dcterms:modified xsi:type="dcterms:W3CDTF">2019-03-18T16:55:48Z</dcterms:modified>
</cp:coreProperties>
</file>