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256" r:id="rId2"/>
    <p:sldId id="260" r:id="rId3"/>
    <p:sldId id="275" r:id="rId4"/>
    <p:sldId id="270" r:id="rId5"/>
    <p:sldId id="265" r:id="rId6"/>
    <p:sldId id="271" r:id="rId7"/>
    <p:sldId id="276" r:id="rId8"/>
    <p:sldId id="258" r:id="rId9"/>
    <p:sldId id="261" r:id="rId10"/>
    <p:sldId id="269" r:id="rId11"/>
    <p:sldId id="272" r:id="rId1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4622" autoAdjust="0"/>
  </p:normalViewPr>
  <p:slideViewPr>
    <p:cSldViewPr>
      <p:cViewPr>
        <p:scale>
          <a:sx n="70" d="100"/>
          <a:sy n="70" d="100"/>
        </p:scale>
        <p:origin x="-1854" y="-16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3324" tIns="46662" rIns="93324" bIns="46662" rtlCol="0"/>
          <a:lstStyle>
            <a:lvl1pPr algn="r" fontAlgn="auto">
              <a:spcBef>
                <a:spcPts val="0"/>
              </a:spcBef>
              <a:spcAft>
                <a:spcPts val="0"/>
              </a:spcAft>
              <a:defRPr sz="1200">
                <a:latin typeface="+mn-lt"/>
                <a:cs typeface="+mn-cs"/>
              </a:defRPr>
            </a:lvl1pPr>
          </a:lstStyle>
          <a:p>
            <a:pPr>
              <a:defRPr/>
            </a:pPr>
            <a:fld id="{EEDA968A-B3EC-48B7-B7A7-2E7845AB1465}" type="datetimeFigureOut">
              <a:rPr lang="en-US"/>
              <a:pPr>
                <a:defRPr/>
              </a:pPr>
              <a:t>3/12/2018</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95EBFBFB-0882-4B74-A9F9-CE273CF02B10}" type="slidenum">
              <a:rPr lang="en-US" altLang="en-US"/>
              <a:pPr/>
              <a:t>‹#›</a:t>
            </a:fld>
            <a:endParaRPr lang="en-US" altLang="en-US"/>
          </a:p>
        </p:txBody>
      </p:sp>
    </p:spTree>
    <p:extLst>
      <p:ext uri="{BB962C8B-B14F-4D97-AF65-F5344CB8AC3E}">
        <p14:creationId xmlns:p14="http://schemas.microsoft.com/office/powerpoint/2010/main" val="1331849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cs typeface="Arial" charset="0"/>
              </a:defRPr>
            </a:lvl1pPr>
          </a:lstStyle>
          <a:p>
            <a:pPr>
              <a:defRPr/>
            </a:pPr>
            <a:fld id="{E25FE55E-7485-4521-8ADF-5E72AD305999}" type="datetimeFigureOut">
              <a:rPr lang="en-US"/>
              <a:pPr>
                <a:defRPr/>
              </a:pPr>
              <a:t>3/12/2018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8B3EBB8-620D-4993-B807-BF61D4EE741C}" type="slidenum">
              <a:rPr lang="en-US" altLang="en-US"/>
              <a:pPr/>
              <a:t>‹#›</a:t>
            </a:fld>
            <a:endParaRPr lang="en-US" altLang="en-US"/>
          </a:p>
        </p:txBody>
      </p:sp>
    </p:spTree>
    <p:extLst>
      <p:ext uri="{BB962C8B-B14F-4D97-AF65-F5344CB8AC3E}">
        <p14:creationId xmlns:p14="http://schemas.microsoft.com/office/powerpoint/2010/main" val="7207004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35BD984-A272-4D19-8BA8-C22AFCFECD98}" type="slidenum">
              <a:rPr lang="en-US" altLang="en-US"/>
              <a:pPr eaLnBrk="1" hangingPunct="1"/>
              <a:t>1</a:t>
            </a:fld>
            <a:endParaRPr lang="en-US" altLang="en-US"/>
          </a:p>
        </p:txBody>
      </p:sp>
    </p:spTree>
    <p:extLst>
      <p:ext uri="{BB962C8B-B14F-4D97-AF65-F5344CB8AC3E}">
        <p14:creationId xmlns:p14="http://schemas.microsoft.com/office/powerpoint/2010/main" val="4046744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888" y="0"/>
            <a:ext cx="13827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fontAlgn="auto">
              <a:spcBef>
                <a:spcPts val="0"/>
              </a:spcBef>
              <a:spcAft>
                <a:spcPts val="0"/>
              </a:spcAft>
              <a:defRPr>
                <a:solidFill>
                  <a:srgbClr val="333333"/>
                </a:solidFill>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solidFill>
                  <a:srgbClr val="333333"/>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333333"/>
                </a:solidFill>
              </a:defRPr>
            </a:lvl1pPr>
          </a:lstStyle>
          <a:p>
            <a:fld id="{1E4CD171-CDBA-45B1-BAD0-D33AB77A0CCF}" type="slidenum">
              <a:rPr lang="en-US" altLang="en-US"/>
              <a:pPr/>
              <a:t>‹#›</a:t>
            </a:fld>
            <a:endParaRPr lang="en-US" altLang="en-US"/>
          </a:p>
        </p:txBody>
      </p:sp>
    </p:spTree>
    <p:extLst>
      <p:ext uri="{BB962C8B-B14F-4D97-AF65-F5344CB8AC3E}">
        <p14:creationId xmlns:p14="http://schemas.microsoft.com/office/powerpoint/2010/main" val="885558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6A386F6-A679-49D3-A433-4907BBF4B10F}" type="slidenum">
              <a:rPr lang="en-US" altLang="en-US"/>
              <a:pPr/>
              <a:t>‹#›</a:t>
            </a:fld>
            <a:endParaRPr lang="en-US" altLang="en-US"/>
          </a:p>
        </p:txBody>
      </p:sp>
    </p:spTree>
    <p:extLst>
      <p:ext uri="{BB962C8B-B14F-4D97-AF65-F5344CB8AC3E}">
        <p14:creationId xmlns:p14="http://schemas.microsoft.com/office/powerpoint/2010/main" val="16150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5E7DCA-83E0-4D8D-927B-62EA329B1984}" type="slidenum">
              <a:rPr lang="en-US" altLang="en-US"/>
              <a:pPr/>
              <a:t>‹#›</a:t>
            </a:fld>
            <a:endParaRPr lang="en-US" altLang="en-US"/>
          </a:p>
        </p:txBody>
      </p:sp>
    </p:spTree>
    <p:extLst>
      <p:ext uri="{BB962C8B-B14F-4D97-AF65-F5344CB8AC3E}">
        <p14:creationId xmlns:p14="http://schemas.microsoft.com/office/powerpoint/2010/main" val="296092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0"/>
            <a:ext cx="13827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639FF1-04B6-4074-82F7-DFB6F4905143}" type="slidenum">
              <a:rPr lang="en-US" altLang="en-US"/>
              <a:pPr/>
              <a:t>‹#›</a:t>
            </a:fld>
            <a:endParaRPr lang="en-US" altLang="en-US"/>
          </a:p>
        </p:txBody>
      </p:sp>
    </p:spTree>
    <p:extLst>
      <p:ext uri="{BB962C8B-B14F-4D97-AF65-F5344CB8AC3E}">
        <p14:creationId xmlns:p14="http://schemas.microsoft.com/office/powerpoint/2010/main" val="297376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0D2F67F-4668-4C99-B75F-6C56A03828BC}" type="slidenum">
              <a:rPr lang="en-US" altLang="en-US"/>
              <a:pPr/>
              <a:t>‹#›</a:t>
            </a:fld>
            <a:endParaRPr lang="en-US" altLang="en-US"/>
          </a:p>
        </p:txBody>
      </p:sp>
    </p:spTree>
    <p:extLst>
      <p:ext uri="{BB962C8B-B14F-4D97-AF65-F5344CB8AC3E}">
        <p14:creationId xmlns:p14="http://schemas.microsoft.com/office/powerpoint/2010/main" val="3745931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EF1B8E87-57FC-424D-9758-D3BD808F74E0}" type="slidenum">
              <a:rPr lang="en-US" altLang="en-US"/>
              <a:pPr/>
              <a:t>‹#›</a:t>
            </a:fld>
            <a:endParaRPr lang="en-US" altLang="en-US"/>
          </a:p>
        </p:txBody>
      </p:sp>
    </p:spTree>
    <p:extLst>
      <p:ext uri="{BB962C8B-B14F-4D97-AF65-F5344CB8AC3E}">
        <p14:creationId xmlns:p14="http://schemas.microsoft.com/office/powerpoint/2010/main" val="366807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F96FD2B0-E197-49D0-AD16-BADCD49B0E01}" type="slidenum">
              <a:rPr lang="en-US" altLang="en-US"/>
              <a:pPr/>
              <a:t>‹#›</a:t>
            </a:fld>
            <a:endParaRPr lang="en-US" altLang="en-US"/>
          </a:p>
        </p:txBody>
      </p:sp>
    </p:spTree>
    <p:extLst>
      <p:ext uri="{BB962C8B-B14F-4D97-AF65-F5344CB8AC3E}">
        <p14:creationId xmlns:p14="http://schemas.microsoft.com/office/powerpoint/2010/main" val="183445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088" y="228600"/>
            <a:ext cx="13811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62F8E8A5-FFBA-4690-9A1B-1B722905786F}" type="slidenum">
              <a:rPr lang="en-US" altLang="en-US"/>
              <a:pPr/>
              <a:t>‹#›</a:t>
            </a:fld>
            <a:endParaRPr lang="en-US" altLang="en-US"/>
          </a:p>
        </p:txBody>
      </p:sp>
    </p:spTree>
    <p:extLst>
      <p:ext uri="{BB962C8B-B14F-4D97-AF65-F5344CB8AC3E}">
        <p14:creationId xmlns:p14="http://schemas.microsoft.com/office/powerpoint/2010/main" val="87244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8531A511-D637-4EE2-A038-C450F26B3299}" type="slidenum">
              <a:rPr lang="en-US" altLang="en-US"/>
              <a:pPr/>
              <a:t>‹#›</a:t>
            </a:fld>
            <a:endParaRPr lang="en-US" altLang="en-US"/>
          </a:p>
        </p:txBody>
      </p:sp>
    </p:spTree>
    <p:extLst>
      <p:ext uri="{BB962C8B-B14F-4D97-AF65-F5344CB8AC3E}">
        <p14:creationId xmlns:p14="http://schemas.microsoft.com/office/powerpoint/2010/main" val="182842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4"/>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5"/>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fld id="{7A17685C-DB9E-4DD0-8D56-6681E35B0480}" type="slidenum">
              <a:rPr lang="en-US" altLang="en-US"/>
              <a:pPr/>
              <a:t>‹#›</a:t>
            </a:fld>
            <a:endParaRPr lang="en-US" altLang="en-US"/>
          </a:p>
        </p:txBody>
      </p:sp>
    </p:spTree>
    <p:extLst>
      <p:ext uri="{BB962C8B-B14F-4D97-AF65-F5344CB8AC3E}">
        <p14:creationId xmlns:p14="http://schemas.microsoft.com/office/powerpoint/2010/main" val="4114395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7"/>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Slide Number Placeholder 8"/>
          <p:cNvSpPr>
            <a:spLocks noGrp="1"/>
          </p:cNvSpPr>
          <p:nvPr>
            <p:ph type="sldNum" sz="quarter" idx="11"/>
          </p:nvPr>
        </p:nvSpPr>
        <p:spPr/>
        <p:txBody>
          <a:bodyPr/>
          <a:lstStyle>
            <a:lvl1pPr>
              <a:defRPr/>
            </a:lvl1pPr>
          </a:lstStyle>
          <a:p>
            <a:fld id="{17EC25DE-AC82-400B-A253-E9E4E750D77F}" type="slidenum">
              <a:rPr lang="en-US" altLang="en-US"/>
              <a:pPr/>
              <a:t>‹#›</a:t>
            </a:fld>
            <a:endParaRPr lang="en-US" altLang="en-US"/>
          </a:p>
        </p:txBody>
      </p:sp>
      <p:sp>
        <p:nvSpPr>
          <p:cNvPr id="7" name="Footer Placeholder 9"/>
          <p:cNvSpPr>
            <a:spLocks noGrp="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46474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000000"/>
                </a:solidFill>
              </a:defRPr>
            </a:lvl1pPr>
          </a:lstStyle>
          <a:p>
            <a:fld id="{399687B1-12AC-4FCE-8A32-4E4BB47AE666}" type="slidenum">
              <a:rPr lang="en-US" altLang="en-US"/>
              <a:pPr/>
              <a:t>‹#›</a:t>
            </a:fld>
            <a:endParaRPr lang="en-US" alt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rgbClr val="000000"/>
                </a:solidFill>
                <a:latin typeface="+mn-lt"/>
                <a:cs typeface="+mn-cs"/>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rgbClr val="000000"/>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rtl="0" eaLnBrk="1" fontAlgn="base" hangingPunct="1">
        <a:spcBef>
          <a:spcPct val="0"/>
        </a:spcBef>
        <a:spcAft>
          <a:spcPct val="0"/>
        </a:spcAft>
        <a:defRPr sz="4600" kern="1200" spc="-100">
          <a:solidFill>
            <a:schemeClr val="tx2"/>
          </a:solidFill>
          <a:latin typeface="+mj-lt"/>
          <a:ea typeface="+mj-ea"/>
          <a:cs typeface="+mj-cs"/>
        </a:defRPr>
      </a:lvl1pPr>
      <a:lvl2pPr algn="l" rtl="0" eaLnBrk="1" fontAlgn="base" hangingPunct="1">
        <a:spcBef>
          <a:spcPct val="0"/>
        </a:spcBef>
        <a:spcAft>
          <a:spcPct val="0"/>
        </a:spcAft>
        <a:defRPr sz="4600">
          <a:solidFill>
            <a:schemeClr val="tx2"/>
          </a:solidFill>
          <a:latin typeface="Cambria" pitchFamily="18" charset="0"/>
        </a:defRPr>
      </a:lvl2pPr>
      <a:lvl3pPr algn="l" rtl="0" eaLnBrk="1" fontAlgn="base" hangingPunct="1">
        <a:spcBef>
          <a:spcPct val="0"/>
        </a:spcBef>
        <a:spcAft>
          <a:spcPct val="0"/>
        </a:spcAft>
        <a:defRPr sz="4600">
          <a:solidFill>
            <a:schemeClr val="tx2"/>
          </a:solidFill>
          <a:latin typeface="Cambria" pitchFamily="18" charset="0"/>
        </a:defRPr>
      </a:lvl3pPr>
      <a:lvl4pPr algn="l" rtl="0" eaLnBrk="1" fontAlgn="base" hangingPunct="1">
        <a:spcBef>
          <a:spcPct val="0"/>
        </a:spcBef>
        <a:spcAft>
          <a:spcPct val="0"/>
        </a:spcAft>
        <a:defRPr sz="4600">
          <a:solidFill>
            <a:schemeClr val="tx2"/>
          </a:solidFill>
          <a:latin typeface="Cambria" pitchFamily="18" charset="0"/>
        </a:defRPr>
      </a:lvl4pPr>
      <a:lvl5pPr algn="l" rtl="0" eaLnBrk="1" fontAlgn="base" hangingPunct="1">
        <a:spcBef>
          <a:spcPct val="0"/>
        </a:spcBef>
        <a:spcAft>
          <a:spcPct val="0"/>
        </a:spcAft>
        <a:defRPr sz="4600">
          <a:solidFill>
            <a:schemeClr val="tx2"/>
          </a:solidFill>
          <a:latin typeface="Cambria" pitchFamily="18"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p:titleStyle>
    <p:bodyStyle>
      <a:lvl1pPr marL="342900" indent="-228600" algn="l" rtl="0" eaLnBrk="1" fontAlgn="base" hangingPunct="1">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1" fontAlgn="base" hangingPunct="1">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1" fontAlgn="base" hangingPunct="1">
        <a:spcBef>
          <a:spcPct val="20000"/>
        </a:spcBef>
        <a:spcAft>
          <a:spcPct val="0"/>
        </a:spcAft>
        <a:buClr>
          <a:srgbClr val="D2CB6C"/>
        </a:buClr>
        <a:buFont typeface="Arial" panose="020B0604020202020204" pitchFamily="34" charset="0"/>
        <a:buChar char="•"/>
        <a:defRPr sz="2400" kern="1200">
          <a:solidFill>
            <a:schemeClr val="tx1"/>
          </a:solidFill>
          <a:latin typeface="+mn-lt"/>
          <a:ea typeface="+mn-ea"/>
          <a:cs typeface="+mn-cs"/>
        </a:defRPr>
      </a:lvl3pPr>
      <a:lvl4pPr marL="1279525" indent="-228600" algn="l" rtl="0" eaLnBrk="1" fontAlgn="base" hangingPunct="1">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48000"/>
            <a:ext cx="7543800" cy="1450975"/>
          </a:xfrm>
        </p:spPr>
        <p:txBody>
          <a:bodyPr/>
          <a:lstStyle/>
          <a:p>
            <a:pPr algn="ctr" eaLnBrk="1" fontAlgn="auto" hangingPunct="1">
              <a:spcAft>
                <a:spcPts val="0"/>
              </a:spcAft>
              <a:defRPr/>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Cystic Fibrosis Patient and Family Advisory Council</a:t>
            </a:r>
            <a:br>
              <a:rPr lang="en-US" dirty="0" smtClean="0"/>
            </a:br>
            <a:r>
              <a:rPr lang="en-US" dirty="0" smtClean="0"/>
              <a:t/>
            </a:r>
            <a:br>
              <a:rPr lang="en-US" dirty="0" smtClean="0"/>
            </a:br>
            <a:r>
              <a:rPr lang="en-US" sz="2400" b="1" dirty="0" smtClean="0"/>
              <a:t>“Do you hear the call to serve the CF Community?” </a:t>
            </a:r>
            <a:endParaRPr lang="en-US" sz="2400" b="1" dirty="0"/>
          </a:p>
        </p:txBody>
      </p:sp>
      <p:sp>
        <p:nvSpPr>
          <p:cNvPr id="6" name="Subtitle 5"/>
          <p:cNvSpPr>
            <a:spLocks noGrp="1"/>
          </p:cNvSpPr>
          <p:nvPr>
            <p:ph type="subTitle" idx="1"/>
          </p:nvPr>
        </p:nvSpPr>
        <p:spPr>
          <a:xfrm>
            <a:off x="685800" y="4953000"/>
            <a:ext cx="6461125" cy="838200"/>
          </a:xfrm>
        </p:spPr>
        <p:txBody>
          <a:bodyPr rtlCol="0">
            <a:normAutofit fontScale="32500" lnSpcReduction="20000"/>
          </a:bodyPr>
          <a:lstStyle/>
          <a:p>
            <a:pPr eaLnBrk="1" fontAlgn="auto" hangingPunct="1">
              <a:spcAft>
                <a:spcPts val="0"/>
              </a:spcAft>
              <a:defRPr/>
            </a:pPr>
            <a:endParaRPr lang="en-US" i="1" dirty="0"/>
          </a:p>
          <a:p>
            <a:pPr eaLnBrk="1" fontAlgn="auto" hangingPunct="1">
              <a:spcAft>
                <a:spcPts val="0"/>
              </a:spcAft>
              <a:defRPr/>
            </a:pPr>
            <a:endParaRPr lang="en-US" sz="4000" i="1" dirty="0" smtClean="0"/>
          </a:p>
          <a:p>
            <a:pPr eaLnBrk="1" fontAlgn="auto" hangingPunct="1">
              <a:spcAft>
                <a:spcPts val="0"/>
              </a:spcAft>
              <a:defRPr/>
            </a:pPr>
            <a:r>
              <a:rPr lang="en-US" sz="4000" i="1" dirty="0" smtClean="0"/>
              <a:t>ACFPFC</a:t>
            </a:r>
            <a:br>
              <a:rPr lang="en-US" sz="4000" i="1" dirty="0" smtClean="0"/>
            </a:br>
            <a:r>
              <a:rPr lang="en-US" sz="4000" i="1" dirty="0" smtClean="0"/>
              <a:t>March 10, 2018</a:t>
            </a:r>
            <a:endParaRPr lang="en-US" sz="4000" i="1" dirty="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925" y="0"/>
            <a:ext cx="18542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u="sng" dirty="0" smtClean="0"/>
              <a:t>Council Members </a:t>
            </a:r>
            <a:endParaRPr lang="en-US" u="sng" dirty="0"/>
          </a:p>
        </p:txBody>
      </p:sp>
      <p:pic>
        <p:nvPicPr>
          <p:cNvPr id="22531" name="Picture 9"/>
          <p:cNvPicPr>
            <a:picLocks noChangeAspect="1"/>
          </p:cNvPicPr>
          <p:nvPr/>
        </p:nvPicPr>
        <p:blipFill rotWithShape="1">
          <a:blip r:embed="rId2">
            <a:extLst>
              <a:ext uri="{28A0092B-C50C-407E-A947-70E740481C1C}">
                <a14:useLocalDpi xmlns:a14="http://schemas.microsoft.com/office/drawing/2010/main" val="0"/>
              </a:ext>
            </a:extLst>
          </a:blip>
          <a:srcRect l="13980" t="24723" r="25444"/>
          <a:stretch/>
        </p:blipFill>
        <p:spPr bwMode="auto">
          <a:xfrm>
            <a:off x="430212" y="1592874"/>
            <a:ext cx="833602" cy="77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7825" y="1625737"/>
            <a:ext cx="1066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006726"/>
            <a:ext cx="6858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3038" y="1571762"/>
            <a:ext cx="6699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Box 16"/>
          <p:cNvSpPr txBox="1">
            <a:spLocks noChangeArrowheads="1"/>
          </p:cNvSpPr>
          <p:nvPr/>
        </p:nvSpPr>
        <p:spPr bwMode="auto">
          <a:xfrm>
            <a:off x="1371600" y="1751150"/>
            <a:ext cx="152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200" dirty="0"/>
              <a:t>Brian </a:t>
            </a:r>
            <a:r>
              <a:rPr lang="en-US" altLang="en-US" sz="1200" dirty="0" smtClean="0"/>
              <a:t>Eddy</a:t>
            </a:r>
            <a:endParaRPr lang="en-US" altLang="en-US" sz="1200" dirty="0"/>
          </a:p>
          <a:p>
            <a:pPr eaLnBrk="1" hangingPunct="1"/>
            <a:r>
              <a:rPr lang="en-US" altLang="en-US" sz="1200" i="1" dirty="0"/>
              <a:t>CF Adult </a:t>
            </a:r>
          </a:p>
        </p:txBody>
      </p:sp>
      <p:sp>
        <p:nvSpPr>
          <p:cNvPr id="22539" name="TextBox 17"/>
          <p:cNvSpPr txBox="1">
            <a:spLocks noChangeArrowheads="1"/>
          </p:cNvSpPr>
          <p:nvPr/>
        </p:nvSpPr>
        <p:spPr bwMode="auto">
          <a:xfrm>
            <a:off x="6823075" y="1750356"/>
            <a:ext cx="1458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200" dirty="0"/>
              <a:t>Colleen Dun</a:t>
            </a:r>
          </a:p>
          <a:p>
            <a:pPr eaLnBrk="1" hangingPunct="1"/>
            <a:r>
              <a:rPr lang="en-US" altLang="en-US" sz="1200" i="1" dirty="0"/>
              <a:t>RRT, RPFT, CCRC</a:t>
            </a:r>
          </a:p>
        </p:txBody>
      </p:sp>
      <p:sp>
        <p:nvSpPr>
          <p:cNvPr id="22540" name="TextBox 18"/>
          <p:cNvSpPr txBox="1">
            <a:spLocks noChangeArrowheads="1"/>
          </p:cNvSpPr>
          <p:nvPr/>
        </p:nvSpPr>
        <p:spPr bwMode="auto">
          <a:xfrm>
            <a:off x="3581400" y="3216276"/>
            <a:ext cx="1828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200" dirty="0"/>
              <a:t>Ed Kinney</a:t>
            </a:r>
          </a:p>
          <a:p>
            <a:pPr eaLnBrk="1" hangingPunct="1"/>
            <a:r>
              <a:rPr lang="en-US" altLang="en-US" sz="1200" i="1" dirty="0"/>
              <a:t>Volunteer / CF Groupie  </a:t>
            </a:r>
          </a:p>
        </p:txBody>
      </p:sp>
      <p:sp>
        <p:nvSpPr>
          <p:cNvPr id="22542" name="TextBox 20"/>
          <p:cNvSpPr txBox="1">
            <a:spLocks noChangeArrowheads="1"/>
          </p:cNvSpPr>
          <p:nvPr/>
        </p:nvSpPr>
        <p:spPr bwMode="auto">
          <a:xfrm>
            <a:off x="9677400" y="2395538"/>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a:t>	</a:t>
            </a:r>
          </a:p>
        </p:txBody>
      </p:sp>
      <p:sp>
        <p:nvSpPr>
          <p:cNvPr id="22544" name="TextBox 22"/>
          <p:cNvSpPr txBox="1">
            <a:spLocks noChangeArrowheads="1"/>
          </p:cNvSpPr>
          <p:nvPr/>
        </p:nvSpPr>
        <p:spPr bwMode="auto">
          <a:xfrm>
            <a:off x="3581400" y="1750356"/>
            <a:ext cx="1327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200" dirty="0"/>
              <a:t>Angel </a:t>
            </a:r>
            <a:r>
              <a:rPr lang="en-US" altLang="en-US" sz="1200" dirty="0" err="1"/>
              <a:t>Mammino</a:t>
            </a:r>
            <a:endParaRPr lang="en-US" altLang="en-US" sz="1200" dirty="0"/>
          </a:p>
          <a:p>
            <a:pPr eaLnBrk="1" hangingPunct="1"/>
            <a:r>
              <a:rPr lang="en-US" altLang="en-US" sz="1200" i="1" dirty="0"/>
              <a:t>CF Adult </a:t>
            </a:r>
          </a:p>
        </p:txBody>
      </p:sp>
      <p:sp>
        <p:nvSpPr>
          <p:cNvPr id="22545" name="TextBox 23"/>
          <p:cNvSpPr txBox="1">
            <a:spLocks noChangeArrowheads="1"/>
          </p:cNvSpPr>
          <p:nvPr/>
        </p:nvSpPr>
        <p:spPr bwMode="auto">
          <a:xfrm>
            <a:off x="1371600" y="3215482"/>
            <a:ext cx="1122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200" dirty="0"/>
              <a:t>Shawn Taylor</a:t>
            </a:r>
          </a:p>
          <a:p>
            <a:pPr eaLnBrk="1" hangingPunct="1"/>
            <a:r>
              <a:rPr lang="en-US" altLang="en-US" sz="1200" i="1" dirty="0"/>
              <a:t>CF Adult </a:t>
            </a:r>
          </a:p>
        </p:txBody>
      </p:sp>
      <p:pic>
        <p:nvPicPr>
          <p:cNvPr id="22546"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2275" y="2925763"/>
            <a:ext cx="78105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8" name="TextBox 24"/>
          <p:cNvSpPr txBox="1">
            <a:spLocks noChangeArrowheads="1"/>
          </p:cNvSpPr>
          <p:nvPr/>
        </p:nvSpPr>
        <p:spPr bwMode="auto">
          <a:xfrm>
            <a:off x="4648200" y="4768971"/>
            <a:ext cx="121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CA" altLang="en-US" sz="1200" dirty="0"/>
              <a:t>Larissa </a:t>
            </a:r>
            <a:r>
              <a:rPr lang="en-CA" altLang="en-US" sz="1200" dirty="0" err="1"/>
              <a:t>Marocco</a:t>
            </a:r>
            <a:endParaRPr lang="en-CA" altLang="en-US" sz="1200" dirty="0"/>
          </a:p>
          <a:p>
            <a:pPr eaLnBrk="1" hangingPunct="1"/>
            <a:r>
              <a:rPr lang="en-CA" altLang="en-US" sz="1200" i="1" dirty="0"/>
              <a:t>CF Adult </a:t>
            </a:r>
            <a:endParaRPr lang="en-US" altLang="en-US" sz="1200" i="1" dirty="0"/>
          </a:p>
        </p:txBody>
      </p:sp>
      <p:pic>
        <p:nvPicPr>
          <p:cNvPr id="2254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106363"/>
            <a:ext cx="18542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0" name="TextBox 2"/>
          <p:cNvSpPr txBox="1">
            <a:spLocks noChangeArrowheads="1"/>
          </p:cNvSpPr>
          <p:nvPr/>
        </p:nvSpPr>
        <p:spPr bwMode="auto">
          <a:xfrm>
            <a:off x="2438400" y="4698327"/>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200" dirty="0"/>
              <a:t>Abby Lewis</a:t>
            </a:r>
          </a:p>
          <a:p>
            <a:pPr eaLnBrk="1" hangingPunct="1"/>
            <a:r>
              <a:rPr lang="en-US" altLang="en-US" sz="1200" i="1" dirty="0"/>
              <a:t>CF Adult  </a:t>
            </a:r>
          </a:p>
        </p:txBody>
      </p:sp>
      <p:sp>
        <p:nvSpPr>
          <p:cNvPr id="23" name="TextBox 2"/>
          <p:cNvSpPr txBox="1">
            <a:spLocks noChangeArrowheads="1"/>
          </p:cNvSpPr>
          <p:nvPr/>
        </p:nvSpPr>
        <p:spPr bwMode="auto">
          <a:xfrm>
            <a:off x="6904831" y="3215631"/>
            <a:ext cx="129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200" dirty="0" smtClean="0"/>
              <a:t>Aimee Braddock</a:t>
            </a:r>
            <a:endParaRPr lang="en-US" altLang="en-US" sz="1200" dirty="0"/>
          </a:p>
          <a:p>
            <a:pPr eaLnBrk="1" hangingPunct="1"/>
            <a:r>
              <a:rPr lang="en-US" altLang="en-US" sz="1200" i="1" dirty="0"/>
              <a:t>CF Adult  </a:t>
            </a:r>
          </a:p>
        </p:txBody>
      </p:sp>
      <p:pic>
        <p:nvPicPr>
          <p:cNvPr id="22552" name="Picture 24" descr="Image result for all-st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6400" y="3041771"/>
            <a:ext cx="1001713" cy="80938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Image result for all-st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7787" y="4524615"/>
            <a:ext cx="1001713" cy="8093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Image result for all-st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5843" y="4524615"/>
            <a:ext cx="1001713" cy="8093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u="sng" dirty="0" smtClean="0"/>
              <a:t>Join Us</a:t>
            </a:r>
            <a:endParaRPr lang="en-US" u="sng" dirty="0"/>
          </a:p>
        </p:txBody>
      </p:sp>
      <p:sp>
        <p:nvSpPr>
          <p:cNvPr id="23555" name="Content Placeholder 2"/>
          <p:cNvSpPr>
            <a:spLocks noGrp="1"/>
          </p:cNvSpPr>
          <p:nvPr>
            <p:ph idx="1"/>
          </p:nvPr>
        </p:nvSpPr>
        <p:spPr/>
        <p:txBody>
          <a:bodyPr/>
          <a:lstStyle/>
          <a:p>
            <a:pPr eaLnBrk="1" hangingPunct="1"/>
            <a:endParaRPr lang="en-US" altLang="en-US" sz="2800" smtClean="0"/>
          </a:p>
          <a:p>
            <a:pPr eaLnBrk="1" hangingPunct="1"/>
            <a:endParaRPr lang="en-US" altLang="en-US" sz="2800" smtClean="0"/>
          </a:p>
          <a:p>
            <a:pPr marL="457200" lvl="1" indent="-342900" eaLnBrk="1" hangingPunct="1">
              <a:buClr>
                <a:schemeClr val="accent1"/>
              </a:buClr>
              <a:buFont typeface="Wingdings" panose="05000000000000000000" pitchFamily="2" charset="2"/>
              <a:buChar char="Ø"/>
            </a:pPr>
            <a:r>
              <a:rPr lang="en-CA" altLang="en-US" sz="3200" smtClean="0"/>
              <a:t>If you hear the call to serve your CF Community and are interested in participating in the council please contact our </a:t>
            </a:r>
            <a:r>
              <a:rPr lang="en-CA" altLang="en-US" sz="3200" b="1" smtClean="0"/>
              <a:t>Membership Chair Colleen Dunne  @cedunn@stanford.edu</a:t>
            </a:r>
            <a:endParaRPr lang="en-US" altLang="en-US" sz="3200" b="1" smtClean="0"/>
          </a:p>
          <a:p>
            <a:pPr marL="457200" lvl="1" indent="-342900" eaLnBrk="1" hangingPunct="1">
              <a:buClr>
                <a:schemeClr val="accent1"/>
              </a:buClr>
              <a:buFont typeface="Wingdings" panose="05000000000000000000" pitchFamily="2" charset="2"/>
              <a:buChar char="Ø"/>
            </a:pPr>
            <a:endParaRPr lang="en-US" altLang="en-US" sz="2400" smtClean="0"/>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8542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lIns="92075" tIns="46038" rIns="92075" bIns="46038"/>
          <a:lstStyle/>
          <a:p>
            <a:pPr algn="ctr" eaLnBrk="1" fontAlgn="auto" hangingPunct="1">
              <a:spcAft>
                <a:spcPts val="0"/>
              </a:spcAft>
              <a:defRPr/>
            </a:pPr>
            <a:r>
              <a:rPr lang="en-US" u="sng" dirty="0" smtClean="0"/>
              <a:t>Mission Statement </a:t>
            </a:r>
            <a:endParaRPr lang="en-US" u="sng" dirty="0"/>
          </a:p>
        </p:txBody>
      </p:sp>
      <p:sp>
        <p:nvSpPr>
          <p:cNvPr id="5123" name="Rectangle 3"/>
          <p:cNvSpPr>
            <a:spLocks noGrp="1" noChangeArrowheads="1"/>
          </p:cNvSpPr>
          <p:nvPr>
            <p:ph idx="1"/>
          </p:nvPr>
        </p:nvSpPr>
        <p:spPr/>
        <p:txBody>
          <a:bodyPr lIns="182562" tIns="46038" rIns="182562" bIns="46038" rtlCol="0">
            <a:normAutofit/>
          </a:bodyPr>
          <a:lstStyle/>
          <a:p>
            <a:pPr eaLnBrk="1" fontAlgn="auto" hangingPunct="1">
              <a:spcAft>
                <a:spcPts val="0"/>
              </a:spcAft>
              <a:defRPr/>
            </a:pPr>
            <a:r>
              <a:rPr lang="en-US" sz="2400" dirty="0"/>
              <a:t>The Stanford Adult CF </a:t>
            </a:r>
            <a:r>
              <a:rPr lang="en-US" sz="2400" dirty="0" smtClean="0"/>
              <a:t>Patient &amp; Family Advisory Council (CF-PFAC) provides feedback to and partners with members of the healthcare team to improve the patient and family experiences and care at Stanford Health Care and in The Cystic Fibrosis Center at Stanford including pediatric, transitional and adult care at Lucile Packard Children’s and Stanford University Hospital.</a:t>
            </a:r>
            <a:endParaRPr lang="en-US" sz="2400" dirty="0"/>
          </a:p>
          <a:p>
            <a:pPr marL="0" indent="0" eaLnBrk="1" fontAlgn="auto" hangingPunct="1">
              <a:spcAft>
                <a:spcPts val="0"/>
              </a:spcAft>
              <a:buFont typeface="Arial" panose="020B0604020202020204" pitchFamily="34" charset="0"/>
              <a:buNone/>
              <a:defRPr/>
            </a:pPr>
            <a:r>
              <a:rPr lang="en-US" sz="2400" dirty="0"/>
              <a:t/>
            </a:r>
            <a:br>
              <a:rPr lang="en-US" sz="2400" dirty="0"/>
            </a:br>
            <a:endParaRPr lang="en-US" sz="2400" dirty="0" smtClean="0"/>
          </a:p>
        </p:txBody>
      </p:sp>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8675" y="0"/>
            <a:ext cx="1852613"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u="sng" dirty="0" smtClean="0"/>
              <a:t>Cystic Fibrosis Memorial</a:t>
            </a:r>
            <a:br>
              <a:rPr lang="en-US" u="sng" dirty="0" smtClean="0"/>
            </a:br>
            <a:r>
              <a:rPr lang="en-US" u="sng" dirty="0" smtClean="0"/>
              <a:t>Space</a:t>
            </a:r>
            <a:endParaRPr lang="en-US" u="sng" dirty="0"/>
          </a:p>
        </p:txBody>
      </p:sp>
      <p:sp>
        <p:nvSpPr>
          <p:cNvPr id="7" name="Content Placeholder 6"/>
          <p:cNvSpPr>
            <a:spLocks noGrp="1"/>
          </p:cNvSpPr>
          <p:nvPr>
            <p:ph sz="half" idx="2"/>
          </p:nvPr>
        </p:nvSpPr>
        <p:spPr>
          <a:xfrm>
            <a:off x="4419600" y="1536700"/>
            <a:ext cx="3657600" cy="4589463"/>
          </a:xfrm>
        </p:spPr>
        <p:txBody>
          <a:bodyPr rtlCol="0">
            <a:normAutofit/>
          </a:bodyPr>
          <a:lstStyle/>
          <a:p>
            <a:pPr eaLnBrk="1" fontAlgn="auto" hangingPunct="1">
              <a:spcAft>
                <a:spcPts val="0"/>
              </a:spcAft>
              <a:buFont typeface="Wingdings" panose="05000000000000000000" pitchFamily="2" charset="2"/>
              <a:buChar char="Ø"/>
              <a:defRPr/>
            </a:pPr>
            <a:endParaRPr lang="en-US" sz="1800" b="1" dirty="0" smtClean="0"/>
          </a:p>
          <a:p>
            <a:pPr fontAlgn="auto">
              <a:spcAft>
                <a:spcPts val="0"/>
              </a:spcAft>
              <a:buFont typeface="Wingdings" panose="05000000000000000000" pitchFamily="2" charset="2"/>
              <a:buChar char="Ø"/>
              <a:defRPr/>
            </a:pPr>
            <a:r>
              <a:rPr lang="en-US" sz="1800" b="1" dirty="0" smtClean="0"/>
              <a:t>Purpose:</a:t>
            </a:r>
            <a:r>
              <a:rPr lang="en-US" sz="1800" dirty="0" smtClean="0"/>
              <a:t> </a:t>
            </a:r>
            <a:r>
              <a:rPr lang="en-US" sz="1600" dirty="0"/>
              <a:t>Sparked by the loss of 2 strong, highly respected and popular members from our council over the </a:t>
            </a:r>
            <a:r>
              <a:rPr lang="en-US" sz="1600" dirty="0" smtClean="0"/>
              <a:t>past </a:t>
            </a:r>
            <a:r>
              <a:rPr lang="en-US" sz="1600" dirty="0"/>
              <a:t>12 </a:t>
            </a:r>
            <a:r>
              <a:rPr lang="en-US" sz="1600" dirty="0" smtClean="0"/>
              <a:t>months, our goal is to investigate the possibility of having a memorial space at Stanford or nearby for those who have lost their fight with CF. </a:t>
            </a:r>
          </a:p>
          <a:p>
            <a:pPr eaLnBrk="1" fontAlgn="auto" hangingPunct="1">
              <a:spcAft>
                <a:spcPts val="0"/>
              </a:spcAft>
              <a:buFont typeface="Wingdings" panose="05000000000000000000" pitchFamily="2" charset="2"/>
              <a:buChar char="Ø"/>
              <a:defRPr/>
            </a:pPr>
            <a:endParaRPr lang="en-US" sz="1600" dirty="0"/>
          </a:p>
          <a:p>
            <a:pPr eaLnBrk="1" fontAlgn="auto" hangingPunct="1">
              <a:spcAft>
                <a:spcPts val="0"/>
              </a:spcAft>
              <a:buFont typeface="Wingdings" panose="05000000000000000000" pitchFamily="2" charset="2"/>
              <a:buChar char="Ø"/>
              <a:defRPr/>
            </a:pPr>
            <a:r>
              <a:rPr lang="en-US" sz="1800" b="1" dirty="0" smtClean="0"/>
              <a:t>Status: </a:t>
            </a:r>
            <a:r>
              <a:rPr lang="en-US" sz="1600" dirty="0" smtClean="0"/>
              <a:t>Effort has just begun</a:t>
            </a:r>
          </a:p>
          <a:p>
            <a:pPr eaLnBrk="1" fontAlgn="auto" hangingPunct="1">
              <a:spcAft>
                <a:spcPts val="0"/>
              </a:spcAft>
              <a:buFont typeface="Wingdings" panose="05000000000000000000" pitchFamily="2" charset="2"/>
              <a:buChar char="Ø"/>
              <a:defRPr/>
            </a:pPr>
            <a:endParaRPr lang="en-US" sz="1600" dirty="0"/>
          </a:p>
          <a:p>
            <a:pPr eaLnBrk="1" fontAlgn="auto" hangingPunct="1">
              <a:spcAft>
                <a:spcPts val="0"/>
              </a:spcAft>
              <a:buFont typeface="Wingdings" panose="05000000000000000000" pitchFamily="2" charset="2"/>
              <a:buChar char="Ø"/>
              <a:defRPr/>
            </a:pPr>
            <a:r>
              <a:rPr lang="en-US" sz="1800" b="1" dirty="0" smtClean="0"/>
              <a:t>Next Steps: </a:t>
            </a:r>
            <a:r>
              <a:rPr lang="en-US" sz="1600" dirty="0"/>
              <a:t>Work </a:t>
            </a:r>
            <a:r>
              <a:rPr lang="en-US" sz="1600" dirty="0" smtClean="0"/>
              <a:t>with Stanford Patient Relations  </a:t>
            </a:r>
            <a:r>
              <a:rPr lang="en-US" sz="1600" dirty="0"/>
              <a:t>Services to </a:t>
            </a:r>
            <a:r>
              <a:rPr lang="en-US" sz="1600" dirty="0" smtClean="0"/>
              <a:t>determine if this is an obtainable goal. </a:t>
            </a:r>
          </a:p>
          <a:p>
            <a:pPr eaLnBrk="1" fontAlgn="auto" hangingPunct="1">
              <a:spcAft>
                <a:spcPts val="0"/>
              </a:spcAft>
              <a:buFont typeface="Wingdings" panose="05000000000000000000" pitchFamily="2" charset="2"/>
              <a:buChar char="Ø"/>
              <a:defRPr/>
            </a:pPr>
            <a:endParaRPr lang="en-US" sz="1600" dirty="0"/>
          </a:p>
        </p:txBody>
      </p:sp>
      <p:pic>
        <p:nvPicPr>
          <p:cNvPr id="10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8542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2" descr="Image result for memorial bench"/>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2286000"/>
            <a:ext cx="3631096" cy="24384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791" y="5368925"/>
            <a:ext cx="7016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68048" y="5534025"/>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9"/>
          <p:cNvSpPr txBox="1">
            <a:spLocks noChangeArrowheads="1"/>
          </p:cNvSpPr>
          <p:nvPr/>
        </p:nvSpPr>
        <p:spPr bwMode="auto">
          <a:xfrm>
            <a:off x="1398829" y="5664200"/>
            <a:ext cx="1676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200" dirty="0"/>
              <a:t>Jay </a:t>
            </a:r>
            <a:r>
              <a:rPr lang="en-US" altLang="en-US" sz="1200" dirty="0" smtClean="0"/>
              <a:t>Archibald</a:t>
            </a:r>
            <a:endParaRPr lang="en-US" altLang="en-US" sz="1200" dirty="0"/>
          </a:p>
        </p:txBody>
      </p:sp>
      <p:sp>
        <p:nvSpPr>
          <p:cNvPr id="11" name="TextBox 21"/>
          <p:cNvSpPr txBox="1">
            <a:spLocks noChangeArrowheads="1"/>
          </p:cNvSpPr>
          <p:nvPr/>
        </p:nvSpPr>
        <p:spPr bwMode="auto">
          <a:xfrm>
            <a:off x="3453848" y="5638800"/>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200" dirty="0"/>
              <a:t>Monica </a:t>
            </a:r>
            <a:r>
              <a:rPr lang="en-US" altLang="en-US" sz="1200" dirty="0" smtClean="0"/>
              <a:t>Wood</a:t>
            </a:r>
            <a:endParaRPr lang="en-US" altLang="en-US" sz="1200" dirty="0"/>
          </a:p>
        </p:txBody>
      </p:sp>
    </p:spTree>
    <p:extLst>
      <p:ext uri="{BB962C8B-B14F-4D97-AF65-F5344CB8AC3E}">
        <p14:creationId xmlns:p14="http://schemas.microsoft.com/office/powerpoint/2010/main" val="411604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u="sng" dirty="0" smtClean="0"/>
              <a:t>Home FEV1 Measurement</a:t>
            </a:r>
            <a:endParaRPr lang="en-US" u="sng" dirty="0"/>
          </a:p>
        </p:txBody>
      </p:sp>
      <p:sp>
        <p:nvSpPr>
          <p:cNvPr id="4" name="Content Placeholder 3"/>
          <p:cNvSpPr>
            <a:spLocks noGrp="1"/>
          </p:cNvSpPr>
          <p:nvPr>
            <p:ph sz="half" idx="2"/>
          </p:nvPr>
        </p:nvSpPr>
        <p:spPr>
          <a:xfrm>
            <a:off x="4419600" y="1536700"/>
            <a:ext cx="3657600" cy="4589463"/>
          </a:xfrm>
        </p:spPr>
        <p:txBody>
          <a:bodyPr rtlCol="0">
            <a:noAutofit/>
          </a:bodyPr>
          <a:lstStyle/>
          <a:p>
            <a:pPr eaLnBrk="1" fontAlgn="auto" hangingPunct="1">
              <a:spcAft>
                <a:spcPts val="0"/>
              </a:spcAft>
              <a:buFont typeface="Wingdings" panose="05000000000000000000" pitchFamily="2" charset="2"/>
              <a:buChar char="Ø"/>
              <a:defRPr/>
            </a:pPr>
            <a:r>
              <a:rPr lang="en-US" sz="1800" b="1" dirty="0" smtClean="0"/>
              <a:t>Purpose: </a:t>
            </a:r>
            <a:r>
              <a:rPr lang="en-US" sz="1600" dirty="0" smtClean="0"/>
              <a:t>Investigate value, as  perceived by the patent, of home monitoring of FEV1 measurement. </a:t>
            </a:r>
          </a:p>
          <a:p>
            <a:pPr eaLnBrk="1" fontAlgn="auto" hangingPunct="1">
              <a:spcAft>
                <a:spcPts val="0"/>
              </a:spcAft>
              <a:buFont typeface="Arial" charset="0"/>
              <a:buNone/>
              <a:defRPr/>
            </a:pPr>
            <a:endParaRPr lang="en-US" sz="1600" dirty="0"/>
          </a:p>
          <a:p>
            <a:pPr eaLnBrk="1" fontAlgn="auto" hangingPunct="1">
              <a:spcAft>
                <a:spcPts val="0"/>
              </a:spcAft>
              <a:buFont typeface="Wingdings" panose="05000000000000000000" pitchFamily="2" charset="2"/>
              <a:buChar char="Ø"/>
              <a:defRPr/>
            </a:pPr>
            <a:r>
              <a:rPr lang="en-US" sz="1800" b="1" dirty="0" smtClean="0"/>
              <a:t>Status:</a:t>
            </a:r>
            <a:r>
              <a:rPr lang="en-US" sz="1800" dirty="0" smtClean="0"/>
              <a:t>  </a:t>
            </a:r>
            <a:r>
              <a:rPr lang="en-US" sz="1600" dirty="0" smtClean="0"/>
              <a:t>Four council members have participating in this informal trial for ~9 months and impressions have been positive.  Results align with studies performed by other organizations that have also shown benefits for the patient. </a:t>
            </a:r>
          </a:p>
          <a:p>
            <a:pPr eaLnBrk="1" fontAlgn="auto" hangingPunct="1">
              <a:spcAft>
                <a:spcPts val="0"/>
              </a:spcAft>
              <a:buFont typeface="Wingdings" panose="05000000000000000000" pitchFamily="2" charset="2"/>
              <a:buChar char="Ø"/>
              <a:defRPr/>
            </a:pPr>
            <a:endParaRPr lang="en-US" sz="1600" dirty="0"/>
          </a:p>
          <a:p>
            <a:pPr eaLnBrk="1" fontAlgn="auto" hangingPunct="1">
              <a:spcAft>
                <a:spcPts val="0"/>
              </a:spcAft>
              <a:buFont typeface="Wingdings" panose="05000000000000000000" pitchFamily="2" charset="2"/>
              <a:buChar char="Ø"/>
              <a:defRPr/>
            </a:pPr>
            <a:r>
              <a:rPr lang="en-US" sz="1800" b="1" dirty="0" smtClean="0"/>
              <a:t>Next Steps</a:t>
            </a:r>
            <a:r>
              <a:rPr lang="en-US" sz="1800" dirty="0" smtClean="0"/>
              <a:t>:  </a:t>
            </a:r>
            <a:r>
              <a:rPr lang="en-US" sz="1600" dirty="0" smtClean="0"/>
              <a:t>Summarize experiences, particularly relative to the Wing device (shown), and determine what the next step should be.</a:t>
            </a:r>
            <a:endParaRPr lang="en-US" sz="1400" dirty="0"/>
          </a:p>
        </p:txBody>
      </p:sp>
      <p:pic>
        <p:nvPicPr>
          <p:cNvPr id="17412" name="Content Placeholder 1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697038"/>
            <a:ext cx="3657600" cy="4268787"/>
          </a:xfrm>
        </p:spPr>
      </p:pic>
      <p:pic>
        <p:nvPicPr>
          <p:cNvPr id="17413" name="Picture 5" descr="C:\Documents and Settings\Admin\Desktop\Screenshot-2015-06-06-15-22-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3733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63513"/>
            <a:ext cx="18542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u="sng" strike="sngStrike" dirty="0" smtClean="0"/>
              <a:t>CF</a:t>
            </a:r>
            <a:r>
              <a:rPr lang="en-US" u="sng" dirty="0" smtClean="0"/>
              <a:t> Stanford Hospital and Clinics Patient Encounters</a:t>
            </a:r>
            <a:endParaRPr lang="en-US" u="sng" dirty="0"/>
          </a:p>
        </p:txBody>
      </p:sp>
      <p:sp>
        <p:nvSpPr>
          <p:cNvPr id="7" name="Content Placeholder 6"/>
          <p:cNvSpPr>
            <a:spLocks noGrp="1"/>
          </p:cNvSpPr>
          <p:nvPr>
            <p:ph sz="half" idx="2"/>
          </p:nvPr>
        </p:nvSpPr>
        <p:spPr>
          <a:xfrm>
            <a:off x="4419600" y="1536700"/>
            <a:ext cx="3657600" cy="4589463"/>
          </a:xfrm>
        </p:spPr>
        <p:txBody>
          <a:bodyPr rtlCol="0">
            <a:normAutofit lnSpcReduction="10000"/>
          </a:bodyPr>
          <a:lstStyle/>
          <a:p>
            <a:pPr eaLnBrk="1" fontAlgn="auto" hangingPunct="1">
              <a:spcAft>
                <a:spcPts val="0"/>
              </a:spcAft>
              <a:buFont typeface="Wingdings" panose="05000000000000000000" pitchFamily="2" charset="2"/>
              <a:buChar char="Ø"/>
              <a:defRPr/>
            </a:pPr>
            <a:endParaRPr lang="en-US" sz="1800" b="1" dirty="0" smtClean="0"/>
          </a:p>
          <a:p>
            <a:pPr eaLnBrk="1" fontAlgn="auto" hangingPunct="1">
              <a:spcAft>
                <a:spcPts val="0"/>
              </a:spcAft>
              <a:buFont typeface="Wingdings" panose="05000000000000000000" pitchFamily="2" charset="2"/>
              <a:buChar char="Ø"/>
              <a:defRPr/>
            </a:pPr>
            <a:r>
              <a:rPr lang="en-US" sz="1800" b="1" dirty="0" smtClean="0"/>
              <a:t>Purpose:</a:t>
            </a:r>
            <a:r>
              <a:rPr lang="en-US" sz="1800" dirty="0" smtClean="0"/>
              <a:t> </a:t>
            </a:r>
            <a:r>
              <a:rPr lang="en-US" sz="1600" dirty="0" smtClean="0"/>
              <a:t>Capture anonymous stories from patients on interactions with healthcare professionals, both positive and negative, which can be used as a teaching tool for caregivers.</a:t>
            </a:r>
          </a:p>
          <a:p>
            <a:pPr eaLnBrk="1" fontAlgn="auto" hangingPunct="1">
              <a:spcAft>
                <a:spcPts val="0"/>
              </a:spcAft>
              <a:buFont typeface="Wingdings" panose="05000000000000000000" pitchFamily="2" charset="2"/>
              <a:buChar char="Ø"/>
              <a:defRPr/>
            </a:pPr>
            <a:endParaRPr lang="en-US" sz="1600" dirty="0"/>
          </a:p>
          <a:p>
            <a:pPr eaLnBrk="1" fontAlgn="auto" hangingPunct="1">
              <a:spcAft>
                <a:spcPts val="0"/>
              </a:spcAft>
              <a:buFont typeface="Wingdings" panose="05000000000000000000" pitchFamily="2" charset="2"/>
              <a:buChar char="Ø"/>
              <a:defRPr/>
            </a:pPr>
            <a:r>
              <a:rPr lang="en-US" sz="1800" b="1" dirty="0" smtClean="0"/>
              <a:t>Status: </a:t>
            </a:r>
            <a:r>
              <a:rPr lang="en-US" sz="1600" dirty="0" smtClean="0"/>
              <a:t>Examples have been documented and reviewed by several organizations within Stanford. Feedback has been very positive and offers potential benefit for all involved.</a:t>
            </a:r>
          </a:p>
          <a:p>
            <a:pPr eaLnBrk="1" fontAlgn="auto" hangingPunct="1">
              <a:spcAft>
                <a:spcPts val="0"/>
              </a:spcAft>
              <a:buFont typeface="Wingdings" panose="05000000000000000000" pitchFamily="2" charset="2"/>
              <a:buChar char="Ø"/>
              <a:defRPr/>
            </a:pPr>
            <a:endParaRPr lang="en-US" sz="1600" dirty="0"/>
          </a:p>
          <a:p>
            <a:pPr eaLnBrk="1" fontAlgn="auto" hangingPunct="1">
              <a:spcAft>
                <a:spcPts val="0"/>
              </a:spcAft>
              <a:buFont typeface="Wingdings" panose="05000000000000000000" pitchFamily="2" charset="2"/>
              <a:buChar char="Ø"/>
              <a:defRPr/>
            </a:pPr>
            <a:r>
              <a:rPr lang="en-US" sz="1800" b="1" dirty="0" smtClean="0"/>
              <a:t>Next Steps: </a:t>
            </a:r>
            <a:r>
              <a:rPr lang="en-US" sz="1600" dirty="0" smtClean="0"/>
              <a:t>Identify opportunity and best approach to expand concept within Stanford Hospital.</a:t>
            </a:r>
          </a:p>
          <a:p>
            <a:pPr eaLnBrk="1" fontAlgn="auto" hangingPunct="1">
              <a:spcAft>
                <a:spcPts val="0"/>
              </a:spcAft>
              <a:buFont typeface="Wingdings" panose="05000000000000000000" pitchFamily="2" charset="2"/>
              <a:buChar char="Ø"/>
              <a:defRPr/>
            </a:pPr>
            <a:endParaRPr lang="en-US" sz="1600" dirty="0"/>
          </a:p>
        </p:txBody>
      </p:sp>
      <p:pic>
        <p:nvPicPr>
          <p:cNvPr id="10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8542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Image result for teaching hosp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95" y="2057400"/>
            <a:ext cx="3585105" cy="24384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u="sng" dirty="0" smtClean="0"/>
              <a:t>CFF Collaboration – Clinic Development</a:t>
            </a:r>
            <a:endParaRPr lang="en-US" u="sng" dirty="0"/>
          </a:p>
        </p:txBody>
      </p:sp>
      <p:sp>
        <p:nvSpPr>
          <p:cNvPr id="7" name="Content Placeholder 6"/>
          <p:cNvSpPr>
            <a:spLocks noGrp="1"/>
          </p:cNvSpPr>
          <p:nvPr>
            <p:ph sz="half" idx="2"/>
          </p:nvPr>
        </p:nvSpPr>
        <p:spPr>
          <a:xfrm>
            <a:off x="4419600" y="1536700"/>
            <a:ext cx="3657600" cy="4589463"/>
          </a:xfrm>
        </p:spPr>
        <p:txBody>
          <a:bodyPr rtlCol="0">
            <a:normAutofit/>
          </a:bodyPr>
          <a:lstStyle/>
          <a:p>
            <a:pPr eaLnBrk="1" fontAlgn="auto" hangingPunct="1">
              <a:spcAft>
                <a:spcPts val="0"/>
              </a:spcAft>
              <a:buFont typeface="Wingdings" panose="05000000000000000000" pitchFamily="2" charset="2"/>
              <a:buChar char="Ø"/>
              <a:defRPr/>
            </a:pPr>
            <a:endParaRPr lang="en-US" sz="1600" b="1" dirty="0" smtClean="0"/>
          </a:p>
          <a:p>
            <a:pPr fontAlgn="auto">
              <a:spcAft>
                <a:spcPts val="0"/>
              </a:spcAft>
              <a:buFont typeface="Wingdings" panose="05000000000000000000" pitchFamily="2" charset="2"/>
              <a:buChar char="Ø"/>
              <a:defRPr/>
            </a:pPr>
            <a:r>
              <a:rPr lang="en-US" sz="1600" b="1" dirty="0" smtClean="0"/>
              <a:t>Purpose:</a:t>
            </a:r>
            <a:r>
              <a:rPr lang="en-US" sz="1600" dirty="0" smtClean="0"/>
              <a:t> </a:t>
            </a:r>
            <a:r>
              <a:rPr lang="en-US" sz="1400" dirty="0" smtClean="0"/>
              <a:t>Partner with the CFF in their patient care initiatives with the goal of improving healthcare through both CF clinic development as well as educating other healthcare disciplines  </a:t>
            </a:r>
          </a:p>
          <a:p>
            <a:pPr eaLnBrk="1" fontAlgn="auto" hangingPunct="1">
              <a:spcAft>
                <a:spcPts val="0"/>
              </a:spcAft>
              <a:buFont typeface="Wingdings" panose="05000000000000000000" pitchFamily="2" charset="2"/>
              <a:buChar char="Ø"/>
              <a:defRPr/>
            </a:pPr>
            <a:endParaRPr lang="en-US" sz="1400" dirty="0"/>
          </a:p>
          <a:p>
            <a:pPr eaLnBrk="1" fontAlgn="auto" hangingPunct="1">
              <a:spcAft>
                <a:spcPts val="0"/>
              </a:spcAft>
              <a:buFont typeface="Wingdings" panose="05000000000000000000" pitchFamily="2" charset="2"/>
              <a:buChar char="Ø"/>
              <a:defRPr/>
            </a:pPr>
            <a:r>
              <a:rPr lang="en-US" sz="1600" b="1" dirty="0" smtClean="0"/>
              <a:t>Status: </a:t>
            </a:r>
            <a:r>
              <a:rPr lang="en-US" sz="1400" dirty="0"/>
              <a:t>A </a:t>
            </a:r>
            <a:r>
              <a:rPr lang="en-US" sz="1400" dirty="0" smtClean="0"/>
              <a:t>council member has donated his time and </a:t>
            </a:r>
            <a:r>
              <a:rPr lang="en-US" sz="1400" dirty="0" err="1" smtClean="0"/>
              <a:t>highy</a:t>
            </a:r>
            <a:r>
              <a:rPr lang="en-US" sz="1400" dirty="0" smtClean="0"/>
              <a:t> valued experience to represent the CF patient community in the initial phase of the project, identifying focus areas for improving the quality of care for CF patients. This initial phase has been successfully completed</a:t>
            </a:r>
          </a:p>
          <a:p>
            <a:pPr eaLnBrk="1" fontAlgn="auto" hangingPunct="1">
              <a:spcAft>
                <a:spcPts val="0"/>
              </a:spcAft>
              <a:buFont typeface="Wingdings" panose="05000000000000000000" pitchFamily="2" charset="2"/>
              <a:buChar char="Ø"/>
              <a:defRPr/>
            </a:pPr>
            <a:endParaRPr lang="en-US" sz="1400" dirty="0"/>
          </a:p>
          <a:p>
            <a:pPr eaLnBrk="1" fontAlgn="auto" hangingPunct="1">
              <a:spcAft>
                <a:spcPts val="0"/>
              </a:spcAft>
              <a:buFont typeface="Wingdings" panose="05000000000000000000" pitchFamily="2" charset="2"/>
              <a:buChar char="Ø"/>
              <a:defRPr/>
            </a:pPr>
            <a:r>
              <a:rPr lang="en-US" sz="1600" b="1" dirty="0" smtClean="0"/>
              <a:t>Next Steps: </a:t>
            </a:r>
            <a:r>
              <a:rPr lang="en-US" sz="1400" dirty="0"/>
              <a:t>S</a:t>
            </a:r>
            <a:r>
              <a:rPr lang="en-US" sz="1400" dirty="0" smtClean="0"/>
              <a:t>upport follow on projects to implement initiatives identified in the initial phase of the project</a:t>
            </a:r>
          </a:p>
        </p:txBody>
      </p:sp>
      <p:pic>
        <p:nvPicPr>
          <p:cNvPr id="1638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8542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609600" y="2057400"/>
            <a:ext cx="3487586" cy="2743200"/>
          </a:xfrm>
          <a:prstGeom prst="rect">
            <a:avLst/>
          </a:prstGeom>
        </p:spPr>
      </p:pic>
      <p:sp>
        <p:nvSpPr>
          <p:cNvPr id="4" name="Rectangle 3"/>
          <p:cNvSpPr/>
          <p:nvPr/>
        </p:nvSpPr>
        <p:spPr>
          <a:xfrm>
            <a:off x="668186" y="5018167"/>
            <a:ext cx="3429000" cy="1107996"/>
          </a:xfrm>
          <a:prstGeom prst="rect">
            <a:avLst/>
          </a:prstGeom>
        </p:spPr>
        <p:txBody>
          <a:bodyPr wrap="square">
            <a:spAutoFit/>
          </a:bodyPr>
          <a:lstStyle/>
          <a:p>
            <a:pPr algn="ctr"/>
            <a:r>
              <a:rPr lang="en-US" sz="1100" i="1" dirty="0" smtClean="0"/>
              <a:t>“We aim to develop a comprehensive, collaborative quality improvement system to ensure patient and family involvement in a continuous, sustainable, long-term adoption of QI with a network of accountable, front line accomplished leaders in both the cystic fibrosis community as well as across all healthcare.” </a:t>
            </a:r>
            <a:endParaRPr lang="en-US" sz="11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u="sng" dirty="0" smtClean="0"/>
              <a:t>Information Sheet on Masks </a:t>
            </a:r>
            <a:endParaRPr lang="en-US" u="sng" dirty="0"/>
          </a:p>
        </p:txBody>
      </p:sp>
      <p:sp>
        <p:nvSpPr>
          <p:cNvPr id="7" name="Content Placeholder 6"/>
          <p:cNvSpPr>
            <a:spLocks noGrp="1"/>
          </p:cNvSpPr>
          <p:nvPr>
            <p:ph sz="half" idx="2"/>
          </p:nvPr>
        </p:nvSpPr>
        <p:spPr>
          <a:xfrm>
            <a:off x="4419600" y="1536700"/>
            <a:ext cx="3657600" cy="4589463"/>
          </a:xfrm>
        </p:spPr>
        <p:txBody>
          <a:bodyPr rtlCol="0">
            <a:normAutofit/>
          </a:bodyPr>
          <a:lstStyle/>
          <a:p>
            <a:pPr eaLnBrk="1" fontAlgn="auto" hangingPunct="1">
              <a:spcAft>
                <a:spcPts val="0"/>
              </a:spcAft>
              <a:buFont typeface="Wingdings" panose="05000000000000000000" pitchFamily="2" charset="2"/>
              <a:buChar char="Ø"/>
              <a:defRPr/>
            </a:pPr>
            <a:endParaRPr lang="en-US" sz="1800" b="1" dirty="0" smtClean="0"/>
          </a:p>
          <a:p>
            <a:pPr fontAlgn="auto">
              <a:spcAft>
                <a:spcPts val="0"/>
              </a:spcAft>
              <a:buFont typeface="Wingdings" panose="05000000000000000000" pitchFamily="2" charset="2"/>
              <a:buChar char="Ø"/>
              <a:defRPr/>
            </a:pPr>
            <a:r>
              <a:rPr lang="en-US" sz="1800" b="1" dirty="0" smtClean="0"/>
              <a:t>Purpose:</a:t>
            </a:r>
            <a:r>
              <a:rPr lang="en-US" sz="1800" dirty="0" smtClean="0"/>
              <a:t> </a:t>
            </a:r>
            <a:r>
              <a:rPr lang="en-US" sz="1600" dirty="0" smtClean="0"/>
              <a:t>Develop information pamphlet on appropriate selection and usage of masks based on health status and need. </a:t>
            </a:r>
            <a:endParaRPr lang="en-US" sz="1600" dirty="0"/>
          </a:p>
          <a:p>
            <a:pPr eaLnBrk="1" fontAlgn="auto" hangingPunct="1">
              <a:spcAft>
                <a:spcPts val="0"/>
              </a:spcAft>
              <a:buFont typeface="Wingdings" panose="05000000000000000000" pitchFamily="2" charset="2"/>
              <a:buChar char="Ø"/>
              <a:defRPr/>
            </a:pPr>
            <a:endParaRPr lang="en-US" sz="1600" dirty="0"/>
          </a:p>
          <a:p>
            <a:pPr eaLnBrk="1" fontAlgn="auto" hangingPunct="1">
              <a:spcAft>
                <a:spcPts val="0"/>
              </a:spcAft>
              <a:buFont typeface="Wingdings" panose="05000000000000000000" pitchFamily="2" charset="2"/>
              <a:buChar char="Ø"/>
              <a:defRPr/>
            </a:pPr>
            <a:r>
              <a:rPr lang="en-US" sz="1800" b="1" dirty="0" smtClean="0"/>
              <a:t>Status: </a:t>
            </a:r>
            <a:r>
              <a:rPr lang="en-US" sz="1600" dirty="0" smtClean="0"/>
              <a:t>Draft is completed, on clinic approval will make available to CF community via Facebook page</a:t>
            </a:r>
          </a:p>
          <a:p>
            <a:pPr eaLnBrk="1" fontAlgn="auto" hangingPunct="1">
              <a:spcAft>
                <a:spcPts val="0"/>
              </a:spcAft>
              <a:buFont typeface="Wingdings" panose="05000000000000000000" pitchFamily="2" charset="2"/>
              <a:buChar char="Ø"/>
              <a:defRPr/>
            </a:pPr>
            <a:endParaRPr lang="en-US" sz="1600" dirty="0"/>
          </a:p>
          <a:p>
            <a:pPr eaLnBrk="1" fontAlgn="auto" hangingPunct="1">
              <a:spcAft>
                <a:spcPts val="0"/>
              </a:spcAft>
              <a:buFont typeface="Wingdings" panose="05000000000000000000" pitchFamily="2" charset="2"/>
              <a:buChar char="Ø"/>
              <a:defRPr/>
            </a:pPr>
            <a:r>
              <a:rPr lang="en-US" sz="1800" b="1" dirty="0" smtClean="0"/>
              <a:t>Next Steps: </a:t>
            </a:r>
            <a:r>
              <a:rPr lang="en-US" sz="1600" dirty="0" smtClean="0"/>
              <a:t>TBD</a:t>
            </a:r>
          </a:p>
          <a:p>
            <a:pPr eaLnBrk="1" fontAlgn="auto" hangingPunct="1">
              <a:spcAft>
                <a:spcPts val="0"/>
              </a:spcAft>
              <a:buFont typeface="Wingdings" panose="05000000000000000000" pitchFamily="2" charset="2"/>
              <a:buChar char="Ø"/>
              <a:defRPr/>
            </a:pPr>
            <a:endParaRPr lang="en-US" sz="1600" dirty="0"/>
          </a:p>
        </p:txBody>
      </p:sp>
      <p:pic>
        <p:nvPicPr>
          <p:cNvPr id="10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8542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1295400" y="2286000"/>
            <a:ext cx="1905000" cy="2133600"/>
          </a:xfrm>
          <a:prstGeom prst="rect">
            <a:avLst/>
          </a:prstGeom>
        </p:spPr>
      </p:pic>
      <p:pic>
        <p:nvPicPr>
          <p:cNvPr id="3" name="Picture 2"/>
          <p:cNvPicPr>
            <a:picLocks noChangeAspect="1"/>
          </p:cNvPicPr>
          <p:nvPr/>
        </p:nvPicPr>
        <p:blipFill>
          <a:blip r:embed="rId4"/>
          <a:stretch>
            <a:fillRect/>
          </a:stretch>
        </p:blipFill>
        <p:spPr>
          <a:xfrm>
            <a:off x="2362200" y="3640931"/>
            <a:ext cx="690562" cy="690562"/>
          </a:xfrm>
          <a:prstGeom prst="rect">
            <a:avLst/>
          </a:prstGeom>
        </p:spPr>
      </p:pic>
    </p:spTree>
    <p:extLst>
      <p:ext uri="{BB962C8B-B14F-4D97-AF65-F5344CB8AC3E}">
        <p14:creationId xmlns:p14="http://schemas.microsoft.com/office/powerpoint/2010/main" val="1411888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u="sng" dirty="0" smtClean="0"/>
              <a:t>Collaboration and Support</a:t>
            </a:r>
            <a:endParaRPr lang="en-US" u="sng" dirty="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74862"/>
            <a:ext cx="17526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1"/>
          <p:cNvSpPr>
            <a:spLocks noChangeArrowheads="1"/>
          </p:cNvSpPr>
          <p:nvPr/>
        </p:nvSpPr>
        <p:spPr bwMode="auto">
          <a:xfrm>
            <a:off x="533400" y="4312241"/>
            <a:ext cx="1014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i="1" dirty="0"/>
              <a:t>Blog/</a:t>
            </a:r>
            <a:br>
              <a:rPr lang="en-US" altLang="en-US" i="1" dirty="0"/>
            </a:br>
            <a:r>
              <a:rPr lang="en-US" altLang="en-US" i="1" dirty="0"/>
              <a:t>Website</a:t>
            </a:r>
          </a:p>
        </p:txBody>
      </p:sp>
      <p:sp>
        <p:nvSpPr>
          <p:cNvPr id="19461" name="Rectangle 6"/>
          <p:cNvSpPr>
            <a:spLocks noChangeArrowheads="1"/>
          </p:cNvSpPr>
          <p:nvPr/>
        </p:nvSpPr>
        <p:spPr bwMode="auto">
          <a:xfrm>
            <a:off x="6781800" y="2227262"/>
            <a:ext cx="190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i="1"/>
              <a:t>Patient Only Facebook Page</a:t>
            </a:r>
          </a:p>
        </p:txBody>
      </p:sp>
      <p:pic>
        <p:nvPicPr>
          <p:cNvPr id="1946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5475" y="2074862"/>
            <a:ext cx="183832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8"/>
          <p:cNvSpPr>
            <a:spLocks noChangeArrowheads="1"/>
          </p:cNvSpPr>
          <p:nvPr/>
        </p:nvSpPr>
        <p:spPr bwMode="auto">
          <a:xfrm>
            <a:off x="152400" y="1998662"/>
            <a:ext cx="1600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i="1" dirty="0" smtClean="0"/>
              <a:t>Providing Vision and Input to the </a:t>
            </a:r>
            <a:r>
              <a:rPr lang="en-US" altLang="en-US" i="1" dirty="0" err="1" smtClean="0"/>
              <a:t>MyHealth</a:t>
            </a:r>
            <a:endParaRPr lang="en-US" altLang="en-US" i="1" dirty="0" smtClean="0"/>
          </a:p>
          <a:p>
            <a:pPr algn="ctr" eaLnBrk="1" hangingPunct="1"/>
            <a:r>
              <a:rPr lang="en-US" altLang="en-US" i="1" dirty="0" smtClean="0"/>
              <a:t>Development team</a:t>
            </a:r>
            <a:endParaRPr lang="en-US" altLang="en-US" i="1" dirty="0"/>
          </a:p>
        </p:txBody>
      </p:sp>
      <p:pic>
        <p:nvPicPr>
          <p:cNvPr id="1946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487" y="4312241"/>
            <a:ext cx="115411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5087" y="4921841"/>
            <a:ext cx="1052513"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Content Placeholder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4044950"/>
            <a:ext cx="12954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Box 11"/>
          <p:cNvSpPr txBox="1">
            <a:spLocks noChangeArrowheads="1"/>
          </p:cNvSpPr>
          <p:nvPr/>
        </p:nvSpPr>
        <p:spPr bwMode="auto">
          <a:xfrm>
            <a:off x="6353175" y="4309269"/>
            <a:ext cx="20288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CA" altLang="en-US" dirty="0" smtClean="0"/>
              <a:t>General Stanford Volunteering Support</a:t>
            </a:r>
            <a:endParaRPr lang="en-US" altLang="en-US" dirty="0"/>
          </a:p>
        </p:txBody>
      </p:sp>
      <p:pic>
        <p:nvPicPr>
          <p:cNvPr id="1947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152400"/>
            <a:ext cx="18542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u="sng" dirty="0" smtClean="0"/>
              <a:t>Future Activities</a:t>
            </a:r>
            <a:endParaRPr lang="en-US" u="sng" dirty="0"/>
          </a:p>
        </p:txBody>
      </p:sp>
      <p:sp>
        <p:nvSpPr>
          <p:cNvPr id="20483" name="Content Placeholder 2"/>
          <p:cNvSpPr>
            <a:spLocks noGrp="1"/>
          </p:cNvSpPr>
          <p:nvPr>
            <p:ph idx="1"/>
          </p:nvPr>
        </p:nvSpPr>
        <p:spPr/>
        <p:txBody>
          <a:bodyPr/>
          <a:lstStyle/>
          <a:p>
            <a:pPr eaLnBrk="1" hangingPunct="1">
              <a:buFont typeface="Wingdings" panose="05000000000000000000" pitchFamily="2" charset="2"/>
              <a:buChar char="Ø"/>
            </a:pPr>
            <a:r>
              <a:rPr lang="en-US" altLang="en-US" sz="2800" dirty="0" smtClean="0"/>
              <a:t>Family Planning</a:t>
            </a:r>
          </a:p>
          <a:p>
            <a:pPr marL="936625" lvl="2" indent="-457200">
              <a:buClr>
                <a:schemeClr val="accent1"/>
              </a:buClr>
            </a:pPr>
            <a:r>
              <a:rPr lang="en-US" altLang="en-US" sz="2800" dirty="0" smtClean="0"/>
              <a:t>Investigate to improve patient access to family planning information</a:t>
            </a:r>
          </a:p>
          <a:p>
            <a:pPr>
              <a:buFont typeface="Wingdings" panose="05000000000000000000" pitchFamily="2" charset="2"/>
              <a:buChar char="Ø"/>
            </a:pPr>
            <a:r>
              <a:rPr lang="en-US" altLang="en-US" sz="2800" dirty="0" smtClean="0"/>
              <a:t>Transplant Education</a:t>
            </a:r>
          </a:p>
          <a:p>
            <a:pPr marL="936625" lvl="2" indent="-457200">
              <a:buClr>
                <a:schemeClr val="accent1"/>
              </a:buClr>
            </a:pPr>
            <a:r>
              <a:rPr lang="en-US" altLang="en-US" sz="2800" dirty="0" smtClean="0"/>
              <a:t>Evaluate opportunities for CF patients to gain access to information about the transplant process at an earlier time so they are better prepared to discuss it with care-givers if their health reaches that point</a:t>
            </a:r>
            <a:endParaRPr lang="en-US" altLang="en-US" sz="2800" dirty="0"/>
          </a:p>
          <a:p>
            <a:pPr marL="457200" lvl="1" indent="-342900" eaLnBrk="1" hangingPunct="1">
              <a:buClr>
                <a:schemeClr val="accent1"/>
              </a:buClr>
              <a:buFont typeface="Wingdings" panose="05000000000000000000" pitchFamily="2" charset="2"/>
              <a:buChar char="Ø"/>
            </a:pPr>
            <a:endParaRPr lang="en-US" altLang="en-US" sz="2400" dirty="0" smtClean="0"/>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8542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7030A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ACFPC slides _20017 Proof</Template>
  <TotalTime>3446</TotalTime>
  <Words>640</Words>
  <Application>Microsoft Office PowerPoint</Application>
  <PresentationFormat>On-screen Show (4:3)</PresentationFormat>
  <Paragraphs>78</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Adjacency</vt:lpstr>
      <vt:lpstr>           Cystic Fibrosis Patient and Family Advisory Council  “Do you hear the call to serve the CF Community?” </vt:lpstr>
      <vt:lpstr>Mission Statement </vt:lpstr>
      <vt:lpstr>Cystic Fibrosis Memorial Space</vt:lpstr>
      <vt:lpstr>Home FEV1 Measurement</vt:lpstr>
      <vt:lpstr>CF Stanford Hospital and Clinics Patient Encounters</vt:lpstr>
      <vt:lpstr>CFF Collaboration – Clinic Development</vt:lpstr>
      <vt:lpstr>Information Sheet on Masks </vt:lpstr>
      <vt:lpstr>Collaboration and Support</vt:lpstr>
      <vt:lpstr>Future Activities</vt:lpstr>
      <vt:lpstr>Council Members </vt:lpstr>
      <vt:lpstr>Join Us</vt:lpstr>
    </vt:vector>
  </TitlesOfParts>
  <Company>Siemens PLM Software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Cystic Fibrosis Patient and Family Advisory Council  “Do you hear the call to serve the CF Community?”</dc:title>
  <dc:creator>Eddy, Brian (DF PL PDS SE LC)</dc:creator>
  <cp:lastModifiedBy>Pediatrics</cp:lastModifiedBy>
  <cp:revision>22</cp:revision>
  <cp:lastPrinted>2013-02-25T16:06:40Z</cp:lastPrinted>
  <dcterms:created xsi:type="dcterms:W3CDTF">2018-02-28T16:23:46Z</dcterms:created>
  <dcterms:modified xsi:type="dcterms:W3CDTF">2018-03-12T18:33:34Z</dcterms:modified>
</cp:coreProperties>
</file>