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9"/>
  </p:notesMasterIdLst>
  <p:sldIdLst>
    <p:sldId id="256" r:id="rId2"/>
    <p:sldId id="264" r:id="rId3"/>
    <p:sldId id="258" r:id="rId4"/>
    <p:sldId id="268" r:id="rId5"/>
    <p:sldId id="260" r:id="rId6"/>
    <p:sldId id="261" r:id="rId7"/>
    <p:sldId id="263" r:id="rId8"/>
    <p:sldId id="269" r:id="rId9"/>
    <p:sldId id="274" r:id="rId10"/>
    <p:sldId id="273" r:id="rId11"/>
    <p:sldId id="272" r:id="rId12"/>
    <p:sldId id="277" r:id="rId13"/>
    <p:sldId id="267" r:id="rId14"/>
    <p:sldId id="275" r:id="rId15"/>
    <p:sldId id="265" r:id="rId16"/>
    <p:sldId id="271" r:id="rId17"/>
    <p:sldId id="27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13" autoAdjust="0"/>
    <p:restoredTop sz="58527" autoAdjust="0"/>
  </p:normalViewPr>
  <p:slideViewPr>
    <p:cSldViewPr snapToGrid="0" snapToObjects="1">
      <p:cViewPr varScale="1">
        <p:scale>
          <a:sx n="46" d="100"/>
          <a:sy n="46" d="100"/>
        </p:scale>
        <p:origin x="-133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77A0F5-1EA0-2B46-B8AA-FDC83FDE3615}" type="datetimeFigureOut">
              <a:rPr lang="en-US" smtClean="0"/>
              <a:t>2/5/18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6EE2D8-06C2-CE48-996A-CB97BC2C46C3}" type="slidenum">
              <a:rPr lang="en-US" smtClean="0"/>
              <a:t>‹#›</a:t>
            </a:fld>
            <a:endParaRPr lang="en-US"/>
          </a:p>
        </p:txBody>
      </p:sp>
    </p:spTree>
    <p:extLst>
      <p:ext uri="{BB962C8B-B14F-4D97-AF65-F5344CB8AC3E}">
        <p14:creationId xmlns:p14="http://schemas.microsoft.com/office/powerpoint/2010/main" val="31277412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EE2D8-06C2-CE48-996A-CB97BC2C46C3}" type="slidenum">
              <a:rPr lang="en-US" smtClean="0"/>
              <a:t>1</a:t>
            </a:fld>
            <a:endParaRPr lang="en-US"/>
          </a:p>
        </p:txBody>
      </p:sp>
    </p:spTree>
    <p:extLst>
      <p:ext uri="{BB962C8B-B14F-4D97-AF65-F5344CB8AC3E}">
        <p14:creationId xmlns:p14="http://schemas.microsoft.com/office/powerpoint/2010/main" val="2838175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Talking</a:t>
            </a:r>
            <a:r>
              <a:rPr lang="en-US" baseline="0" dirty="0" smtClean="0"/>
              <a:t> Points:</a:t>
            </a:r>
            <a:endParaRPr lang="en-US" dirty="0" smtClean="0"/>
          </a:p>
          <a:p>
            <a:endParaRPr lang="en-US" baseline="0" dirty="0" smtClean="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sym typeface="Wingdings"/>
              </a:rPr>
              <a:t>As for adolescent use with smokeless tobacco, not much has shifted between 1999 and 2015, as seen in the graph.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baseline="0" dirty="0" smtClean="0">
              <a:sym typeface="Wingding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sym typeface="Wingdings"/>
              </a:rPr>
              <a:t>There is a steady rate for the use of smokeless tobacco; that means that there is a constant influx of consumers and new users each year </a:t>
            </a:r>
            <a:r>
              <a:rPr lang="en-US" i="1" baseline="0" dirty="0" smtClean="0">
                <a:sym typeface="Wingdings"/>
              </a:rPr>
              <a:t>(click).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i="1" baseline="0" dirty="0" smtClean="0">
              <a:sym typeface="Wingding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i="1" baseline="0" dirty="0" smtClean="0">
                <a:sym typeface="Wingdings"/>
              </a:rPr>
              <a:t>“Each year, about half a million kids age 12-17 use smokeless tobacco for the first time.”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i="1" baseline="0" dirty="0" smtClean="0">
              <a:sym typeface="Wingding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i="1" baseline="0" dirty="0" smtClean="0">
              <a:sym typeface="Wingdings"/>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128BE5E6-8882-1A45-A06D-FBE892E37E18}" type="slidenum">
              <a:rPr lang="en-US" smtClean="0"/>
              <a:t>10</a:t>
            </a:fld>
            <a:endParaRPr lang="en-US" dirty="0"/>
          </a:p>
        </p:txBody>
      </p:sp>
    </p:spTree>
    <p:extLst>
      <p:ext uri="{BB962C8B-B14F-4D97-AF65-F5344CB8AC3E}">
        <p14:creationId xmlns:p14="http://schemas.microsoft.com/office/powerpoint/2010/main" val="4208077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Talking</a:t>
            </a:r>
            <a:r>
              <a:rPr lang="en-US" baseline="0" dirty="0" smtClean="0"/>
              <a:t> Points:</a:t>
            </a:r>
            <a:endParaRPr lang="en-US" dirty="0" smtClean="0"/>
          </a:p>
          <a:p>
            <a:pPr marL="171450" indent="-171450">
              <a:buFont typeface="Arial" charset="0"/>
              <a:buChar char="•"/>
            </a:pPr>
            <a:endParaRPr lang="en-US" baseline="0" dirty="0" smtClean="0"/>
          </a:p>
          <a:p>
            <a:pPr marL="171450" indent="-171450">
              <a:buFont typeface="Arial" charset="0"/>
              <a:buChar char="•"/>
            </a:pPr>
            <a:r>
              <a:rPr lang="en-US" baseline="0" dirty="0" smtClean="0">
                <a:sym typeface="Wingdings"/>
              </a:rPr>
              <a:t>The prevalence of smokeless tobacco use among entering rookie professional baseball players (31%) was similar to the the 33% reported in 1999 for Minor League professional baseball players in general. </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This finding suggests that most smokeless tobacco users in professional baseball start using smokeless tobacco before they join the professional ranks. </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“Because we found an association between the use of smokeless tobacco and the desire to be successful in baseball regardless of health risks, smokeless use-prevention programs provided for rookie and student baseball players should reinforce previously reported findings that smokeless tobacco use does not improve athletic performance.”</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For years, public health leaders have urged Major League Baseball (MLB) and the MLB Players Association to end smokeless tobacco use in baseball. The new collective bargaining agreement between owners and players reached on Nov. 30, 2016 prohibits all new MLB players from using smokeless tobacco-which means baseball is on the clear and inevitable path to become tobacco-free. </a:t>
            </a:r>
            <a:endParaRPr lang="en-US" dirty="0"/>
          </a:p>
        </p:txBody>
      </p:sp>
      <p:sp>
        <p:nvSpPr>
          <p:cNvPr id="4" name="Slide Number Placeholder 3"/>
          <p:cNvSpPr>
            <a:spLocks noGrp="1"/>
          </p:cNvSpPr>
          <p:nvPr>
            <p:ph type="sldNum" sz="quarter" idx="10"/>
          </p:nvPr>
        </p:nvSpPr>
        <p:spPr/>
        <p:txBody>
          <a:bodyPr/>
          <a:lstStyle/>
          <a:p>
            <a:fld id="{CE6EE2D8-06C2-CE48-996A-CB97BC2C46C3}" type="slidenum">
              <a:rPr lang="en-US" smtClean="0"/>
              <a:t>11</a:t>
            </a:fld>
            <a:endParaRPr lang="en-US"/>
          </a:p>
        </p:txBody>
      </p:sp>
    </p:spTree>
    <p:extLst>
      <p:ext uri="{BB962C8B-B14F-4D97-AF65-F5344CB8AC3E}">
        <p14:creationId xmlns:p14="http://schemas.microsoft.com/office/powerpoint/2010/main" val="50154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Talking</a:t>
            </a:r>
            <a:r>
              <a:rPr lang="en-US" baseline="0" dirty="0" smtClean="0"/>
              <a:t> Points:</a:t>
            </a:r>
            <a:endParaRPr lang="en-US" dirty="0" smtClean="0"/>
          </a:p>
          <a:p>
            <a:endParaRPr lang="en-US" dirty="0" smtClean="0"/>
          </a:p>
          <a:p>
            <a:pPr marL="171450" indent="-171450">
              <a:buFont typeface="Arial" panose="020B0604020202020204" pitchFamily="34" charset="0"/>
              <a:buChar char="•"/>
            </a:pPr>
            <a:r>
              <a:rPr lang="en-US" dirty="0" smtClean="0">
                <a:sym typeface="Wingdings"/>
              </a:rPr>
              <a:t>Discuss this with the entire class</a:t>
            </a:r>
            <a:r>
              <a:rPr lang="en-US" baseline="0" dirty="0" smtClean="0">
                <a:sym typeface="Wingdings"/>
              </a:rPr>
              <a:t>:</a:t>
            </a:r>
          </a:p>
          <a:p>
            <a:pPr marL="0" indent="0">
              <a:buFont typeface="Wingdings" panose="05000000000000000000" pitchFamily="2" charset="2"/>
              <a:buNone/>
            </a:pPr>
            <a:endParaRPr lang="en-US" dirty="0" smtClean="0">
              <a:sym typeface="Wingdings"/>
            </a:endParaRPr>
          </a:p>
          <a:p>
            <a:r>
              <a:rPr lang="en-US" dirty="0" smtClean="0">
                <a:sym typeface="Wingdings"/>
              </a:rPr>
              <a:t>What do you think of when you here the</a:t>
            </a:r>
            <a:r>
              <a:rPr lang="en-US" baseline="0" dirty="0" smtClean="0">
                <a:sym typeface="Wingdings"/>
              </a:rPr>
              <a:t> term “</a:t>
            </a:r>
            <a:r>
              <a:rPr lang="en-US" dirty="0" smtClean="0">
                <a:sym typeface="Wingdings"/>
              </a:rPr>
              <a:t>smokeless</a:t>
            </a:r>
            <a:r>
              <a:rPr lang="en-US" baseline="0" dirty="0" smtClean="0">
                <a:sym typeface="Wingdings"/>
              </a:rPr>
              <a:t> tobacco”? </a:t>
            </a:r>
          </a:p>
          <a:p>
            <a:endParaRPr lang="en-US" i="1" baseline="0" dirty="0" smtClean="0">
              <a:sym typeface="Wingdings"/>
            </a:endParaRPr>
          </a:p>
          <a:p>
            <a:r>
              <a:rPr lang="en-US" i="1" baseline="0" dirty="0" smtClean="0">
                <a:sym typeface="Wingdings"/>
              </a:rPr>
              <a:t>Once everyone has shared….(click)</a:t>
            </a:r>
          </a:p>
          <a:p>
            <a:endParaRPr lang="en-US" i="1" baseline="0" dirty="0" smtClean="0">
              <a:sym typeface="Wingdings"/>
            </a:endParaRPr>
          </a:p>
          <a:p>
            <a:pPr marL="171450" indent="-171450">
              <a:buFont typeface="Arial" panose="020B0604020202020204" pitchFamily="34" charset="0"/>
              <a:buChar char="•"/>
            </a:pPr>
            <a:r>
              <a:rPr lang="en-US" i="0" baseline="0" dirty="0" smtClean="0">
                <a:sym typeface="Wingdings"/>
              </a:rPr>
              <a:t>Raising the minimum age from 18 to 21 occurred just recently under California governor Jerry Brown, in 2016.</a:t>
            </a:r>
          </a:p>
          <a:p>
            <a:pPr marL="0" indent="0">
              <a:buFont typeface="Wingdings" charset="0"/>
              <a:buNone/>
            </a:pPr>
            <a:endParaRPr lang="en-US" i="1" baseline="0" dirty="0" smtClean="0">
              <a:sym typeface="Wingdings"/>
            </a:endParaRPr>
          </a:p>
          <a:p>
            <a:pPr marL="171450" indent="-171450">
              <a:buFont typeface="Arial" panose="020B0604020202020204" pitchFamily="34" charset="0"/>
              <a:buChar char="•"/>
            </a:pPr>
            <a:r>
              <a:rPr lang="en-US" baseline="0" dirty="0" smtClean="0">
                <a:sym typeface="Wingdings"/>
              </a:rPr>
              <a:t>However, we cannot say the same for all the states. Only Hawaii, which was the first to make the change; and about 145 other locations in 11 states have followed behind. But states like Michigan, Minnesota, Delaware, Arkansas, Florida, and many others….. still allow 18 year olds to purchase smokeless tobacco.</a:t>
            </a:r>
          </a:p>
          <a:p>
            <a:pPr marL="171450" indent="-171450">
              <a:buFont typeface="Wingdings" charset="0"/>
              <a:buChar char="à"/>
            </a:pPr>
            <a:endParaRPr lang="en-US" baseline="0" dirty="0" smtClean="0">
              <a:sym typeface="Wingdings"/>
            </a:endParaRPr>
          </a:p>
          <a:p>
            <a:pPr marL="0" indent="0">
              <a:buFont typeface="Wingdings" charset="0"/>
              <a:buNone/>
            </a:pPr>
            <a:r>
              <a:rPr lang="en-US" i="1" u="none" baseline="0" dirty="0" smtClean="0">
                <a:sym typeface="Wingdings"/>
              </a:rPr>
              <a:t>Can have a discussion and ask the class how they feel about states not being on the same page. </a:t>
            </a:r>
            <a:endParaRPr lang="en-US" i="1" u="sng" baseline="0" dirty="0" smtClean="0">
              <a:sym typeface="Wingdings"/>
            </a:endParaRPr>
          </a:p>
        </p:txBody>
      </p:sp>
      <p:sp>
        <p:nvSpPr>
          <p:cNvPr id="4" name="Slide Number Placeholder 3"/>
          <p:cNvSpPr>
            <a:spLocks noGrp="1"/>
          </p:cNvSpPr>
          <p:nvPr>
            <p:ph type="sldNum" sz="quarter" idx="10"/>
          </p:nvPr>
        </p:nvSpPr>
        <p:spPr/>
        <p:txBody>
          <a:bodyPr/>
          <a:lstStyle/>
          <a:p>
            <a:fld id="{CE6EE2D8-06C2-CE48-996A-CB97BC2C46C3}" type="slidenum">
              <a:rPr lang="en-US" smtClean="0"/>
              <a:t>12</a:t>
            </a:fld>
            <a:endParaRPr lang="en-US"/>
          </a:p>
        </p:txBody>
      </p:sp>
    </p:spTree>
    <p:extLst>
      <p:ext uri="{BB962C8B-B14F-4D97-AF65-F5344CB8AC3E}">
        <p14:creationId xmlns:p14="http://schemas.microsoft.com/office/powerpoint/2010/main" val="777327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Talking</a:t>
            </a:r>
            <a:r>
              <a:rPr lang="en-US" baseline="0" dirty="0" smtClean="0"/>
              <a:t> Points:</a:t>
            </a:r>
            <a:endParaRPr lang="en-US" dirty="0" smtClean="0"/>
          </a:p>
          <a:p>
            <a:endParaRPr lang="en-US" dirty="0" smtClean="0"/>
          </a:p>
          <a:p>
            <a:pPr marL="171450" indent="-171450">
              <a:buFont typeface="Arial" charset="0"/>
              <a:buChar char="•"/>
            </a:pPr>
            <a:r>
              <a:rPr lang="en-US" dirty="0" smtClean="0"/>
              <a:t>To buy</a:t>
            </a:r>
            <a:r>
              <a:rPr lang="en-US" baseline="0" dirty="0" smtClean="0"/>
              <a:t> tobacco for smoking, dipping, chewing and vaping, you must be 21 and older (was 18 years of age before California Gov. Jerry Brown raised the age). </a:t>
            </a:r>
          </a:p>
          <a:p>
            <a:pPr marL="171450" indent="-171450">
              <a:buFont typeface="Arial" charset="0"/>
              <a:buChar char="•"/>
            </a:pPr>
            <a:endParaRPr lang="en-US" baseline="0" dirty="0" smtClean="0"/>
          </a:p>
          <a:p>
            <a:pPr marL="171450" indent="-171450">
              <a:buFont typeface="Arial" charset="0"/>
              <a:buChar char="•"/>
            </a:pPr>
            <a:r>
              <a:rPr lang="en-US" baseline="0" dirty="0" smtClean="0"/>
              <a:t>Retained the 18-year old age for military personnel, as well as for medical marijuana-users.</a:t>
            </a:r>
            <a:endParaRPr lang="en-US" dirty="0" smtClean="0"/>
          </a:p>
          <a:p>
            <a:pPr marL="171450" indent="-171450">
              <a:buFont typeface="Arial" charset="0"/>
              <a:buChar char="•"/>
            </a:pPr>
            <a:endParaRPr lang="en-US" dirty="0" smtClean="0"/>
          </a:p>
          <a:p>
            <a:pPr marL="171450" indent="-171450">
              <a:buFont typeface="Arial" charset="0"/>
              <a:buChar char="•"/>
            </a:pPr>
            <a:r>
              <a:rPr lang="en-US" dirty="0" smtClean="0"/>
              <a:t>Hawaii was one of the first states to take this age</a:t>
            </a:r>
            <a:r>
              <a:rPr lang="en-US" baseline="0" dirty="0" smtClean="0"/>
              <a:t> restriction into effect, with California following close behind and it is expected that the other states will also follow similar measures. </a:t>
            </a:r>
          </a:p>
          <a:p>
            <a:pPr marL="171450" indent="-171450">
              <a:buFont typeface="Arial" charset="0"/>
              <a:buChar char="•"/>
            </a:pPr>
            <a:endParaRPr lang="en-US" baseline="0" dirty="0" smtClean="0"/>
          </a:p>
          <a:p>
            <a:pPr marL="171450" indent="-171450">
              <a:buFont typeface="Arial" charset="0"/>
              <a:buChar char="•"/>
            </a:pPr>
            <a:r>
              <a:rPr lang="en-US" dirty="0" smtClean="0"/>
              <a:t>Tobacco</a:t>
            </a:r>
            <a:r>
              <a:rPr lang="en-US" baseline="0" dirty="0" smtClean="0"/>
              <a:t> Age Restrictions for Smokeless Tobacco: 75% of smokeless tobacco users reported that their parents were aware of their use, while only 35% of smokers reported that their parents were aware of their smoking. Parent awareness or acceptance, relatively speaking, for one tobacco product over the other represents the lighter stigma around smokeless tobacco and not smoking, which may be perceived as taboo in some households!</a:t>
            </a:r>
            <a:endParaRPr lang="en-US" dirty="0"/>
          </a:p>
        </p:txBody>
      </p:sp>
      <p:sp>
        <p:nvSpPr>
          <p:cNvPr id="4" name="Slide Number Placeholder 3"/>
          <p:cNvSpPr>
            <a:spLocks noGrp="1"/>
          </p:cNvSpPr>
          <p:nvPr>
            <p:ph type="sldNum" sz="quarter" idx="10"/>
          </p:nvPr>
        </p:nvSpPr>
        <p:spPr/>
        <p:txBody>
          <a:bodyPr/>
          <a:lstStyle/>
          <a:p>
            <a:fld id="{CE6EE2D8-06C2-CE48-996A-CB97BC2C46C3}" type="slidenum">
              <a:rPr lang="en-US" smtClean="0"/>
              <a:t>13</a:t>
            </a:fld>
            <a:endParaRPr lang="en-US"/>
          </a:p>
        </p:txBody>
      </p:sp>
    </p:spTree>
    <p:extLst>
      <p:ext uri="{BB962C8B-B14F-4D97-AF65-F5344CB8AC3E}">
        <p14:creationId xmlns:p14="http://schemas.microsoft.com/office/powerpoint/2010/main" val="105057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dirty="0" smtClean="0"/>
              <a:t>Teacher Talking</a:t>
            </a:r>
            <a:r>
              <a:rPr lang="en-US" baseline="0" dirty="0" smtClean="0"/>
              <a:t> Points:</a:t>
            </a:r>
            <a:endParaRPr lang="en-US" dirty="0" smtClean="0"/>
          </a:p>
          <a:p>
            <a:pPr marL="171450" indent="-171450">
              <a:buFont typeface="Arial" charset="0"/>
              <a:buChar char="•"/>
            </a:pPr>
            <a:endParaRPr lang="en-US" dirty="0" smtClean="0"/>
          </a:p>
          <a:p>
            <a:pPr marL="171450" indent="-171450">
              <a:buFont typeface="Arial" charset="0"/>
              <a:buChar char="•"/>
            </a:pPr>
            <a:r>
              <a:rPr lang="en-US" dirty="0" smtClean="0"/>
              <a:t>As of July 22</a:t>
            </a:r>
            <a:r>
              <a:rPr lang="en-US" baseline="30000" dirty="0" smtClean="0"/>
              <a:t>nd</a:t>
            </a:r>
            <a:r>
              <a:rPr lang="en-US" dirty="0" smtClean="0"/>
              <a:t> of 2010</a:t>
            </a:r>
            <a:r>
              <a:rPr lang="en-US" baseline="0" dirty="0" smtClean="0"/>
              <a:t>, smokeless tobacco products’ packaging and advertising must bear one of the following required warning label statements. </a:t>
            </a:r>
          </a:p>
          <a:p>
            <a:pPr marL="171450" indent="-171450">
              <a:buFont typeface="Arial" charset="0"/>
              <a:buChar char="•"/>
            </a:pPr>
            <a:endParaRPr lang="en-US" baseline="0" dirty="0" smtClean="0"/>
          </a:p>
          <a:p>
            <a:pPr marL="171450" indent="-171450">
              <a:buFont typeface="Arial" charset="0"/>
              <a:buChar char="•"/>
            </a:pPr>
            <a:r>
              <a:rPr lang="en-US" baseline="0" dirty="0" smtClean="0"/>
              <a:t>For example, “Warning: This product can cause mouth cancer/gum disease and tooth loss”, “Warning: This product is not a safe alternative to cigarettes”, or “Warning: Smokeless tobacco is addictive.” </a:t>
            </a:r>
          </a:p>
          <a:p>
            <a:pPr marL="171450" indent="-171450">
              <a:buFont typeface="Arial" charset="0"/>
              <a:buChar char="•"/>
            </a:pPr>
            <a:endParaRPr lang="en-US" baseline="0" dirty="0" smtClean="0"/>
          </a:p>
          <a:p>
            <a:pPr marL="171450" indent="-171450">
              <a:buFont typeface="Arial" charset="0"/>
              <a:buChar char="•"/>
            </a:pPr>
            <a:r>
              <a:rPr lang="en-US" baseline="0" dirty="0" smtClean="0"/>
              <a:t>Ask the class the following questions and have a few students share their thoughts:</a:t>
            </a:r>
          </a:p>
          <a:p>
            <a:pPr marL="0" indent="0">
              <a:buFont typeface="Arial" charset="0"/>
              <a:buNone/>
            </a:pPr>
            <a:endParaRPr lang="en-US" baseline="0" dirty="0" smtClean="0"/>
          </a:p>
          <a:p>
            <a:pPr marL="0" indent="0">
              <a:buFont typeface="Arial" charset="0"/>
              <a:buNone/>
            </a:pPr>
            <a:r>
              <a:rPr lang="en-US" i="1" baseline="0" dirty="0" smtClean="0"/>
              <a:t>Do you think bearing at least one of the required warning labels is good or bad, and why? How might you change them? </a:t>
            </a:r>
            <a:r>
              <a:rPr lang="en-US" baseline="0" dirty="0" smtClean="0"/>
              <a:t>(Note: There is a Smokeless Tobacco Warning Label Activity)</a:t>
            </a:r>
            <a:endParaRPr lang="en-US" dirty="0"/>
          </a:p>
        </p:txBody>
      </p:sp>
      <p:sp>
        <p:nvSpPr>
          <p:cNvPr id="4" name="Slide Number Placeholder 3"/>
          <p:cNvSpPr>
            <a:spLocks noGrp="1"/>
          </p:cNvSpPr>
          <p:nvPr>
            <p:ph type="sldNum" sz="quarter" idx="10"/>
          </p:nvPr>
        </p:nvSpPr>
        <p:spPr/>
        <p:txBody>
          <a:bodyPr/>
          <a:lstStyle/>
          <a:p>
            <a:fld id="{CE6EE2D8-06C2-CE48-996A-CB97BC2C46C3}" type="slidenum">
              <a:rPr lang="en-US" smtClean="0"/>
              <a:t>14</a:t>
            </a:fld>
            <a:endParaRPr lang="en-US"/>
          </a:p>
        </p:txBody>
      </p:sp>
    </p:spTree>
    <p:extLst>
      <p:ext uri="{BB962C8B-B14F-4D97-AF65-F5344CB8AC3E}">
        <p14:creationId xmlns:p14="http://schemas.microsoft.com/office/powerpoint/2010/main" val="2719000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Talking</a:t>
            </a:r>
            <a:r>
              <a:rPr lang="en-US" baseline="0" dirty="0" smtClean="0"/>
              <a:t> Points:</a:t>
            </a:r>
            <a:endParaRPr lang="en-US" dirty="0" smtClean="0"/>
          </a:p>
          <a:p>
            <a:endParaRPr lang="en-US" dirty="0" smtClean="0">
              <a:solidFill>
                <a:srgbClr val="000000"/>
              </a:solidFill>
            </a:endParaRPr>
          </a:p>
          <a:p>
            <a:pPr marL="171450" indent="-171450">
              <a:buFont typeface="Arial" charset="0"/>
              <a:buChar char="•"/>
            </a:pPr>
            <a:r>
              <a:rPr lang="en-US" dirty="0" smtClean="0">
                <a:solidFill>
                  <a:srgbClr val="000000"/>
                </a:solidFill>
                <a:sym typeface="Wingdings"/>
              </a:rPr>
              <a:t>Now a days</a:t>
            </a:r>
            <a:r>
              <a:rPr lang="en-US" baseline="0" dirty="0" smtClean="0">
                <a:solidFill>
                  <a:srgbClr val="000000"/>
                </a:solidFill>
                <a:sym typeface="Wingdings"/>
              </a:rPr>
              <a:t> in the field</a:t>
            </a:r>
            <a:r>
              <a:rPr lang="en-US" dirty="0" smtClean="0">
                <a:solidFill>
                  <a:srgbClr val="000000"/>
                </a:solidFill>
                <a:sym typeface="Wingdings"/>
              </a:rPr>
              <a:t>, baseball players can be </a:t>
            </a:r>
            <a:r>
              <a:rPr lang="en-US" baseline="0" dirty="0" smtClean="0">
                <a:solidFill>
                  <a:srgbClr val="000000"/>
                </a:solidFill>
                <a:sym typeface="Wingdings"/>
              </a:rPr>
              <a:t>seen chewing bubblegum or sunflower seeds instead of chewing tobacco; making for a healthier alternative. </a:t>
            </a:r>
          </a:p>
          <a:p>
            <a:pPr marL="171450" indent="-171450">
              <a:buFont typeface="Arial" charset="0"/>
              <a:buChar char="•"/>
            </a:pPr>
            <a:endParaRPr lang="en-US" baseline="0" dirty="0" smtClean="0">
              <a:solidFill>
                <a:srgbClr val="000000"/>
              </a:solidFill>
              <a:sym typeface="Wingdings"/>
            </a:endParaRPr>
          </a:p>
          <a:p>
            <a:pPr marL="171450" indent="-171450">
              <a:buFont typeface="Arial" charset="0"/>
              <a:buChar char="•"/>
            </a:pPr>
            <a:r>
              <a:rPr lang="en-US" baseline="0" dirty="0" smtClean="0">
                <a:solidFill>
                  <a:srgbClr val="000000"/>
                </a:solidFill>
                <a:sym typeface="Wingdings"/>
              </a:rPr>
              <a:t>“Athletes serve as role models for youth, and smokeless tobacco manufacturers have used advertising, images, and testimonials featuring athletes and sports to make smokeless tobacco products appear attractive to youth. Children and teens closely observe athletes’ actions, including their use of tobacco products, and are influenced by what they see. Adolescents tend to mimic the behaviors of those they look up to and identify with, including baseball players and other athletes.” [</a:t>
            </a:r>
            <a:r>
              <a:rPr lang="en-US" u="sng" baseline="0" dirty="0" smtClean="0">
                <a:solidFill>
                  <a:srgbClr val="000000"/>
                </a:solidFill>
                <a:sym typeface="Wingdings"/>
              </a:rPr>
              <a:t>http://</a:t>
            </a:r>
            <a:r>
              <a:rPr lang="en-US" u="sng" baseline="0" dirty="0" err="1" smtClean="0">
                <a:solidFill>
                  <a:srgbClr val="000000"/>
                </a:solidFill>
                <a:sym typeface="Wingdings"/>
              </a:rPr>
              <a:t>tobaccofreebaseball.org</a:t>
            </a:r>
            <a:r>
              <a:rPr lang="en-US" baseline="0" dirty="0" smtClean="0">
                <a:solidFill>
                  <a:srgbClr val="000000"/>
                </a:solidFill>
                <a:sym typeface="Wingdings"/>
              </a:rPr>
              <a:t>]</a:t>
            </a:r>
            <a:endParaRPr lang="en-US" baseline="0" dirty="0" smtClean="0">
              <a:solidFill>
                <a:srgbClr val="17375E"/>
              </a:solidFill>
              <a:sym typeface="Wingdings"/>
            </a:endParaRPr>
          </a:p>
          <a:p>
            <a:pPr marL="171450" indent="-171450">
              <a:buFont typeface="Arial" charset="0"/>
              <a:buChar char="•"/>
            </a:pPr>
            <a:endParaRPr lang="en-US" baseline="0" dirty="0" smtClean="0">
              <a:sym typeface="Wingdings"/>
            </a:endParaRPr>
          </a:p>
          <a:p>
            <a:pPr marL="171450" indent="-171450">
              <a:buFont typeface="Arial" charset="0"/>
              <a:buChar char="•"/>
            </a:pPr>
            <a:r>
              <a:rPr lang="en-US" dirty="0" smtClean="0"/>
              <a:t>San Francisco,</a:t>
            </a:r>
            <a:r>
              <a:rPr lang="en-US" baseline="0" dirty="0" smtClean="0"/>
              <a:t> Boston, Los Angeles, Chicago, New York City, Washington, D.C., Milwaukee, Tampa Bay and St. Louis have all passed ordinances prohibiting smokeless tobacco use at sporting venues, including their major league stadiums. A statewide law in California will take effect before the 2017 season. Once all of these laws are implemented, 14 of 30 major league stadiums will be tobacco-free, and other MLB cities are considering similar measures. </a:t>
            </a:r>
            <a:endParaRPr lang="en-US" dirty="0"/>
          </a:p>
        </p:txBody>
      </p:sp>
      <p:sp>
        <p:nvSpPr>
          <p:cNvPr id="4" name="Slide Number Placeholder 3"/>
          <p:cNvSpPr>
            <a:spLocks noGrp="1"/>
          </p:cNvSpPr>
          <p:nvPr>
            <p:ph type="sldNum" sz="quarter" idx="10"/>
          </p:nvPr>
        </p:nvSpPr>
        <p:spPr/>
        <p:txBody>
          <a:bodyPr/>
          <a:lstStyle/>
          <a:p>
            <a:fld id="{CE6EE2D8-06C2-CE48-996A-CB97BC2C46C3}" type="slidenum">
              <a:rPr lang="en-US" smtClean="0"/>
              <a:t>15</a:t>
            </a:fld>
            <a:endParaRPr lang="en-US"/>
          </a:p>
        </p:txBody>
      </p:sp>
    </p:spTree>
    <p:extLst>
      <p:ext uri="{BB962C8B-B14F-4D97-AF65-F5344CB8AC3E}">
        <p14:creationId xmlns:p14="http://schemas.microsoft.com/office/powerpoint/2010/main" val="365528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dirty="0" smtClean="0"/>
              <a:t>Teacher Talking</a:t>
            </a:r>
            <a:r>
              <a:rPr lang="en-US" baseline="0" dirty="0" smtClean="0"/>
              <a:t> Points:</a:t>
            </a:r>
            <a:endParaRPr lang="en-US" dirty="0" smtClean="0"/>
          </a:p>
          <a:p>
            <a:pPr marL="0" indent="0">
              <a:buFont typeface="Arial" charset="0"/>
              <a:buNone/>
            </a:pPr>
            <a:endParaRPr lang="en-US" dirty="0" smtClean="0"/>
          </a:p>
          <a:p>
            <a:pPr marL="171450" indent="-171450">
              <a:buFont typeface="Arial" charset="0"/>
              <a:buChar char="•"/>
            </a:pPr>
            <a:r>
              <a:rPr lang="en-US" dirty="0" smtClean="0"/>
              <a:t>The Bob Leslie Story (YouTube; video is 10 minutes long): https://www.youtube.com/watch?v=Bo3RHwTzw88</a:t>
            </a:r>
          </a:p>
          <a:p>
            <a:endParaRPr lang="en-US" dirty="0" smtClean="0"/>
          </a:p>
          <a:p>
            <a:pPr marL="171450" indent="-171450">
              <a:buFont typeface="Arial" charset="0"/>
              <a:buChar char="•"/>
            </a:pPr>
            <a:r>
              <a:rPr lang="en-US" dirty="0" smtClean="0">
                <a:sym typeface="Wingdings"/>
              </a:rPr>
              <a:t>Misconceptions: Tobacco improves sport performance. Reality is</a:t>
            </a:r>
            <a:r>
              <a:rPr lang="en-US" baseline="0" dirty="0" smtClean="0">
                <a:sym typeface="Wingdings"/>
              </a:rPr>
              <a:t> that tobacco will degrade your peak performance and increase the likelihood of other illnesses and cancerous-diseases. </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In 2014, Hall of Famer, Tony Gwynn died at the young age of 54 from salivary gland cancer from countless years of using smokeless tobacco including during his entire baseball career. </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In light of the harmful effects associated with the use of smokeless tobacco, after his death, the family sued the tobacco company also in charge of Philip Morris, known as Altria Inc., for not advertising the risks associated with using smokeless tobacco.</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Additionally, the family felt that they had exclusively selected Tony Gwynn to sponsor and promote their brand, as he could target specific audiences as well. </a:t>
            </a:r>
            <a:endParaRPr lang="en-US" dirty="0"/>
          </a:p>
        </p:txBody>
      </p:sp>
      <p:sp>
        <p:nvSpPr>
          <p:cNvPr id="4" name="Slide Number Placeholder 3"/>
          <p:cNvSpPr>
            <a:spLocks noGrp="1"/>
          </p:cNvSpPr>
          <p:nvPr>
            <p:ph type="sldNum" sz="quarter" idx="10"/>
          </p:nvPr>
        </p:nvSpPr>
        <p:spPr/>
        <p:txBody>
          <a:bodyPr/>
          <a:lstStyle/>
          <a:p>
            <a:fld id="{CE6EE2D8-06C2-CE48-996A-CB97BC2C46C3}" type="slidenum">
              <a:rPr lang="en-US" smtClean="0"/>
              <a:t>16</a:t>
            </a:fld>
            <a:endParaRPr lang="en-US"/>
          </a:p>
        </p:txBody>
      </p:sp>
    </p:spTree>
    <p:extLst>
      <p:ext uri="{BB962C8B-B14F-4D97-AF65-F5344CB8AC3E}">
        <p14:creationId xmlns:p14="http://schemas.microsoft.com/office/powerpoint/2010/main" val="287333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EE2D8-06C2-CE48-996A-CB97BC2C46C3}" type="slidenum">
              <a:rPr lang="en-US" smtClean="0"/>
              <a:t>17</a:t>
            </a:fld>
            <a:endParaRPr lang="en-US"/>
          </a:p>
        </p:txBody>
      </p:sp>
    </p:spTree>
    <p:extLst>
      <p:ext uri="{BB962C8B-B14F-4D97-AF65-F5344CB8AC3E}">
        <p14:creationId xmlns:p14="http://schemas.microsoft.com/office/powerpoint/2010/main" val="287333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Talking</a:t>
            </a:r>
            <a:r>
              <a:rPr lang="en-US" baseline="0" dirty="0" smtClean="0"/>
              <a:t> Points:</a:t>
            </a:r>
            <a:endParaRPr lang="en-US" dirty="0" smtClean="0"/>
          </a:p>
          <a:p>
            <a:endParaRPr lang="en-US" dirty="0" smtClean="0"/>
          </a:p>
          <a:p>
            <a:pPr marL="171450" indent="-171450">
              <a:buFont typeface="Arial" charset="0"/>
              <a:buChar char="•"/>
            </a:pPr>
            <a:r>
              <a:rPr lang="en-US" dirty="0" smtClean="0">
                <a:sym typeface="Wingdings"/>
              </a:rPr>
              <a:t>During the 1800’s, tobacco chewing became known as the “American Habit.”</a:t>
            </a:r>
          </a:p>
          <a:p>
            <a:pPr marL="171450" indent="-171450">
              <a:buFont typeface="Arial" charset="0"/>
              <a:buChar char="•"/>
            </a:pPr>
            <a:endParaRPr lang="en-US" dirty="0" smtClean="0">
              <a:sym typeface="Wingdings"/>
            </a:endParaRPr>
          </a:p>
          <a:p>
            <a:pPr marL="171450" indent="-171450">
              <a:buFont typeface="Arial" charset="0"/>
              <a:buChar char="•"/>
            </a:pPr>
            <a:r>
              <a:rPr lang="en-US" dirty="0" smtClean="0">
                <a:sym typeface="Wingdings"/>
              </a:rPr>
              <a:t>A communal snuff</a:t>
            </a:r>
            <a:r>
              <a:rPr lang="en-US" baseline="0" dirty="0" smtClean="0">
                <a:sym typeface="Wingdings"/>
              </a:rPr>
              <a:t> box and cuspidors were even installed for members of congress, a practice which continued until 1935.</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The germ theory (see definition on slide) was proved at the end of the 19</a:t>
            </a:r>
            <a:r>
              <a:rPr lang="en-US" baseline="30000" dirty="0" smtClean="0">
                <a:sym typeface="Wingdings"/>
              </a:rPr>
              <a:t>th</a:t>
            </a:r>
            <a:r>
              <a:rPr lang="en-US" baseline="0" dirty="0" smtClean="0">
                <a:sym typeface="Wingdings"/>
              </a:rPr>
              <a:t> century bringing public outcry against unsanitary practices of spitting, in which disease could be spread. Spitting tobacco became socially unacceptable and unlawful, especially in public spaces. </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In 1970’s, spit tobacco began to slowly shift from a product primarily used by older men to one used predominantly by young men and boys. From 1970 to 1991, the regular use of moist snuff by 18-24 year old males increased almost ten-fold from less than 1% to 6.2%.</a:t>
            </a:r>
          </a:p>
          <a:p>
            <a:pPr marL="0" indent="0">
              <a:buFont typeface="Arial" charset="0"/>
              <a:buNone/>
            </a:pPr>
            <a:endParaRPr lang="en-US" baseline="0" dirty="0" smtClean="0">
              <a:sym typeface="Wingdings"/>
            </a:endParaRPr>
          </a:p>
          <a:p>
            <a:pPr marL="0" indent="0">
              <a:buFont typeface="Arial" charset="0"/>
              <a:buNone/>
            </a:pPr>
            <a:endParaRPr lang="en-US" baseline="0" dirty="0" smtClean="0">
              <a:sym typeface="Wingdings"/>
            </a:endParaRPr>
          </a:p>
          <a:p>
            <a:pPr marL="171450" indent="-171450">
              <a:buFont typeface="Arial" charset="0"/>
              <a:buChar char="•"/>
            </a:pPr>
            <a:endParaRPr lang="en-US" dirty="0" smtClean="0"/>
          </a:p>
        </p:txBody>
      </p:sp>
      <p:sp>
        <p:nvSpPr>
          <p:cNvPr id="4" name="Slide Number Placeholder 3"/>
          <p:cNvSpPr>
            <a:spLocks noGrp="1"/>
          </p:cNvSpPr>
          <p:nvPr>
            <p:ph type="sldNum" sz="quarter" idx="10"/>
          </p:nvPr>
        </p:nvSpPr>
        <p:spPr/>
        <p:txBody>
          <a:bodyPr/>
          <a:lstStyle/>
          <a:p>
            <a:fld id="{CE6EE2D8-06C2-CE48-996A-CB97BC2C46C3}" type="slidenum">
              <a:rPr lang="en-US" smtClean="0"/>
              <a:t>2</a:t>
            </a:fld>
            <a:endParaRPr lang="en-US"/>
          </a:p>
        </p:txBody>
      </p:sp>
    </p:spTree>
    <p:extLst>
      <p:ext uri="{BB962C8B-B14F-4D97-AF65-F5344CB8AC3E}">
        <p14:creationId xmlns:p14="http://schemas.microsoft.com/office/powerpoint/2010/main" val="21434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Talking</a:t>
            </a:r>
            <a:r>
              <a:rPr lang="en-US" baseline="0" dirty="0" smtClean="0"/>
              <a:t> Points:</a:t>
            </a:r>
            <a:endParaRPr lang="en-US" dirty="0" smtClean="0"/>
          </a:p>
          <a:p>
            <a:pPr marL="171450" indent="-171450">
              <a:buFont typeface="Arial" charset="0"/>
              <a:buChar char="•"/>
            </a:pPr>
            <a:endParaRPr lang="en-US" baseline="0" dirty="0" smtClean="0"/>
          </a:p>
          <a:p>
            <a:pPr marL="171450" indent="-171450">
              <a:buFont typeface="Arial" charset="0"/>
              <a:buChar char="•"/>
            </a:pPr>
            <a:r>
              <a:rPr lang="en-US" baseline="0" dirty="0" smtClean="0">
                <a:sym typeface="Wingdings"/>
              </a:rPr>
              <a:t>Player images were included in cigarette packages, known as trading cards; meant to intrigue youth to collect these items of their favorite athletes and teams.</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Many of the athletes who used chewing tobacco could be seen on the fields chewing, and would even carry the products out on to the field while playing. </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For the youth who looked up to these teams, they also became curious as to what their favorite athletes were chewing.  This was one of the ways that they would start chewing themselves as well. (Click) “I dip because you do” type of mindset; making tobacco products seem cool and athletic. </a:t>
            </a:r>
          </a:p>
          <a:p>
            <a:pPr marL="0" indent="0">
              <a:buFont typeface="Wingdings" charset="0"/>
              <a:buNone/>
            </a:pPr>
            <a:endParaRPr lang="en-US" baseline="0" dirty="0" smtClean="0">
              <a:sym typeface="Wingdings"/>
            </a:endParaRPr>
          </a:p>
          <a:p>
            <a:pPr marL="0" indent="0">
              <a:buFont typeface="Wingdings" charset="0"/>
              <a:buNone/>
            </a:pPr>
            <a:endParaRPr lang="en-US" baseline="0" dirty="0" smtClean="0">
              <a:sym typeface="Wingdings"/>
            </a:endParaRPr>
          </a:p>
        </p:txBody>
      </p:sp>
      <p:sp>
        <p:nvSpPr>
          <p:cNvPr id="4" name="Slide Number Placeholder 3"/>
          <p:cNvSpPr>
            <a:spLocks noGrp="1"/>
          </p:cNvSpPr>
          <p:nvPr>
            <p:ph type="sldNum" sz="quarter" idx="10"/>
          </p:nvPr>
        </p:nvSpPr>
        <p:spPr/>
        <p:txBody>
          <a:bodyPr/>
          <a:lstStyle/>
          <a:p>
            <a:fld id="{CE6EE2D8-06C2-CE48-996A-CB97BC2C46C3}" type="slidenum">
              <a:rPr lang="en-US" smtClean="0"/>
              <a:t>3</a:t>
            </a:fld>
            <a:endParaRPr lang="en-US"/>
          </a:p>
        </p:txBody>
      </p:sp>
    </p:spTree>
    <p:extLst>
      <p:ext uri="{BB962C8B-B14F-4D97-AF65-F5344CB8AC3E}">
        <p14:creationId xmlns:p14="http://schemas.microsoft.com/office/powerpoint/2010/main" val="1650880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Talking</a:t>
            </a:r>
            <a:r>
              <a:rPr lang="en-US" baseline="0" dirty="0" smtClean="0"/>
              <a:t> Points:</a:t>
            </a:r>
            <a:endParaRPr lang="en-US" dirty="0" smtClean="0"/>
          </a:p>
          <a:p>
            <a:pPr marL="171450" indent="-171450">
              <a:buFont typeface="Arial" charset="0"/>
              <a:buChar char="•"/>
            </a:pPr>
            <a:endParaRPr lang="en-US" dirty="0" smtClean="0"/>
          </a:p>
          <a:p>
            <a:pPr marL="171450" indent="-171450">
              <a:buFont typeface="Arial" charset="0"/>
              <a:buChar char="•"/>
            </a:pPr>
            <a:r>
              <a:rPr lang="en-US" baseline="0" dirty="0" smtClean="0">
                <a:sym typeface="Wingdings"/>
              </a:rPr>
              <a:t>Between 1952 to 1955, Red Man had produced a series of baseball cars, the only tobacco company to do so after 1920. </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Consumers saw them as valuable with the appearance of top players such as: Stan Musial, Yogi Berra, Willie Mays, Joe Coleman, and others.</a:t>
            </a:r>
          </a:p>
          <a:p>
            <a:pPr marL="171450" indent="-171450">
              <a:buFont typeface="Arial" charset="0"/>
              <a:buChar char="•"/>
            </a:pPr>
            <a:endParaRPr lang="en-US" baseline="0" dirty="0" smtClean="0">
              <a:sym typeface="Wingdings"/>
            </a:endParaRPr>
          </a:p>
          <a:p>
            <a:pPr marL="171450" indent="-171450">
              <a:buFont typeface="Arial" charset="0"/>
              <a:buChar char="•"/>
            </a:pPr>
            <a:r>
              <a:rPr lang="en-US" dirty="0" smtClean="0">
                <a:sym typeface="Wingdings"/>
              </a:rPr>
              <a:t>Red Man had a series of athletes that they sponsored and printed</a:t>
            </a:r>
            <a:r>
              <a:rPr lang="en-US" baseline="0" dirty="0" smtClean="0">
                <a:sym typeface="Wingdings"/>
              </a:rPr>
              <a:t> information on them (notice that the Red Man name is placed below the images in small font). </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CE6EE2D8-06C2-CE48-996A-CB97BC2C46C3}" type="slidenum">
              <a:rPr lang="en-US" smtClean="0"/>
              <a:t>4</a:t>
            </a:fld>
            <a:endParaRPr lang="en-US"/>
          </a:p>
        </p:txBody>
      </p:sp>
    </p:spTree>
    <p:extLst>
      <p:ext uri="{BB962C8B-B14F-4D97-AF65-F5344CB8AC3E}">
        <p14:creationId xmlns:p14="http://schemas.microsoft.com/office/powerpoint/2010/main" val="165088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Talking</a:t>
            </a:r>
            <a:r>
              <a:rPr lang="en-US" baseline="0" dirty="0" smtClean="0"/>
              <a:t> Points:</a:t>
            </a:r>
            <a:endParaRPr lang="en-US" dirty="0" smtClean="0"/>
          </a:p>
          <a:p>
            <a:endParaRPr lang="en-US" dirty="0" smtClean="0"/>
          </a:p>
          <a:p>
            <a:pPr marL="171450" indent="-171450">
              <a:buFont typeface="Arial" charset="0"/>
              <a:buChar char="•"/>
            </a:pPr>
            <a:r>
              <a:rPr lang="en-US" dirty="0" smtClean="0">
                <a:sym typeface="Wingdings"/>
              </a:rPr>
              <a:t>The</a:t>
            </a:r>
            <a:r>
              <a:rPr lang="en-US" baseline="0" dirty="0" smtClean="0">
                <a:sym typeface="Wingdings"/>
              </a:rPr>
              <a:t> Red Man brand of chewing tobacco was first introduced to the US in 1904.  </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Much of their advertisement revolved around rural and outdoor sporting events and activities. </a:t>
            </a:r>
          </a:p>
          <a:p>
            <a:pPr marL="171450" indent="-171450">
              <a:buFont typeface="Arial" charset="0"/>
              <a:buChar char="•"/>
            </a:pPr>
            <a:endParaRPr lang="en-US" baseline="0" dirty="0" smtClean="0">
              <a:sym typeface="Wingdings"/>
            </a:endParaRPr>
          </a:p>
          <a:p>
            <a:pPr marL="171450" indent="-171450">
              <a:buFont typeface="Arial" charset="0"/>
              <a:buChar char="•"/>
            </a:pPr>
            <a:r>
              <a:rPr lang="en-US" dirty="0" smtClean="0">
                <a:sym typeface="Wingdings"/>
              </a:rPr>
              <a:t>These athletes then became</a:t>
            </a:r>
            <a:r>
              <a:rPr lang="en-US" baseline="0" dirty="0" smtClean="0">
                <a:sym typeface="Wingdings"/>
              </a:rPr>
              <a:t> walking billboards for these brands; images of them represented these large tobacco corporations. </a:t>
            </a:r>
            <a:endParaRPr lang="en-US" dirty="0"/>
          </a:p>
        </p:txBody>
      </p:sp>
      <p:sp>
        <p:nvSpPr>
          <p:cNvPr id="4" name="Slide Number Placeholder 3"/>
          <p:cNvSpPr>
            <a:spLocks noGrp="1"/>
          </p:cNvSpPr>
          <p:nvPr>
            <p:ph type="sldNum" sz="quarter" idx="10"/>
          </p:nvPr>
        </p:nvSpPr>
        <p:spPr/>
        <p:txBody>
          <a:bodyPr/>
          <a:lstStyle/>
          <a:p>
            <a:fld id="{CE6EE2D8-06C2-CE48-996A-CB97BC2C46C3}" type="slidenum">
              <a:rPr lang="en-US" smtClean="0"/>
              <a:t>5</a:t>
            </a:fld>
            <a:endParaRPr lang="en-US"/>
          </a:p>
        </p:txBody>
      </p:sp>
    </p:spTree>
    <p:extLst>
      <p:ext uri="{BB962C8B-B14F-4D97-AF65-F5344CB8AC3E}">
        <p14:creationId xmlns:p14="http://schemas.microsoft.com/office/powerpoint/2010/main" val="5015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Talking</a:t>
            </a:r>
            <a:r>
              <a:rPr lang="en-US" baseline="0" dirty="0" smtClean="0"/>
              <a:t> Points:</a:t>
            </a:r>
            <a:endParaRPr lang="en-US" dirty="0" smtClean="0"/>
          </a:p>
          <a:p>
            <a:endParaRPr lang="en-US" dirty="0" smtClean="0"/>
          </a:p>
          <a:p>
            <a:pPr marL="171450" indent="-171450">
              <a:buFont typeface="Arial" charset="0"/>
              <a:buChar char="•"/>
            </a:pPr>
            <a:r>
              <a:rPr lang="en-US" baseline="0" dirty="0" smtClean="0">
                <a:sym typeface="Wingdings"/>
              </a:rPr>
              <a:t>Tobacco companies specifically target audiences by promoting these ads to them, looking specifically at new potential consumers, such as adolescents and athletes. </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It is important to note that adolescents mimic the behaviors of those they look up to and identify with. For example, an adolescent may be influenced by their favorite athlete, such as Steph Curry, and the choices they exhibit. </a:t>
            </a:r>
          </a:p>
          <a:p>
            <a:pPr marL="171450" indent="-171450">
              <a:buFont typeface="Arial" charset="0"/>
              <a:buChar char="•"/>
            </a:pPr>
            <a:endParaRPr lang="en-US" baseline="0" dirty="0" smtClean="0">
              <a:sym typeface="Wingdings"/>
            </a:endParaRPr>
          </a:p>
          <a:p>
            <a:pPr marL="171450" indent="-171450">
              <a:buFont typeface="Arial" charset="0"/>
              <a:buChar char="•"/>
            </a:pPr>
            <a:r>
              <a:rPr lang="en-US" baseline="0" dirty="0" smtClean="0">
                <a:sym typeface="Wingdings"/>
              </a:rPr>
              <a:t>With regards to coaches, athletes who perceived that their coaches used smokeless tobacco were more likely to use smokeless tobacco themselves. </a:t>
            </a:r>
            <a:endParaRPr lang="en-US" dirty="0"/>
          </a:p>
        </p:txBody>
      </p:sp>
      <p:sp>
        <p:nvSpPr>
          <p:cNvPr id="4" name="Slide Number Placeholder 3"/>
          <p:cNvSpPr>
            <a:spLocks noGrp="1"/>
          </p:cNvSpPr>
          <p:nvPr>
            <p:ph type="sldNum" sz="quarter" idx="10"/>
          </p:nvPr>
        </p:nvSpPr>
        <p:spPr/>
        <p:txBody>
          <a:bodyPr/>
          <a:lstStyle/>
          <a:p>
            <a:fld id="{CE6EE2D8-06C2-CE48-996A-CB97BC2C46C3}" type="slidenum">
              <a:rPr lang="en-US" smtClean="0"/>
              <a:t>6</a:t>
            </a:fld>
            <a:endParaRPr lang="en-US"/>
          </a:p>
        </p:txBody>
      </p:sp>
    </p:spTree>
    <p:extLst>
      <p:ext uri="{BB962C8B-B14F-4D97-AF65-F5344CB8AC3E}">
        <p14:creationId xmlns:p14="http://schemas.microsoft.com/office/powerpoint/2010/main" val="327468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Talking</a:t>
            </a:r>
            <a:r>
              <a:rPr lang="en-US" baseline="0" dirty="0" smtClean="0"/>
              <a:t> Points:</a:t>
            </a:r>
            <a:endParaRPr lang="en-US" dirty="0" smtClean="0"/>
          </a:p>
          <a:p>
            <a:endParaRPr lang="en-US" dirty="0" smtClean="0"/>
          </a:p>
          <a:p>
            <a:pPr marL="171450" indent="-171450">
              <a:buFont typeface="Arial" charset="0"/>
              <a:buChar char="•"/>
            </a:pPr>
            <a:r>
              <a:rPr lang="en-US" dirty="0" smtClean="0">
                <a:sym typeface="Wingdings"/>
              </a:rPr>
              <a:t>The</a:t>
            </a:r>
            <a:r>
              <a:rPr lang="en-US" baseline="0" dirty="0" smtClean="0">
                <a:sym typeface="Wingdings"/>
              </a:rPr>
              <a:t> ads we have viewed so far are geared towards a male audience and male sports in particular. </a:t>
            </a:r>
            <a:endParaRPr lang="en-US" dirty="0" smtClean="0">
              <a:sym typeface="Wingdings"/>
            </a:endParaRPr>
          </a:p>
          <a:p>
            <a:pPr marL="171450" indent="-171450">
              <a:buFont typeface="Arial" charset="0"/>
              <a:buChar char="•"/>
            </a:pPr>
            <a:endParaRPr lang="en-US" dirty="0" smtClean="0">
              <a:sym typeface="Wingdings"/>
            </a:endParaRPr>
          </a:p>
          <a:p>
            <a:pPr marL="171450" indent="-171450">
              <a:buFont typeface="Arial" charset="0"/>
              <a:buChar char="•"/>
            </a:pPr>
            <a:r>
              <a:rPr lang="en-US" dirty="0" smtClean="0">
                <a:sym typeface="Wingdings"/>
              </a:rPr>
              <a:t>As advertised in these</a:t>
            </a:r>
            <a:r>
              <a:rPr lang="en-US" baseline="0" dirty="0" smtClean="0">
                <a:sym typeface="Wingdings"/>
              </a:rPr>
              <a:t> specific ads, fishing is one of the other sports that is also labeled as a male sport. </a:t>
            </a:r>
            <a:endParaRPr lang="en-US" dirty="0"/>
          </a:p>
        </p:txBody>
      </p:sp>
      <p:sp>
        <p:nvSpPr>
          <p:cNvPr id="4" name="Slide Number Placeholder 3"/>
          <p:cNvSpPr>
            <a:spLocks noGrp="1"/>
          </p:cNvSpPr>
          <p:nvPr>
            <p:ph type="sldNum" sz="quarter" idx="10"/>
          </p:nvPr>
        </p:nvSpPr>
        <p:spPr/>
        <p:txBody>
          <a:bodyPr/>
          <a:lstStyle/>
          <a:p>
            <a:fld id="{CE6EE2D8-06C2-CE48-996A-CB97BC2C46C3}" type="slidenum">
              <a:rPr lang="en-US" smtClean="0"/>
              <a:t>7</a:t>
            </a:fld>
            <a:endParaRPr lang="en-US"/>
          </a:p>
        </p:txBody>
      </p:sp>
    </p:spTree>
    <p:extLst>
      <p:ext uri="{BB962C8B-B14F-4D97-AF65-F5344CB8AC3E}">
        <p14:creationId xmlns:p14="http://schemas.microsoft.com/office/powerpoint/2010/main" val="2748750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Talking</a:t>
            </a:r>
            <a:r>
              <a:rPr lang="en-US" baseline="0" dirty="0" smtClean="0"/>
              <a:t> Points:</a:t>
            </a:r>
            <a:endParaRPr lang="en-US" dirty="0" smtClean="0"/>
          </a:p>
          <a:p>
            <a:pPr marL="171450" indent="-171450">
              <a:buFont typeface="Arial" charset="0"/>
              <a:buChar char="•"/>
            </a:pPr>
            <a:endParaRPr lang="en-US" dirty="0" smtClean="0"/>
          </a:p>
          <a:p>
            <a:pPr marL="171450" indent="-171450">
              <a:buFont typeface="Arial" charset="0"/>
              <a:buChar char="•"/>
            </a:pPr>
            <a:r>
              <a:rPr lang="en-US" dirty="0" smtClean="0">
                <a:sym typeface="Wingdings"/>
              </a:rPr>
              <a:t>Some other targeted</a:t>
            </a:r>
            <a:r>
              <a:rPr lang="en-US" baseline="0" dirty="0" smtClean="0">
                <a:sym typeface="Wingdings"/>
              </a:rPr>
              <a:t> audiences as illustrated in these advertisements are for rodeos and soccer athletes. </a:t>
            </a:r>
          </a:p>
          <a:p>
            <a:pPr marL="171450" indent="-171450">
              <a:buFont typeface="Arial" charset="0"/>
              <a:buChar char="•"/>
            </a:pPr>
            <a:endParaRPr lang="en-US" baseline="0" dirty="0" smtClean="0">
              <a:sym typeface="Wingdings"/>
            </a:endParaRPr>
          </a:p>
          <a:p>
            <a:pPr marL="171450" indent="-171450">
              <a:buFont typeface="Arial" charset="0"/>
              <a:buChar char="•"/>
            </a:pPr>
            <a:r>
              <a:rPr lang="en-US" dirty="0" smtClean="0"/>
              <a:t>Males have been known to be a targeted</a:t>
            </a:r>
            <a:r>
              <a:rPr lang="en-US" baseline="0" dirty="0" smtClean="0"/>
              <a:t> audience for many smokeless tobacco products. </a:t>
            </a:r>
            <a:endParaRPr lang="en-US" dirty="0"/>
          </a:p>
        </p:txBody>
      </p:sp>
      <p:sp>
        <p:nvSpPr>
          <p:cNvPr id="4" name="Slide Number Placeholder 3"/>
          <p:cNvSpPr>
            <a:spLocks noGrp="1"/>
          </p:cNvSpPr>
          <p:nvPr>
            <p:ph type="sldNum" sz="quarter" idx="10"/>
          </p:nvPr>
        </p:nvSpPr>
        <p:spPr/>
        <p:txBody>
          <a:bodyPr/>
          <a:lstStyle/>
          <a:p>
            <a:fld id="{CE6EE2D8-06C2-CE48-996A-CB97BC2C46C3}" type="slidenum">
              <a:rPr lang="en-US" smtClean="0"/>
              <a:t>8</a:t>
            </a:fld>
            <a:endParaRPr lang="en-US"/>
          </a:p>
        </p:txBody>
      </p:sp>
    </p:spTree>
    <p:extLst>
      <p:ext uri="{BB962C8B-B14F-4D97-AF65-F5344CB8AC3E}">
        <p14:creationId xmlns:p14="http://schemas.microsoft.com/office/powerpoint/2010/main" val="5015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Talking</a:t>
            </a:r>
            <a:r>
              <a:rPr lang="en-US" baseline="0" dirty="0" smtClean="0"/>
              <a:t> Points:</a:t>
            </a:r>
            <a:endParaRPr lang="en-US" dirty="0" smtClean="0"/>
          </a:p>
          <a:p>
            <a:endParaRPr lang="en-US" dirty="0" smtClean="0"/>
          </a:p>
          <a:p>
            <a:pPr marL="171450" indent="-171450">
              <a:buFont typeface="Arial" charset="0"/>
              <a:buChar char="•"/>
            </a:pPr>
            <a:r>
              <a:rPr lang="en-US" dirty="0" smtClean="0">
                <a:sym typeface="Wingdings"/>
              </a:rPr>
              <a:t>Everyone can get into pairs or</a:t>
            </a:r>
            <a:r>
              <a:rPr lang="en-US" baseline="0" dirty="0" smtClean="0">
                <a:sym typeface="Wingdings"/>
              </a:rPr>
              <a:t> think about this on their own. </a:t>
            </a:r>
          </a:p>
          <a:p>
            <a:pPr marL="171450" indent="-171450">
              <a:buFont typeface="Arial" charset="0"/>
              <a:buChar char="•"/>
            </a:pPr>
            <a:endParaRPr lang="en-US" dirty="0" smtClean="0">
              <a:sym typeface="Wingdings"/>
            </a:endParaRPr>
          </a:p>
          <a:p>
            <a:pPr marL="171450" indent="-171450">
              <a:buFont typeface="Arial" charset="0"/>
              <a:buChar char="•"/>
            </a:pPr>
            <a:r>
              <a:rPr lang="en-US" dirty="0" smtClean="0">
                <a:sym typeface="Wingdings"/>
              </a:rPr>
              <a:t>What do you think of when you hear the term “smokeless</a:t>
            </a:r>
            <a:r>
              <a:rPr lang="en-US" baseline="0" dirty="0" smtClean="0">
                <a:sym typeface="Wingdings"/>
              </a:rPr>
              <a:t> tobacco”? Specifically speaking on tobacco termed as smokeless, does that make it less harmful or harmful at all? </a:t>
            </a:r>
            <a:endParaRPr lang="en-US" dirty="0"/>
          </a:p>
        </p:txBody>
      </p:sp>
      <p:sp>
        <p:nvSpPr>
          <p:cNvPr id="4" name="Slide Number Placeholder 3"/>
          <p:cNvSpPr>
            <a:spLocks noGrp="1"/>
          </p:cNvSpPr>
          <p:nvPr>
            <p:ph type="sldNum" sz="quarter" idx="10"/>
          </p:nvPr>
        </p:nvSpPr>
        <p:spPr/>
        <p:txBody>
          <a:bodyPr/>
          <a:lstStyle/>
          <a:p>
            <a:fld id="{CE6EE2D8-06C2-CE48-996A-CB97BC2C46C3}" type="slidenum">
              <a:rPr lang="en-US" smtClean="0"/>
              <a:t>9</a:t>
            </a:fld>
            <a:endParaRPr lang="en-US"/>
          </a:p>
        </p:txBody>
      </p:sp>
    </p:spTree>
    <p:extLst>
      <p:ext uri="{BB962C8B-B14F-4D97-AF65-F5344CB8AC3E}">
        <p14:creationId xmlns:p14="http://schemas.microsoft.com/office/powerpoint/2010/main" val="777327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03A166-6BF3-E045-B3CC-A620B34436EC}" type="datetimeFigureOut">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EECB7-C2FB-564D-97FA-FEC8D9B9D54B}" type="slidenum">
              <a:rPr lang="en-US" smtClean="0"/>
              <a:t>‹#›</a:t>
            </a:fld>
            <a:endParaRPr lang="en-US"/>
          </a:p>
        </p:txBody>
      </p:sp>
    </p:spTree>
    <p:extLst>
      <p:ext uri="{BB962C8B-B14F-4D97-AF65-F5344CB8AC3E}">
        <p14:creationId xmlns:p14="http://schemas.microsoft.com/office/powerpoint/2010/main" val="1944348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03A166-6BF3-E045-B3CC-A620B34436EC}" type="datetimeFigureOut">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EECB7-C2FB-564D-97FA-FEC8D9B9D54B}" type="slidenum">
              <a:rPr lang="en-US" smtClean="0"/>
              <a:t>‹#›</a:t>
            </a:fld>
            <a:endParaRPr lang="en-US"/>
          </a:p>
        </p:txBody>
      </p:sp>
    </p:spTree>
    <p:extLst>
      <p:ext uri="{BB962C8B-B14F-4D97-AF65-F5344CB8AC3E}">
        <p14:creationId xmlns:p14="http://schemas.microsoft.com/office/powerpoint/2010/main" val="420571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03A166-6BF3-E045-B3CC-A620B34436EC}" type="datetimeFigureOut">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EECB7-C2FB-564D-97FA-FEC8D9B9D54B}" type="slidenum">
              <a:rPr lang="en-US" smtClean="0"/>
              <a:t>‹#›</a:t>
            </a:fld>
            <a:endParaRPr lang="en-US"/>
          </a:p>
        </p:txBody>
      </p:sp>
    </p:spTree>
    <p:extLst>
      <p:ext uri="{BB962C8B-B14F-4D97-AF65-F5344CB8AC3E}">
        <p14:creationId xmlns:p14="http://schemas.microsoft.com/office/powerpoint/2010/main" val="61442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03A166-6BF3-E045-B3CC-A620B34436EC}" type="datetimeFigureOut">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EECB7-C2FB-564D-97FA-FEC8D9B9D54B}" type="slidenum">
              <a:rPr lang="en-US" smtClean="0"/>
              <a:t>‹#›</a:t>
            </a:fld>
            <a:endParaRPr lang="en-US"/>
          </a:p>
        </p:txBody>
      </p:sp>
    </p:spTree>
    <p:extLst>
      <p:ext uri="{BB962C8B-B14F-4D97-AF65-F5344CB8AC3E}">
        <p14:creationId xmlns:p14="http://schemas.microsoft.com/office/powerpoint/2010/main" val="2069392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03A166-6BF3-E045-B3CC-A620B34436EC}" type="datetimeFigureOut">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EECB7-C2FB-564D-97FA-FEC8D9B9D54B}" type="slidenum">
              <a:rPr lang="en-US" smtClean="0"/>
              <a:t>‹#›</a:t>
            </a:fld>
            <a:endParaRPr lang="en-US"/>
          </a:p>
        </p:txBody>
      </p:sp>
    </p:spTree>
    <p:extLst>
      <p:ext uri="{BB962C8B-B14F-4D97-AF65-F5344CB8AC3E}">
        <p14:creationId xmlns:p14="http://schemas.microsoft.com/office/powerpoint/2010/main" val="1200685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03A166-6BF3-E045-B3CC-A620B34436EC}" type="datetimeFigureOut">
              <a:rPr lang="en-US" smtClean="0"/>
              <a:t>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EECB7-C2FB-564D-97FA-FEC8D9B9D54B}" type="slidenum">
              <a:rPr lang="en-US" smtClean="0"/>
              <a:t>‹#›</a:t>
            </a:fld>
            <a:endParaRPr lang="en-US"/>
          </a:p>
        </p:txBody>
      </p:sp>
    </p:spTree>
    <p:extLst>
      <p:ext uri="{BB962C8B-B14F-4D97-AF65-F5344CB8AC3E}">
        <p14:creationId xmlns:p14="http://schemas.microsoft.com/office/powerpoint/2010/main" val="1906186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03A166-6BF3-E045-B3CC-A620B34436EC}" type="datetimeFigureOut">
              <a:rPr lang="en-US" smtClean="0"/>
              <a:t>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FEECB7-C2FB-564D-97FA-FEC8D9B9D54B}" type="slidenum">
              <a:rPr lang="en-US" smtClean="0"/>
              <a:t>‹#›</a:t>
            </a:fld>
            <a:endParaRPr lang="en-US"/>
          </a:p>
        </p:txBody>
      </p:sp>
    </p:spTree>
    <p:extLst>
      <p:ext uri="{BB962C8B-B14F-4D97-AF65-F5344CB8AC3E}">
        <p14:creationId xmlns:p14="http://schemas.microsoft.com/office/powerpoint/2010/main" val="1514303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03A166-6BF3-E045-B3CC-A620B34436EC}" type="datetimeFigureOut">
              <a:rPr lang="en-US" smtClean="0"/>
              <a:t>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FEECB7-C2FB-564D-97FA-FEC8D9B9D54B}" type="slidenum">
              <a:rPr lang="en-US" smtClean="0"/>
              <a:t>‹#›</a:t>
            </a:fld>
            <a:endParaRPr lang="en-US"/>
          </a:p>
        </p:txBody>
      </p:sp>
    </p:spTree>
    <p:extLst>
      <p:ext uri="{BB962C8B-B14F-4D97-AF65-F5344CB8AC3E}">
        <p14:creationId xmlns:p14="http://schemas.microsoft.com/office/powerpoint/2010/main" val="896828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3A166-6BF3-E045-B3CC-A620B34436EC}" type="datetimeFigureOut">
              <a:rPr lang="en-US" smtClean="0"/>
              <a:t>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FEECB7-C2FB-564D-97FA-FEC8D9B9D54B}" type="slidenum">
              <a:rPr lang="en-US" smtClean="0"/>
              <a:t>‹#›</a:t>
            </a:fld>
            <a:endParaRPr lang="en-US"/>
          </a:p>
        </p:txBody>
      </p:sp>
    </p:spTree>
    <p:extLst>
      <p:ext uri="{BB962C8B-B14F-4D97-AF65-F5344CB8AC3E}">
        <p14:creationId xmlns:p14="http://schemas.microsoft.com/office/powerpoint/2010/main" val="2588205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3A166-6BF3-E045-B3CC-A620B34436EC}" type="datetimeFigureOut">
              <a:rPr lang="en-US" smtClean="0"/>
              <a:t>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EECB7-C2FB-564D-97FA-FEC8D9B9D54B}" type="slidenum">
              <a:rPr lang="en-US" smtClean="0"/>
              <a:t>‹#›</a:t>
            </a:fld>
            <a:endParaRPr lang="en-US"/>
          </a:p>
        </p:txBody>
      </p:sp>
    </p:spTree>
    <p:extLst>
      <p:ext uri="{BB962C8B-B14F-4D97-AF65-F5344CB8AC3E}">
        <p14:creationId xmlns:p14="http://schemas.microsoft.com/office/powerpoint/2010/main" val="1066401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3A166-6BF3-E045-B3CC-A620B34436EC}" type="datetimeFigureOut">
              <a:rPr lang="en-US" smtClean="0"/>
              <a:t>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EECB7-C2FB-564D-97FA-FEC8D9B9D54B}" type="slidenum">
              <a:rPr lang="en-US" smtClean="0"/>
              <a:t>‹#›</a:t>
            </a:fld>
            <a:endParaRPr lang="en-US"/>
          </a:p>
        </p:txBody>
      </p:sp>
    </p:spTree>
    <p:extLst>
      <p:ext uri="{BB962C8B-B14F-4D97-AF65-F5344CB8AC3E}">
        <p14:creationId xmlns:p14="http://schemas.microsoft.com/office/powerpoint/2010/main" val="2098148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3A166-6BF3-E045-B3CC-A620B34436EC}" type="datetimeFigureOut">
              <a:rPr lang="en-US" smtClean="0"/>
              <a:t>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EECB7-C2FB-564D-97FA-FEC8D9B9D54B}" type="slidenum">
              <a:rPr lang="en-US" smtClean="0"/>
              <a:t>‹#›</a:t>
            </a:fld>
            <a:endParaRPr lang="en-US"/>
          </a:p>
        </p:txBody>
      </p:sp>
    </p:spTree>
    <p:extLst>
      <p:ext uri="{BB962C8B-B14F-4D97-AF65-F5344CB8AC3E}">
        <p14:creationId xmlns:p14="http://schemas.microsoft.com/office/powerpoint/2010/main" val="10687295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www.ncbi.nlm.nih.gov/pmc/articles/PMC164901/pdf/attr_38_02_0126.pdf" TargetMode="External"/><Relationship Id="rId4" Type="http://schemas.openxmlformats.org/officeDocument/2006/relationships/hyperlink" Target="http://www.tobaccofreeutah.org/pdfs/hissmkls.pdf" TargetMode="External"/><Relationship Id="rId5" Type="http://schemas.openxmlformats.org/officeDocument/2006/relationships/hyperlink" Target="http://www.tobaccofreekids.org/research/factsheets/pdf/0072.pdf" TargetMode="External"/><Relationship Id="rId6" Type="http://schemas.openxmlformats.org/officeDocument/2006/relationships/hyperlink" Target="http://tobacco21.org/state-by-state/" TargetMode="External"/><Relationship Id="rId7" Type="http://schemas.openxmlformats.org/officeDocument/2006/relationships/hyperlink" Target="http://tobaccofreebaseball.org"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52702"/>
            <a:ext cx="7772400" cy="1470025"/>
          </a:xfrm>
        </p:spPr>
        <p:txBody>
          <a:bodyPr>
            <a:normAutofit/>
          </a:bodyPr>
          <a:lstStyle/>
          <a:p>
            <a:r>
              <a:rPr lang="en-US" sz="6600" b="1" dirty="0" smtClean="0"/>
              <a:t>Tobacco &amp; Sports</a:t>
            </a:r>
            <a:endParaRPr lang="en-US" sz="6600" b="1" dirty="0"/>
          </a:p>
        </p:txBody>
      </p:sp>
      <p:sp>
        <p:nvSpPr>
          <p:cNvPr id="4" name="Shape 55"/>
          <p:cNvSpPr txBox="1">
            <a:spLocks/>
          </p:cNvSpPr>
          <p:nvPr/>
        </p:nvSpPr>
        <p:spPr>
          <a:xfrm>
            <a:off x="0" y="5012954"/>
            <a:ext cx="9144000" cy="1845046"/>
          </a:xfrm>
          <a:prstGeom prst="rect">
            <a:avLst/>
          </a:prstGeom>
          <a:solidFill>
            <a:srgbClr val="660000"/>
          </a:solidFill>
        </p:spPr>
        <p:txBody>
          <a:bodyPr lIns="91425" tIns="91425" rIns="91425" bIns="91425" anchor="t" anchorCtr="0">
            <a:noAutofit/>
          </a:bodyPr>
          <a:lstStyle>
            <a:lvl1pPr marL="243848" indent="-243848" algn="l" defTabSz="975390"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9pPr>
          </a:lstStyle>
          <a:p>
            <a:pPr>
              <a:spcBef>
                <a:spcPts val="0"/>
              </a:spcBef>
              <a:buNone/>
            </a:pPr>
            <a:r>
              <a:rPr lang="en"/>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0" y="8311662"/>
            <a:ext cx="4521200" cy="11303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30" y="8464062"/>
            <a:ext cx="4521200" cy="11303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79077"/>
            <a:ext cx="2495591" cy="62389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711" y="159032"/>
            <a:ext cx="2464427" cy="1188009"/>
          </a:xfrm>
          <a:prstGeom prst="rect">
            <a:avLst/>
          </a:prstGeom>
        </p:spPr>
      </p:pic>
      <p:pic>
        <p:nvPicPr>
          <p:cNvPr id="9" name="Picture 8" descr="Screen Shot 2017-09-15 at 11.40.07 AM.png"/>
          <p:cNvPicPr>
            <a:picLocks noChangeAspect="1"/>
          </p:cNvPicPr>
          <p:nvPr/>
        </p:nvPicPr>
        <p:blipFill rotWithShape="1">
          <a:blip r:embed="rId5">
            <a:extLst>
              <a:ext uri="{28A0092B-C50C-407E-A947-70E740481C1C}">
                <a14:useLocalDpi xmlns:a14="http://schemas.microsoft.com/office/drawing/2010/main" val="0"/>
              </a:ext>
            </a:extLst>
          </a:blip>
          <a:srcRect l="31242" t="47689" r="28143" b="23312"/>
          <a:stretch/>
        </p:blipFill>
        <p:spPr>
          <a:xfrm>
            <a:off x="557026" y="3069216"/>
            <a:ext cx="1405334" cy="1388604"/>
          </a:xfrm>
          <a:prstGeom prst="ellipse">
            <a:avLst/>
          </a:prstGeom>
        </p:spPr>
      </p:pic>
      <p:pic>
        <p:nvPicPr>
          <p:cNvPr id="10" name="Picture 9" descr="main-qimg-edf5dab0a461f2e05cc56f491249d2a8.png"/>
          <p:cNvPicPr>
            <a:picLocks noChangeAspect="1"/>
          </p:cNvPicPr>
          <p:nvPr/>
        </p:nvPicPr>
        <p:blipFill rotWithShape="1">
          <a:blip r:embed="rId6">
            <a:extLst>
              <a:ext uri="{28A0092B-C50C-407E-A947-70E740481C1C}">
                <a14:useLocalDpi xmlns:a14="http://schemas.microsoft.com/office/drawing/2010/main" val="0"/>
              </a:ext>
            </a:extLst>
          </a:blip>
          <a:srcRect l="18791" t="21652" r="65848" b="68264"/>
          <a:stretch/>
        </p:blipFill>
        <p:spPr>
          <a:xfrm rot="5400000">
            <a:off x="7169857" y="3105760"/>
            <a:ext cx="1453661" cy="1380573"/>
          </a:xfrm>
          <a:prstGeom prst="ellipse">
            <a:avLst/>
          </a:prstGeom>
        </p:spPr>
      </p:pic>
    </p:spTree>
    <p:extLst>
      <p:ext uri="{BB962C8B-B14F-4D97-AF65-F5344CB8AC3E}">
        <p14:creationId xmlns:p14="http://schemas.microsoft.com/office/powerpoint/2010/main" val="35822825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21208" y="1149047"/>
            <a:ext cx="8069407" cy="5244919"/>
            <a:chOff x="797905" y="1149047"/>
            <a:chExt cx="8069407" cy="5244919"/>
          </a:xfrm>
        </p:grpSpPr>
        <p:pic>
          <p:nvPicPr>
            <p:cNvPr id="3" name="Picture 2" descr="cig and st trends.eps"/>
            <p:cNvPicPr>
              <a:picLocks noChangeAspect="1"/>
            </p:cNvPicPr>
            <p:nvPr/>
          </p:nvPicPr>
          <p:blipFill rotWithShape="1">
            <a:blip r:embed="rId3">
              <a:extLst>
                <a:ext uri="{28A0092B-C50C-407E-A947-70E740481C1C}">
                  <a14:useLocalDpi xmlns:a14="http://schemas.microsoft.com/office/drawing/2010/main" val="0"/>
                </a:ext>
              </a:extLst>
            </a:blip>
            <a:srcRect l="19207" t="9728" r="13373" b="11778"/>
            <a:stretch/>
          </p:blipFill>
          <p:spPr>
            <a:xfrm>
              <a:off x="1995714" y="1149047"/>
              <a:ext cx="5721825" cy="4844809"/>
            </a:xfrm>
            <a:prstGeom prst="rect">
              <a:avLst/>
            </a:prstGeom>
          </p:spPr>
        </p:pic>
        <p:sp>
          <p:nvSpPr>
            <p:cNvPr id="16" name="TextBox 15"/>
            <p:cNvSpPr txBox="1"/>
            <p:nvPr/>
          </p:nvSpPr>
          <p:spPr>
            <a:xfrm>
              <a:off x="5641474" y="1445567"/>
              <a:ext cx="3225838" cy="369332"/>
            </a:xfrm>
            <a:prstGeom prst="rect">
              <a:avLst/>
            </a:prstGeom>
            <a:noFill/>
          </p:spPr>
          <p:txBody>
            <a:bodyPr wrap="none" rtlCol="0">
              <a:spAutoFit/>
            </a:bodyPr>
            <a:lstStyle/>
            <a:p>
              <a:r>
                <a:rPr lang="en-US" dirty="0" smtClean="0">
                  <a:latin typeface="Arial Narrow"/>
                  <a:cs typeface="Arial Narrow"/>
                </a:rPr>
                <a:t>Source: </a:t>
              </a:r>
              <a:r>
                <a:rPr lang="en-US" dirty="0">
                  <a:latin typeface="Arial Narrow"/>
                  <a:cs typeface="Arial Narrow"/>
                </a:rPr>
                <a:t>Youth Risk Behavior Survey </a:t>
              </a:r>
            </a:p>
          </p:txBody>
        </p:sp>
        <p:sp>
          <p:nvSpPr>
            <p:cNvPr id="18" name="TextBox 17"/>
            <p:cNvSpPr txBox="1"/>
            <p:nvPr/>
          </p:nvSpPr>
          <p:spPr>
            <a:xfrm>
              <a:off x="5775530" y="4778717"/>
              <a:ext cx="1990975" cy="369332"/>
            </a:xfrm>
            <a:prstGeom prst="rect">
              <a:avLst/>
            </a:prstGeom>
            <a:noFill/>
            <a:ln>
              <a:solidFill>
                <a:srgbClr val="690000"/>
              </a:solidFill>
            </a:ln>
          </p:spPr>
          <p:txBody>
            <a:bodyPr wrap="none" rtlCol="0">
              <a:spAutoFit/>
            </a:bodyPr>
            <a:lstStyle/>
            <a:p>
              <a:r>
                <a:rPr lang="en-US" b="1" dirty="0" smtClean="0">
                  <a:solidFill>
                    <a:srgbClr val="690000"/>
                  </a:solidFill>
                  <a:latin typeface="Arial Narrow"/>
                  <a:cs typeface="Arial Narrow"/>
                </a:rPr>
                <a:t>Smokeless Tobacco</a:t>
              </a:r>
              <a:endParaRPr lang="en-US" b="1" dirty="0">
                <a:solidFill>
                  <a:srgbClr val="690000"/>
                </a:solidFill>
                <a:latin typeface="Arial Narrow"/>
                <a:cs typeface="Arial Narrow"/>
              </a:endParaRPr>
            </a:p>
          </p:txBody>
        </p:sp>
        <p:sp>
          <p:nvSpPr>
            <p:cNvPr id="19" name="TextBox 18"/>
            <p:cNvSpPr txBox="1"/>
            <p:nvPr/>
          </p:nvSpPr>
          <p:spPr>
            <a:xfrm>
              <a:off x="797905" y="2294751"/>
              <a:ext cx="805366" cy="923330"/>
            </a:xfrm>
            <a:prstGeom prst="rect">
              <a:avLst/>
            </a:prstGeom>
            <a:noFill/>
          </p:spPr>
          <p:txBody>
            <a:bodyPr wrap="none" rtlCol="0">
              <a:spAutoFit/>
            </a:bodyPr>
            <a:lstStyle/>
            <a:p>
              <a:r>
                <a:rPr lang="en-US" b="1" dirty="0" smtClean="0">
                  <a:latin typeface="Arial Narrow"/>
                  <a:cs typeface="Arial Narrow"/>
                </a:rPr>
                <a:t>Past </a:t>
              </a:r>
            </a:p>
            <a:p>
              <a:r>
                <a:rPr lang="en-US" b="1" dirty="0" smtClean="0">
                  <a:latin typeface="Arial Narrow"/>
                  <a:cs typeface="Arial Narrow"/>
                </a:rPr>
                <a:t>Month</a:t>
              </a:r>
            </a:p>
            <a:p>
              <a:r>
                <a:rPr lang="en-US" b="1" dirty="0" smtClean="0">
                  <a:latin typeface="Arial Narrow"/>
                  <a:cs typeface="Arial Narrow"/>
                </a:rPr>
                <a:t>Use, %</a:t>
              </a:r>
              <a:endParaRPr lang="en-US" b="1" dirty="0">
                <a:latin typeface="Arial Narrow"/>
                <a:cs typeface="Arial Narrow"/>
              </a:endParaRPr>
            </a:p>
          </p:txBody>
        </p:sp>
        <p:sp>
          <p:nvSpPr>
            <p:cNvPr id="20" name="TextBox 19"/>
            <p:cNvSpPr txBox="1"/>
            <p:nvPr/>
          </p:nvSpPr>
          <p:spPr>
            <a:xfrm>
              <a:off x="2748457" y="5992175"/>
              <a:ext cx="652542" cy="400110"/>
            </a:xfrm>
            <a:prstGeom prst="rect">
              <a:avLst/>
            </a:prstGeom>
            <a:noFill/>
          </p:spPr>
          <p:txBody>
            <a:bodyPr wrap="none" rtlCol="0">
              <a:spAutoFit/>
            </a:bodyPr>
            <a:lstStyle/>
            <a:p>
              <a:pPr algn="ctr"/>
              <a:r>
                <a:rPr lang="en-US" sz="2000" b="1" dirty="0" smtClean="0">
                  <a:latin typeface="Arial Narrow"/>
                  <a:cs typeface="Arial Narrow"/>
                </a:rPr>
                <a:t>1999</a:t>
              </a:r>
              <a:endParaRPr lang="en-US" sz="2000" b="1" dirty="0">
                <a:latin typeface="Arial Narrow"/>
                <a:cs typeface="Arial Narrow"/>
              </a:endParaRPr>
            </a:p>
          </p:txBody>
        </p:sp>
        <p:sp>
          <p:nvSpPr>
            <p:cNvPr id="24" name="TextBox 23"/>
            <p:cNvSpPr txBox="1"/>
            <p:nvPr/>
          </p:nvSpPr>
          <p:spPr>
            <a:xfrm>
              <a:off x="3386124" y="5992175"/>
              <a:ext cx="477089" cy="400110"/>
            </a:xfrm>
            <a:prstGeom prst="rect">
              <a:avLst/>
            </a:prstGeom>
            <a:noFill/>
          </p:spPr>
          <p:txBody>
            <a:bodyPr wrap="none" rtlCol="0">
              <a:spAutoFit/>
            </a:bodyPr>
            <a:lstStyle/>
            <a:p>
              <a:r>
                <a:rPr lang="en-US" sz="2000" b="1" dirty="0" smtClean="0">
                  <a:latin typeface="Arial Narrow"/>
                  <a:cs typeface="Arial Narrow"/>
                </a:rPr>
                <a:t>’01</a:t>
              </a:r>
              <a:endParaRPr lang="en-US" sz="2000" b="1" dirty="0">
                <a:latin typeface="Arial Narrow"/>
                <a:cs typeface="Arial Narrow"/>
              </a:endParaRPr>
            </a:p>
          </p:txBody>
        </p:sp>
        <p:sp>
          <p:nvSpPr>
            <p:cNvPr id="25" name="TextBox 24"/>
            <p:cNvSpPr txBox="1"/>
            <p:nvPr/>
          </p:nvSpPr>
          <p:spPr>
            <a:xfrm>
              <a:off x="3917625" y="5993856"/>
              <a:ext cx="477089" cy="400110"/>
            </a:xfrm>
            <a:prstGeom prst="rect">
              <a:avLst/>
            </a:prstGeom>
            <a:noFill/>
          </p:spPr>
          <p:txBody>
            <a:bodyPr wrap="none" rtlCol="0">
              <a:spAutoFit/>
            </a:bodyPr>
            <a:lstStyle/>
            <a:p>
              <a:pPr algn="ctr"/>
              <a:r>
                <a:rPr lang="en-US" sz="2000" b="1" dirty="0" smtClean="0">
                  <a:latin typeface="Arial Narrow"/>
                  <a:cs typeface="Arial Narrow"/>
                </a:rPr>
                <a:t>’03</a:t>
              </a:r>
              <a:endParaRPr lang="en-US" sz="2000" b="1" dirty="0">
                <a:latin typeface="Arial Narrow"/>
                <a:cs typeface="Arial Narrow"/>
              </a:endParaRPr>
            </a:p>
          </p:txBody>
        </p:sp>
        <p:sp>
          <p:nvSpPr>
            <p:cNvPr id="26" name="TextBox 25"/>
            <p:cNvSpPr txBox="1"/>
            <p:nvPr/>
          </p:nvSpPr>
          <p:spPr>
            <a:xfrm>
              <a:off x="4461516" y="5993856"/>
              <a:ext cx="477089" cy="400110"/>
            </a:xfrm>
            <a:prstGeom prst="rect">
              <a:avLst/>
            </a:prstGeom>
            <a:noFill/>
          </p:spPr>
          <p:txBody>
            <a:bodyPr wrap="none" rtlCol="0">
              <a:spAutoFit/>
            </a:bodyPr>
            <a:lstStyle/>
            <a:p>
              <a:pPr algn="ctr"/>
              <a:r>
                <a:rPr lang="en-US" sz="2000" b="1" dirty="0" smtClean="0">
                  <a:latin typeface="Arial Narrow"/>
                  <a:cs typeface="Arial Narrow"/>
                </a:rPr>
                <a:t>’05</a:t>
              </a:r>
              <a:endParaRPr lang="en-US" sz="2000" b="1" dirty="0">
                <a:latin typeface="Arial Narrow"/>
                <a:cs typeface="Arial Narrow"/>
              </a:endParaRPr>
            </a:p>
          </p:txBody>
        </p:sp>
        <p:sp>
          <p:nvSpPr>
            <p:cNvPr id="27" name="TextBox 26"/>
            <p:cNvSpPr txBox="1"/>
            <p:nvPr/>
          </p:nvSpPr>
          <p:spPr>
            <a:xfrm>
              <a:off x="4994278" y="5985825"/>
              <a:ext cx="477089" cy="400110"/>
            </a:xfrm>
            <a:prstGeom prst="rect">
              <a:avLst/>
            </a:prstGeom>
            <a:noFill/>
          </p:spPr>
          <p:txBody>
            <a:bodyPr wrap="none" rtlCol="0">
              <a:spAutoFit/>
            </a:bodyPr>
            <a:lstStyle/>
            <a:p>
              <a:pPr algn="ctr"/>
              <a:r>
                <a:rPr lang="en-US" sz="2000" b="1" dirty="0" smtClean="0">
                  <a:latin typeface="Arial Narrow"/>
                  <a:cs typeface="Arial Narrow"/>
                </a:rPr>
                <a:t>’</a:t>
              </a:r>
              <a:r>
                <a:rPr lang="en-US" sz="2000" b="1" dirty="0">
                  <a:latin typeface="Arial Narrow"/>
                  <a:cs typeface="Arial Narrow"/>
                </a:rPr>
                <a:t>0</a:t>
              </a:r>
              <a:r>
                <a:rPr lang="en-US" sz="2000" b="1" dirty="0" smtClean="0">
                  <a:latin typeface="Arial Narrow"/>
                  <a:cs typeface="Arial Narrow"/>
                </a:rPr>
                <a:t>7</a:t>
              </a:r>
              <a:endParaRPr lang="en-US" sz="2000" b="1" dirty="0">
                <a:latin typeface="Arial Narrow"/>
                <a:cs typeface="Arial Narrow"/>
              </a:endParaRPr>
            </a:p>
          </p:txBody>
        </p:sp>
        <p:sp>
          <p:nvSpPr>
            <p:cNvPr id="28" name="TextBox 27"/>
            <p:cNvSpPr txBox="1"/>
            <p:nvPr/>
          </p:nvSpPr>
          <p:spPr>
            <a:xfrm>
              <a:off x="5538612" y="5985825"/>
              <a:ext cx="477089" cy="400110"/>
            </a:xfrm>
            <a:prstGeom prst="rect">
              <a:avLst/>
            </a:prstGeom>
            <a:noFill/>
          </p:spPr>
          <p:txBody>
            <a:bodyPr wrap="none" rtlCol="0">
              <a:spAutoFit/>
            </a:bodyPr>
            <a:lstStyle/>
            <a:p>
              <a:pPr algn="ctr"/>
              <a:r>
                <a:rPr lang="en-US" sz="2000" b="1" dirty="0" smtClean="0">
                  <a:latin typeface="Arial Narrow"/>
                  <a:cs typeface="Arial Narrow"/>
                </a:rPr>
                <a:t>’09</a:t>
              </a:r>
              <a:endParaRPr lang="en-US" sz="2000" b="1" dirty="0">
                <a:latin typeface="Arial Narrow"/>
                <a:cs typeface="Arial Narrow"/>
              </a:endParaRPr>
            </a:p>
          </p:txBody>
        </p:sp>
        <p:sp>
          <p:nvSpPr>
            <p:cNvPr id="29" name="TextBox 28"/>
            <p:cNvSpPr txBox="1"/>
            <p:nvPr/>
          </p:nvSpPr>
          <p:spPr>
            <a:xfrm>
              <a:off x="6085812" y="5987506"/>
              <a:ext cx="465567" cy="400110"/>
            </a:xfrm>
            <a:prstGeom prst="rect">
              <a:avLst/>
            </a:prstGeom>
            <a:noFill/>
          </p:spPr>
          <p:txBody>
            <a:bodyPr wrap="none" rtlCol="0">
              <a:spAutoFit/>
            </a:bodyPr>
            <a:lstStyle/>
            <a:p>
              <a:pPr algn="ctr"/>
              <a:r>
                <a:rPr lang="en-US" sz="2000" b="1" dirty="0" smtClean="0">
                  <a:latin typeface="Arial Narrow"/>
                  <a:cs typeface="Arial Narrow"/>
                </a:rPr>
                <a:t>’11</a:t>
              </a:r>
              <a:endParaRPr lang="en-US" sz="2000" b="1" dirty="0">
                <a:latin typeface="Arial Narrow"/>
                <a:cs typeface="Arial Narrow"/>
              </a:endParaRPr>
            </a:p>
          </p:txBody>
        </p:sp>
        <p:sp>
          <p:nvSpPr>
            <p:cNvPr id="30" name="TextBox 29"/>
            <p:cNvSpPr txBox="1"/>
            <p:nvPr/>
          </p:nvSpPr>
          <p:spPr>
            <a:xfrm>
              <a:off x="6618347" y="5993856"/>
              <a:ext cx="477089" cy="400110"/>
            </a:xfrm>
            <a:prstGeom prst="rect">
              <a:avLst/>
            </a:prstGeom>
            <a:noFill/>
          </p:spPr>
          <p:txBody>
            <a:bodyPr wrap="none" rtlCol="0">
              <a:spAutoFit/>
            </a:bodyPr>
            <a:lstStyle/>
            <a:p>
              <a:pPr algn="ctr"/>
              <a:r>
                <a:rPr lang="en-US" sz="2000" b="1" dirty="0" smtClean="0">
                  <a:latin typeface="Arial Narrow"/>
                  <a:cs typeface="Arial Narrow"/>
                </a:rPr>
                <a:t>’13</a:t>
              </a:r>
              <a:endParaRPr lang="en-US" sz="2000" b="1" dirty="0">
                <a:latin typeface="Arial Narrow"/>
                <a:cs typeface="Arial Narrow"/>
              </a:endParaRPr>
            </a:p>
          </p:txBody>
        </p:sp>
        <p:sp>
          <p:nvSpPr>
            <p:cNvPr id="31" name="TextBox 30"/>
            <p:cNvSpPr txBox="1"/>
            <p:nvPr/>
          </p:nvSpPr>
          <p:spPr>
            <a:xfrm>
              <a:off x="6333159" y="2980878"/>
              <a:ext cx="1110250" cy="369332"/>
            </a:xfrm>
            <a:prstGeom prst="rect">
              <a:avLst/>
            </a:prstGeom>
            <a:noFill/>
            <a:ln>
              <a:solidFill>
                <a:srgbClr val="000090"/>
              </a:solidFill>
            </a:ln>
          </p:spPr>
          <p:txBody>
            <a:bodyPr wrap="none" rtlCol="0">
              <a:spAutoFit/>
            </a:bodyPr>
            <a:lstStyle/>
            <a:p>
              <a:r>
                <a:rPr lang="en-US" b="1" dirty="0" smtClean="0">
                  <a:solidFill>
                    <a:srgbClr val="000090"/>
                  </a:solidFill>
                  <a:latin typeface="Arial Narrow"/>
                  <a:cs typeface="Arial Narrow"/>
                </a:rPr>
                <a:t>Cigarettes</a:t>
              </a:r>
              <a:endParaRPr lang="en-US" b="1" dirty="0">
                <a:solidFill>
                  <a:srgbClr val="000090"/>
                </a:solidFill>
                <a:latin typeface="Arial Narrow"/>
                <a:cs typeface="Arial Narrow"/>
              </a:endParaRPr>
            </a:p>
          </p:txBody>
        </p:sp>
        <p:sp>
          <p:nvSpPr>
            <p:cNvPr id="32" name="TextBox 31"/>
            <p:cNvSpPr txBox="1"/>
            <p:nvPr/>
          </p:nvSpPr>
          <p:spPr>
            <a:xfrm>
              <a:off x="7064997" y="5993856"/>
              <a:ext cx="652542" cy="400110"/>
            </a:xfrm>
            <a:prstGeom prst="rect">
              <a:avLst/>
            </a:prstGeom>
            <a:noFill/>
          </p:spPr>
          <p:txBody>
            <a:bodyPr wrap="none" rtlCol="0">
              <a:spAutoFit/>
            </a:bodyPr>
            <a:lstStyle/>
            <a:p>
              <a:pPr algn="ctr"/>
              <a:r>
                <a:rPr lang="en-US" sz="2000" b="1" dirty="0" smtClean="0">
                  <a:latin typeface="Arial Narrow"/>
                  <a:cs typeface="Arial Narrow"/>
                </a:rPr>
                <a:t>2015</a:t>
              </a:r>
              <a:endParaRPr lang="en-US" sz="2000" b="1" dirty="0">
                <a:latin typeface="Arial Narrow"/>
                <a:cs typeface="Arial Narrow"/>
              </a:endParaRPr>
            </a:p>
          </p:txBody>
        </p:sp>
      </p:grpSp>
      <p:sp>
        <p:nvSpPr>
          <p:cNvPr id="22" name="TextBox 21"/>
          <p:cNvSpPr txBox="1"/>
          <p:nvPr/>
        </p:nvSpPr>
        <p:spPr>
          <a:xfrm>
            <a:off x="678385" y="305972"/>
            <a:ext cx="7787258" cy="461665"/>
          </a:xfrm>
          <a:prstGeom prst="rect">
            <a:avLst/>
          </a:prstGeom>
          <a:noFill/>
        </p:spPr>
        <p:txBody>
          <a:bodyPr wrap="none" rtlCol="0">
            <a:spAutoFit/>
          </a:bodyPr>
          <a:lstStyle/>
          <a:p>
            <a:pPr algn="ctr"/>
            <a:r>
              <a:rPr lang="en-US" sz="2400" b="1" dirty="0" smtClean="0">
                <a:latin typeface="Arial Narrow"/>
                <a:cs typeface="Arial Narrow"/>
              </a:rPr>
              <a:t>Adolescent Tobacco Use, United States 	</a:t>
            </a:r>
            <a:r>
              <a:rPr lang="en-US" sz="2400" b="1" dirty="0">
                <a:latin typeface="Arial Narrow"/>
                <a:cs typeface="Arial Narrow"/>
              </a:rPr>
              <a:t>(males, </a:t>
            </a:r>
            <a:r>
              <a:rPr lang="en-US" sz="2400" b="1" dirty="0" smtClean="0">
                <a:latin typeface="Arial Narrow"/>
                <a:cs typeface="Arial Narrow"/>
              </a:rPr>
              <a:t>grade 9 -12)</a:t>
            </a:r>
            <a:endParaRPr lang="en-US" sz="2400" b="1" dirty="0">
              <a:latin typeface="Arial Narrow"/>
              <a:cs typeface="Arial Narrow"/>
            </a:endParaRPr>
          </a:p>
        </p:txBody>
      </p:sp>
      <p:sp>
        <p:nvSpPr>
          <p:cNvPr id="2" name="Rounded Rectangle 1"/>
          <p:cNvSpPr/>
          <p:nvPr/>
        </p:nvSpPr>
        <p:spPr>
          <a:xfrm>
            <a:off x="2471760" y="1879824"/>
            <a:ext cx="5410491" cy="339447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i="1" dirty="0" smtClean="0"/>
              <a:t>“Each year, about half a million kids age 12-17 use smokeless tobacco for the first time.” </a:t>
            </a:r>
          </a:p>
          <a:p>
            <a:pPr algn="ctr"/>
            <a:r>
              <a:rPr lang="en-US" b="1" i="1" dirty="0" smtClean="0"/>
              <a:t>– Tobacco-Free Baseball</a:t>
            </a:r>
            <a:endParaRPr lang="en-US" b="1" i="1" dirty="0"/>
          </a:p>
        </p:txBody>
      </p:sp>
    </p:spTree>
    <p:extLst>
      <p:ext uri="{BB962C8B-B14F-4D97-AF65-F5344CB8AC3E}">
        <p14:creationId xmlns:p14="http://schemas.microsoft.com/office/powerpoint/2010/main" val="699392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sp>
        <p:nvSpPr>
          <p:cNvPr id="5" name="Rounded Rectangle 4"/>
          <p:cNvSpPr/>
          <p:nvPr/>
        </p:nvSpPr>
        <p:spPr>
          <a:xfrm>
            <a:off x="692750" y="1039043"/>
            <a:ext cx="4721140" cy="148801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u="sng" dirty="0" smtClean="0"/>
              <a:t>2015:</a:t>
            </a:r>
            <a:r>
              <a:rPr lang="en-US" dirty="0" smtClean="0"/>
              <a:t> 7.3% out of all High-School students</a:t>
            </a:r>
          </a:p>
          <a:p>
            <a:pPr algn="ctr"/>
            <a:r>
              <a:rPr lang="en-US" dirty="0" smtClean="0"/>
              <a:t>11.9%  of High School Boys</a:t>
            </a:r>
          </a:p>
          <a:p>
            <a:pPr algn="ctr"/>
            <a:endParaRPr lang="en-US" dirty="0"/>
          </a:p>
        </p:txBody>
      </p:sp>
      <p:sp>
        <p:nvSpPr>
          <p:cNvPr id="6" name="Rounded Rectangle 5"/>
          <p:cNvSpPr/>
          <p:nvPr/>
        </p:nvSpPr>
        <p:spPr>
          <a:xfrm>
            <a:off x="692750" y="2801318"/>
            <a:ext cx="4721140" cy="1470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u="sng" dirty="0" smtClean="0"/>
              <a:t>2013:</a:t>
            </a:r>
            <a:r>
              <a:rPr lang="en-US" dirty="0" smtClean="0"/>
              <a:t> 17.4% of Male High-School Athletes</a:t>
            </a:r>
            <a:endParaRPr lang="en-US" dirty="0"/>
          </a:p>
        </p:txBody>
      </p:sp>
      <p:sp>
        <p:nvSpPr>
          <p:cNvPr id="9" name="Rounded Rectangle 8"/>
          <p:cNvSpPr/>
          <p:nvPr/>
        </p:nvSpPr>
        <p:spPr>
          <a:xfrm>
            <a:off x="692750" y="4545882"/>
            <a:ext cx="4721140" cy="1470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Athletes use at </a:t>
            </a:r>
            <a:r>
              <a:rPr lang="en-US" u="sng" dirty="0" smtClean="0"/>
              <a:t>twice the rate</a:t>
            </a:r>
            <a:r>
              <a:rPr lang="en-US" dirty="0" smtClean="0"/>
              <a:t> of Non-Athletes</a:t>
            </a:r>
          </a:p>
          <a:p>
            <a:pPr algn="ctr"/>
            <a:r>
              <a:rPr lang="en-US" b="1" dirty="0" smtClean="0"/>
              <a:t>[11% increase from 2001 to 2013]</a:t>
            </a:r>
            <a:endParaRPr lang="en-US" b="1" dirty="0"/>
          </a:p>
        </p:txBody>
      </p:sp>
      <p:sp>
        <p:nvSpPr>
          <p:cNvPr id="12" name="Rectangle 11"/>
          <p:cNvSpPr/>
          <p:nvPr/>
        </p:nvSpPr>
        <p:spPr>
          <a:xfrm>
            <a:off x="6058521" y="1419699"/>
            <a:ext cx="2460446" cy="423353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dirty="0" smtClean="0"/>
              <a:t>Who uses smokeless tobacco?</a:t>
            </a:r>
            <a:endParaRPr lang="en-US" sz="4000" dirty="0"/>
          </a:p>
        </p:txBody>
      </p:sp>
    </p:spTree>
    <p:extLst>
      <p:ext uri="{BB962C8B-B14F-4D97-AF65-F5344CB8AC3E}">
        <p14:creationId xmlns:p14="http://schemas.microsoft.com/office/powerpoint/2010/main" val="348150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4991" y="737529"/>
            <a:ext cx="3523425" cy="901425"/>
          </a:xfrm>
        </p:spPr>
        <p:txBody>
          <a:bodyPr>
            <a:normAutofit/>
          </a:bodyPr>
          <a:lstStyle/>
          <a:p>
            <a:pPr marL="0" indent="0" algn="ctr">
              <a:buNone/>
            </a:pPr>
            <a:r>
              <a:rPr lang="en-US" sz="4000" b="1" dirty="0" smtClean="0"/>
              <a:t>Think, Share</a:t>
            </a:r>
            <a:endParaRPr lang="en-US" sz="4000" b="1" dirty="0"/>
          </a:p>
        </p:txBody>
      </p:sp>
      <p:sp>
        <p:nvSpPr>
          <p:cNvPr id="4"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sp>
        <p:nvSpPr>
          <p:cNvPr id="5" name="Cloud 4"/>
          <p:cNvSpPr/>
          <p:nvPr/>
        </p:nvSpPr>
        <p:spPr>
          <a:xfrm>
            <a:off x="1078185" y="1832314"/>
            <a:ext cx="7053977" cy="432339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What is the legal age you can buy smokeless tobacco in California?</a:t>
            </a:r>
            <a:endParaRPr lang="en-US" sz="3200" dirty="0"/>
          </a:p>
        </p:txBody>
      </p:sp>
      <p:sp>
        <p:nvSpPr>
          <p:cNvPr id="2" name="Rounded Rectangle 1"/>
          <p:cNvSpPr/>
          <p:nvPr/>
        </p:nvSpPr>
        <p:spPr>
          <a:xfrm>
            <a:off x="2214910" y="1832314"/>
            <a:ext cx="4780525" cy="432339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9600" dirty="0" smtClean="0">
                <a:solidFill>
                  <a:schemeClr val="bg1"/>
                </a:solidFill>
              </a:rPr>
              <a:t>21</a:t>
            </a:r>
            <a:endParaRPr lang="en-US" sz="9600" dirty="0">
              <a:solidFill>
                <a:schemeClr val="bg1"/>
              </a:solidFill>
            </a:endParaRPr>
          </a:p>
        </p:txBody>
      </p:sp>
    </p:spTree>
    <p:extLst>
      <p:ext uri="{BB962C8B-B14F-4D97-AF65-F5344CB8AC3E}">
        <p14:creationId xmlns:p14="http://schemas.microsoft.com/office/powerpoint/2010/main" val="40982614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978" y="2428437"/>
            <a:ext cx="4586901" cy="2960982"/>
          </a:xfrm>
        </p:spPr>
        <p:txBody>
          <a:bodyPr>
            <a:normAutofit/>
          </a:bodyPr>
          <a:lstStyle/>
          <a:p>
            <a:pPr>
              <a:buFont typeface="Wingdings" charset="0"/>
              <a:buChar char="à"/>
            </a:pPr>
            <a:r>
              <a:rPr lang="en-US" sz="2800" dirty="0" smtClean="0">
                <a:sym typeface="Wingdings"/>
              </a:rPr>
              <a:t> ST more acceptable by parents and public than smoking</a:t>
            </a:r>
          </a:p>
          <a:p>
            <a:pPr marL="0" indent="0">
              <a:buNone/>
            </a:pPr>
            <a:endParaRPr lang="en-US" sz="2800" dirty="0" smtClean="0">
              <a:sym typeface="Wingdings"/>
            </a:endParaRPr>
          </a:p>
          <a:p>
            <a:pPr>
              <a:buFont typeface="Wingdings" charset="0"/>
              <a:buChar char="à"/>
            </a:pPr>
            <a:r>
              <a:rPr lang="en-US" sz="2800" dirty="0" smtClean="0">
                <a:sym typeface="Wingdings"/>
              </a:rPr>
              <a:t> Misconceptions that ST is harmless</a:t>
            </a:r>
            <a:endParaRPr lang="en-US" sz="2800" dirty="0"/>
          </a:p>
        </p:txBody>
      </p:sp>
      <p:sp>
        <p:nvSpPr>
          <p:cNvPr id="4"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sp>
        <p:nvSpPr>
          <p:cNvPr id="5" name="TextBox 4"/>
          <p:cNvSpPr txBox="1"/>
          <p:nvPr/>
        </p:nvSpPr>
        <p:spPr>
          <a:xfrm>
            <a:off x="2276974" y="709381"/>
            <a:ext cx="4434130" cy="584776"/>
          </a:xfrm>
          <a:prstGeom prst="rect">
            <a:avLst/>
          </a:prstGeom>
          <a:noFill/>
        </p:spPr>
        <p:txBody>
          <a:bodyPr wrap="square" rtlCol="0">
            <a:spAutoFit/>
          </a:bodyPr>
          <a:lstStyle/>
          <a:p>
            <a:pPr algn="ctr"/>
            <a:r>
              <a:rPr lang="en-US" sz="3200" dirty="0" smtClean="0"/>
              <a:t>Tobacco Age Restrictions</a:t>
            </a:r>
            <a:endParaRPr lang="en-US" sz="3200" dirty="0"/>
          </a:p>
        </p:txBody>
      </p:sp>
      <p:sp>
        <p:nvSpPr>
          <p:cNvPr id="2" name="Rounded Rectangle 1"/>
          <p:cNvSpPr/>
          <p:nvPr/>
        </p:nvSpPr>
        <p:spPr>
          <a:xfrm>
            <a:off x="860371" y="1570726"/>
            <a:ext cx="2888387" cy="204869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75% of ST users reported their parents were aware of their ST use!</a:t>
            </a:r>
            <a:endParaRPr lang="en-US" sz="2000" dirty="0"/>
          </a:p>
        </p:txBody>
      </p:sp>
      <p:sp>
        <p:nvSpPr>
          <p:cNvPr id="7" name="Rounded Rectangle 6"/>
          <p:cNvSpPr/>
          <p:nvPr/>
        </p:nvSpPr>
        <p:spPr>
          <a:xfrm>
            <a:off x="832780" y="4044916"/>
            <a:ext cx="2888387" cy="204869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35% of  smokers reported their parents were aware of their smoking!</a:t>
            </a:r>
            <a:endParaRPr lang="en-US" sz="2000" dirty="0"/>
          </a:p>
        </p:txBody>
      </p:sp>
    </p:spTree>
    <p:extLst>
      <p:ext uri="{BB962C8B-B14F-4D97-AF65-F5344CB8AC3E}">
        <p14:creationId xmlns:p14="http://schemas.microsoft.com/office/powerpoint/2010/main" val="16874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091"/>
            <a:ext cx="8229600" cy="5202527"/>
          </a:xfrm>
        </p:spPr>
        <p:txBody>
          <a:bodyPr>
            <a:normAutofit/>
          </a:bodyPr>
          <a:lstStyle/>
          <a:p>
            <a:pPr marL="0" indent="0">
              <a:buNone/>
            </a:pPr>
            <a:endParaRPr lang="en-US" sz="2400" dirty="0" smtClean="0"/>
          </a:p>
          <a:p>
            <a:pPr marL="0" indent="0">
              <a:buNone/>
            </a:pPr>
            <a:endParaRPr lang="en-US" sz="2400" dirty="0"/>
          </a:p>
          <a:p>
            <a:pPr marL="0" indent="0">
              <a:buNone/>
            </a:pPr>
            <a:r>
              <a:rPr lang="en-US" sz="2400" dirty="0" smtClean="0"/>
              <a:t>July 22</a:t>
            </a:r>
            <a:r>
              <a:rPr lang="en-US" sz="2400" baseline="30000" dirty="0" smtClean="0"/>
              <a:t>nd</a:t>
            </a:r>
            <a:r>
              <a:rPr lang="en-US" sz="2400" dirty="0" smtClean="0"/>
              <a:t>, 2010: Smokeless tobacco products packaging and advertising must bear one of the following required warning label statements:</a:t>
            </a:r>
          </a:p>
          <a:p>
            <a:pPr marL="0" indent="0">
              <a:buNone/>
            </a:pPr>
            <a:endParaRPr lang="en-US" sz="2400" dirty="0" smtClean="0"/>
          </a:p>
          <a:p>
            <a:pPr>
              <a:buFont typeface="Wingdings" charset="0"/>
              <a:buChar char="à"/>
            </a:pPr>
            <a:r>
              <a:rPr lang="en-US" sz="2400" u="sng" dirty="0" smtClean="0">
                <a:solidFill>
                  <a:srgbClr val="FF0000"/>
                </a:solidFill>
                <a:sym typeface="Wingdings"/>
              </a:rPr>
              <a:t>WARNING:</a:t>
            </a:r>
            <a:r>
              <a:rPr lang="en-US" sz="2400" dirty="0" smtClean="0">
                <a:solidFill>
                  <a:srgbClr val="FF0000"/>
                </a:solidFill>
                <a:sym typeface="Wingdings"/>
              </a:rPr>
              <a:t> This product can cause mouth cancer</a:t>
            </a:r>
          </a:p>
          <a:p>
            <a:pPr>
              <a:buFont typeface="Wingdings" charset="0"/>
              <a:buChar char="à"/>
            </a:pPr>
            <a:r>
              <a:rPr lang="en-US" sz="2400" u="sng" dirty="0" smtClean="0">
                <a:solidFill>
                  <a:srgbClr val="FF0000"/>
                </a:solidFill>
                <a:sym typeface="Wingdings"/>
              </a:rPr>
              <a:t>WARNING:</a:t>
            </a:r>
            <a:r>
              <a:rPr lang="en-US" sz="2400" dirty="0" smtClean="0">
                <a:solidFill>
                  <a:srgbClr val="FF0000"/>
                </a:solidFill>
                <a:sym typeface="Wingdings"/>
              </a:rPr>
              <a:t> This product can cause gum disease and tooth loss</a:t>
            </a:r>
          </a:p>
          <a:p>
            <a:pPr>
              <a:buFont typeface="Wingdings" charset="0"/>
              <a:buChar char="à"/>
            </a:pPr>
            <a:r>
              <a:rPr lang="en-US" sz="2400" u="sng" dirty="0" smtClean="0">
                <a:solidFill>
                  <a:srgbClr val="FF0000"/>
                </a:solidFill>
                <a:sym typeface="Wingdings"/>
              </a:rPr>
              <a:t>WARNING:</a:t>
            </a:r>
            <a:r>
              <a:rPr lang="en-US" sz="2400" dirty="0" smtClean="0">
                <a:solidFill>
                  <a:srgbClr val="FF0000"/>
                </a:solidFill>
                <a:sym typeface="Wingdings"/>
              </a:rPr>
              <a:t> This product is not a safe alternative to cigarettes</a:t>
            </a:r>
          </a:p>
          <a:p>
            <a:pPr>
              <a:buFont typeface="Wingdings" charset="0"/>
              <a:buChar char="à"/>
            </a:pPr>
            <a:r>
              <a:rPr lang="en-US" sz="2400" u="sng" dirty="0" smtClean="0">
                <a:solidFill>
                  <a:srgbClr val="FF0000"/>
                </a:solidFill>
                <a:sym typeface="Wingdings"/>
              </a:rPr>
              <a:t>WARNING:</a:t>
            </a:r>
            <a:r>
              <a:rPr lang="en-US" sz="2400" dirty="0" smtClean="0">
                <a:solidFill>
                  <a:srgbClr val="FF0000"/>
                </a:solidFill>
                <a:sym typeface="Wingdings"/>
              </a:rPr>
              <a:t> Smokeless tobacco is addictive</a:t>
            </a:r>
            <a:endParaRPr lang="en-US" sz="2400" dirty="0">
              <a:solidFill>
                <a:srgbClr val="FF0000"/>
              </a:solidFill>
            </a:endParaRPr>
          </a:p>
        </p:txBody>
      </p:sp>
      <p:sp>
        <p:nvSpPr>
          <p:cNvPr id="4"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spTree>
    <p:extLst>
      <p:ext uri="{BB962C8B-B14F-4D97-AF65-F5344CB8AC3E}">
        <p14:creationId xmlns:p14="http://schemas.microsoft.com/office/powerpoint/2010/main" val="28553626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107" y="1725363"/>
            <a:ext cx="3727083" cy="917844"/>
          </a:xfrm>
        </p:spPr>
        <p:txBody>
          <a:bodyPr>
            <a:normAutofit/>
          </a:bodyPr>
          <a:lstStyle/>
          <a:p>
            <a:pPr marL="0" indent="0">
              <a:buNone/>
            </a:pPr>
            <a:r>
              <a:rPr lang="en-US" sz="2400" dirty="0" smtClean="0"/>
              <a:t>Smoking-Free Stadiums</a:t>
            </a:r>
          </a:p>
          <a:p>
            <a:pPr marL="0" indent="0">
              <a:buNone/>
            </a:pPr>
            <a:r>
              <a:rPr lang="en-US" sz="2400" dirty="0" smtClean="0"/>
              <a:t>(Or Designated Areas)</a:t>
            </a:r>
          </a:p>
          <a:p>
            <a:pPr marL="0" indent="0">
              <a:buNone/>
            </a:pPr>
            <a:endParaRPr lang="en-US" sz="2400" dirty="0"/>
          </a:p>
          <a:p>
            <a:pPr marL="0" indent="0">
              <a:buNone/>
            </a:pPr>
            <a:endParaRPr lang="en-US" sz="2400" dirty="0" smtClean="0"/>
          </a:p>
        </p:txBody>
      </p:sp>
      <p:sp>
        <p:nvSpPr>
          <p:cNvPr id="4"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sp>
        <p:nvSpPr>
          <p:cNvPr id="5" name="TextBox 4"/>
          <p:cNvSpPr txBox="1"/>
          <p:nvPr/>
        </p:nvSpPr>
        <p:spPr>
          <a:xfrm>
            <a:off x="4008915" y="1125978"/>
            <a:ext cx="4434130" cy="584776"/>
          </a:xfrm>
          <a:prstGeom prst="rect">
            <a:avLst/>
          </a:prstGeom>
          <a:noFill/>
        </p:spPr>
        <p:txBody>
          <a:bodyPr wrap="square" rtlCol="0">
            <a:spAutoFit/>
          </a:bodyPr>
          <a:lstStyle/>
          <a:p>
            <a:pPr algn="ctr"/>
            <a:r>
              <a:rPr lang="en-US" sz="3200" dirty="0" smtClean="0">
                <a:sym typeface="Wingdings"/>
              </a:rPr>
              <a:t> </a:t>
            </a:r>
            <a:r>
              <a:rPr lang="en-US" sz="3200" dirty="0" smtClean="0"/>
              <a:t>Tobacco Free Baseball</a:t>
            </a:r>
            <a:endParaRPr lang="en-US" sz="3200"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455532" y="958886"/>
            <a:ext cx="3328556" cy="1944144"/>
          </a:xfrm>
          <a:prstGeom prst="rect">
            <a:avLst/>
          </a:prstGeom>
        </p:spPr>
      </p:pic>
      <p:pic>
        <p:nvPicPr>
          <p:cNvPr id="2" name="Picture 1"/>
          <p:cNvPicPr>
            <a:picLocks noChangeAspect="1"/>
          </p:cNvPicPr>
          <p:nvPr/>
        </p:nvPicPr>
        <p:blipFill rotWithShape="1">
          <a:blip r:embed="rId4"/>
          <a:srcRect t="9775" b="1218"/>
          <a:stretch/>
        </p:blipFill>
        <p:spPr>
          <a:xfrm>
            <a:off x="4571999" y="4256592"/>
            <a:ext cx="2657578" cy="2365423"/>
          </a:xfrm>
          <a:prstGeom prst="rect">
            <a:avLst/>
          </a:prstGeom>
        </p:spPr>
      </p:pic>
      <p:pic>
        <p:nvPicPr>
          <p:cNvPr id="7" name="Picture 6"/>
          <p:cNvPicPr>
            <a:picLocks noChangeAspect="1"/>
          </p:cNvPicPr>
          <p:nvPr/>
        </p:nvPicPr>
        <p:blipFill>
          <a:blip r:embed="rId5"/>
          <a:stretch>
            <a:fillRect/>
          </a:stretch>
        </p:blipFill>
        <p:spPr>
          <a:xfrm>
            <a:off x="817394" y="3282641"/>
            <a:ext cx="3191521" cy="2125603"/>
          </a:xfrm>
          <a:prstGeom prst="rect">
            <a:avLst/>
          </a:prstGeom>
        </p:spPr>
      </p:pic>
      <p:sp>
        <p:nvSpPr>
          <p:cNvPr id="8" name="TextBox 7"/>
          <p:cNvSpPr txBox="1"/>
          <p:nvPr/>
        </p:nvSpPr>
        <p:spPr>
          <a:xfrm>
            <a:off x="4161315" y="3282641"/>
            <a:ext cx="4434130" cy="584776"/>
          </a:xfrm>
          <a:prstGeom prst="rect">
            <a:avLst/>
          </a:prstGeom>
          <a:noFill/>
        </p:spPr>
        <p:txBody>
          <a:bodyPr wrap="square" rtlCol="0">
            <a:spAutoFit/>
          </a:bodyPr>
          <a:lstStyle/>
          <a:p>
            <a:pPr algn="ctr"/>
            <a:r>
              <a:rPr lang="en-US" sz="3200" dirty="0" smtClean="0">
                <a:sym typeface="Wingdings"/>
              </a:rPr>
              <a:t> </a:t>
            </a:r>
            <a:r>
              <a:rPr lang="en-US" sz="3200" dirty="0" smtClean="0"/>
              <a:t>Tobacco Alternatives</a:t>
            </a:r>
            <a:endParaRPr lang="en-US" sz="3200" dirty="0"/>
          </a:p>
        </p:txBody>
      </p:sp>
    </p:spTree>
    <p:extLst>
      <p:ext uri="{BB962C8B-B14F-4D97-AF65-F5344CB8AC3E}">
        <p14:creationId xmlns:p14="http://schemas.microsoft.com/office/powerpoint/2010/main" val="23810810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3494" y="2111053"/>
            <a:ext cx="4046076" cy="4321499"/>
          </a:xfrm>
        </p:spPr>
        <p:txBody>
          <a:bodyPr>
            <a:normAutofit/>
          </a:bodyPr>
          <a:lstStyle/>
          <a:p>
            <a:pPr marL="0" indent="0">
              <a:buNone/>
            </a:pPr>
            <a:r>
              <a:rPr lang="en-US" sz="2800" dirty="0" smtClean="0">
                <a:sym typeface="Wingdings"/>
              </a:rPr>
              <a:t> </a:t>
            </a:r>
            <a:r>
              <a:rPr lang="en-US" sz="2800" dirty="0" smtClean="0"/>
              <a:t>Hall of Famer, Tony Gwynn, died from salivary gland cancer (age: 54)</a:t>
            </a:r>
          </a:p>
          <a:p>
            <a:pPr marL="0" indent="0">
              <a:buNone/>
            </a:pPr>
            <a:r>
              <a:rPr lang="en-US" sz="2800" dirty="0" smtClean="0">
                <a:sym typeface="Wingdings"/>
              </a:rPr>
              <a:t> Family sues tobacco </a:t>
            </a:r>
            <a:r>
              <a:rPr lang="en-US" sz="2800" dirty="0" smtClean="0">
                <a:sym typeface="Wingdings"/>
              </a:rPr>
              <a:t>compan</a:t>
            </a:r>
            <a:r>
              <a:rPr lang="en-US" sz="2800" dirty="0" smtClean="0">
                <a:sym typeface="Wingdings"/>
              </a:rPr>
              <a:t>y, </a:t>
            </a:r>
            <a:r>
              <a:rPr lang="en-US" sz="2800" dirty="0" smtClean="0">
                <a:sym typeface="Wingdings"/>
              </a:rPr>
              <a:t> </a:t>
            </a:r>
            <a:r>
              <a:rPr lang="en-US" sz="2800" dirty="0" smtClean="0">
                <a:sym typeface="Wingdings"/>
              </a:rPr>
              <a:t>Altria Inc. (2014) for targeting audiences and for a lack of health awareness</a:t>
            </a:r>
            <a:endParaRPr lang="en-US" sz="2800" dirty="0"/>
          </a:p>
        </p:txBody>
      </p:sp>
      <p:sp>
        <p:nvSpPr>
          <p:cNvPr id="4"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sp>
        <p:nvSpPr>
          <p:cNvPr id="5" name="TextBox 4"/>
          <p:cNvSpPr txBox="1"/>
          <p:nvPr/>
        </p:nvSpPr>
        <p:spPr>
          <a:xfrm>
            <a:off x="2354934" y="709381"/>
            <a:ext cx="4434130" cy="707886"/>
          </a:xfrm>
          <a:prstGeom prst="rect">
            <a:avLst/>
          </a:prstGeom>
          <a:noFill/>
        </p:spPr>
        <p:txBody>
          <a:bodyPr wrap="square" rtlCol="0">
            <a:spAutoFit/>
          </a:bodyPr>
          <a:lstStyle/>
          <a:p>
            <a:pPr algn="ctr"/>
            <a:r>
              <a:rPr lang="en-US" sz="4000" b="1" dirty="0" smtClean="0"/>
              <a:t>Real Stories</a:t>
            </a:r>
            <a:endParaRPr lang="en-US" sz="4000" b="1" dirty="0"/>
          </a:p>
        </p:txBody>
      </p:sp>
      <p:sp>
        <p:nvSpPr>
          <p:cNvPr id="6" name="Content Placeholder 2"/>
          <p:cNvSpPr txBox="1">
            <a:spLocks/>
          </p:cNvSpPr>
          <p:nvPr/>
        </p:nvSpPr>
        <p:spPr>
          <a:xfrm>
            <a:off x="430185" y="1723126"/>
            <a:ext cx="3974884" cy="43214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à"/>
            </a:pPr>
            <a:r>
              <a:rPr lang="en-US" sz="2800" dirty="0" smtClean="0">
                <a:sym typeface="Wingdings"/>
              </a:rPr>
              <a:t> Pitching great Curt Schilling went public about treatment for oral cancer</a:t>
            </a:r>
          </a:p>
          <a:p>
            <a:pPr>
              <a:buFont typeface="Wingdings" charset="0"/>
              <a:buChar char="à"/>
            </a:pPr>
            <a:r>
              <a:rPr lang="en-US" sz="2800" dirty="0" smtClean="0">
                <a:sym typeface="Wingdings"/>
              </a:rPr>
              <a:t> “The Tragic Choice: The Bob Leslie Story” (OHA; video)</a:t>
            </a:r>
          </a:p>
          <a:p>
            <a:pPr>
              <a:buFont typeface="Wingdings" charset="0"/>
              <a:buChar char="à"/>
            </a:pPr>
            <a:r>
              <a:rPr lang="en-US" sz="2800" dirty="0" smtClean="0">
                <a:sym typeface="Wingdings"/>
              </a:rPr>
              <a:t> “The Dangerous Game” (NCI; video)</a:t>
            </a:r>
            <a:endParaRPr lang="en-US" sz="2800" dirty="0"/>
          </a:p>
        </p:txBody>
      </p:sp>
    </p:spTree>
    <p:extLst>
      <p:ext uri="{BB962C8B-B14F-4D97-AF65-F5344CB8AC3E}">
        <p14:creationId xmlns:p14="http://schemas.microsoft.com/office/powerpoint/2010/main" val="3752443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sp>
        <p:nvSpPr>
          <p:cNvPr id="5" name="TextBox 4"/>
          <p:cNvSpPr txBox="1"/>
          <p:nvPr/>
        </p:nvSpPr>
        <p:spPr>
          <a:xfrm>
            <a:off x="2354934" y="709381"/>
            <a:ext cx="4434130" cy="523220"/>
          </a:xfrm>
          <a:prstGeom prst="rect">
            <a:avLst/>
          </a:prstGeom>
          <a:noFill/>
        </p:spPr>
        <p:txBody>
          <a:bodyPr wrap="square" rtlCol="0">
            <a:spAutoFit/>
          </a:bodyPr>
          <a:lstStyle/>
          <a:p>
            <a:pPr algn="ctr"/>
            <a:r>
              <a:rPr lang="en-US" sz="2800" b="1" dirty="0" smtClean="0"/>
              <a:t>Resources</a:t>
            </a:r>
            <a:endParaRPr lang="en-US" sz="2800" b="1" dirty="0"/>
          </a:p>
        </p:txBody>
      </p:sp>
      <p:sp>
        <p:nvSpPr>
          <p:cNvPr id="2" name="Content Placeholder 1"/>
          <p:cNvSpPr>
            <a:spLocks noGrp="1"/>
          </p:cNvSpPr>
          <p:nvPr>
            <p:ph idx="1"/>
          </p:nvPr>
        </p:nvSpPr>
        <p:spPr>
          <a:xfrm>
            <a:off x="508366" y="1444314"/>
            <a:ext cx="8229600" cy="4525963"/>
          </a:xfrm>
        </p:spPr>
        <p:txBody>
          <a:bodyPr>
            <a:normAutofit fontScale="55000" lnSpcReduction="20000"/>
          </a:bodyPr>
          <a:lstStyle/>
          <a:p>
            <a:r>
              <a:rPr lang="en-US" dirty="0"/>
              <a:t>“Spit (Smokeless)- Tobacco Use by Baseball Players Entering the Professional Ranks” – NCBI (Article)</a:t>
            </a:r>
          </a:p>
          <a:p>
            <a:pPr marL="0" indent="0">
              <a:buNone/>
            </a:pPr>
            <a:r>
              <a:rPr lang="en-US" u="sng" dirty="0">
                <a:hlinkClick r:id="rId3"/>
              </a:rPr>
              <a:t>https://www.ncbi.nlm.nih.gov/pmc/articles/PMC164901/pdf/attr_38_02_0126.pdf</a:t>
            </a:r>
            <a:endParaRPr lang="en-US" dirty="0"/>
          </a:p>
          <a:p>
            <a:pPr marL="0" indent="0">
              <a:buNone/>
            </a:pPr>
            <a:r>
              <a:rPr lang="en-US" dirty="0"/>
              <a:t> </a:t>
            </a:r>
          </a:p>
          <a:p>
            <a:r>
              <a:rPr lang="en-US" dirty="0"/>
              <a:t>“History of Smokeless Tobacco” – Tobacco Free Utah</a:t>
            </a:r>
          </a:p>
          <a:p>
            <a:pPr marL="0" indent="0">
              <a:buNone/>
            </a:pPr>
            <a:r>
              <a:rPr lang="en-US" u="sng" dirty="0">
                <a:hlinkClick r:id="rId4"/>
              </a:rPr>
              <a:t>http://www.tobaccofreeutah.org/pdfs/hissmkls.pdf</a:t>
            </a:r>
            <a:endParaRPr lang="en-US" dirty="0"/>
          </a:p>
          <a:p>
            <a:pPr marL="0" indent="0">
              <a:buNone/>
            </a:pPr>
            <a:endParaRPr lang="en-US" dirty="0"/>
          </a:p>
          <a:p>
            <a:r>
              <a:rPr lang="en-US" dirty="0"/>
              <a:t>“Toll of Tobacco in the United States of America” – Tobacco Free Kids</a:t>
            </a:r>
          </a:p>
          <a:p>
            <a:pPr marL="0" indent="0">
              <a:buNone/>
            </a:pPr>
            <a:r>
              <a:rPr lang="en-US" u="sng" dirty="0">
                <a:hlinkClick r:id="rId5"/>
              </a:rPr>
              <a:t>http://www.tobaccofreekids.org/research/factsheets/pdf/0072.pdf</a:t>
            </a:r>
            <a:endParaRPr lang="en-US" dirty="0"/>
          </a:p>
          <a:p>
            <a:pPr marL="0" indent="0">
              <a:buNone/>
            </a:pPr>
            <a:r>
              <a:rPr lang="en-US" dirty="0"/>
              <a:t> </a:t>
            </a:r>
          </a:p>
          <a:p>
            <a:r>
              <a:rPr lang="en-US" dirty="0"/>
              <a:t>“State-by-State”- Tobacco 21</a:t>
            </a:r>
          </a:p>
          <a:p>
            <a:pPr marL="0" indent="0">
              <a:buNone/>
            </a:pPr>
            <a:r>
              <a:rPr lang="en-US" u="sng" dirty="0">
                <a:hlinkClick r:id="rId6"/>
              </a:rPr>
              <a:t>http://tobacco21.org/state-by-state/</a:t>
            </a:r>
            <a:endParaRPr lang="en-US" dirty="0"/>
          </a:p>
          <a:p>
            <a:pPr marL="0" indent="0">
              <a:buNone/>
            </a:pPr>
            <a:r>
              <a:rPr lang="en-US" dirty="0"/>
              <a:t> </a:t>
            </a:r>
          </a:p>
          <a:p>
            <a:r>
              <a:rPr lang="en-US" dirty="0"/>
              <a:t>“Get the Facts”- Tobacco Free Baseball</a:t>
            </a:r>
          </a:p>
          <a:p>
            <a:pPr marL="0" indent="0">
              <a:buNone/>
            </a:pPr>
            <a:r>
              <a:rPr lang="en-US" u="sng" dirty="0">
                <a:hlinkClick r:id="rId7"/>
              </a:rPr>
              <a:t>http://tobaccofreebaseball.org</a:t>
            </a:r>
            <a:endParaRPr lang="en-US" dirty="0"/>
          </a:p>
          <a:p>
            <a:pPr marL="0" indent="0">
              <a:buNone/>
            </a:pPr>
            <a:endParaRPr lang="en-US" dirty="0"/>
          </a:p>
        </p:txBody>
      </p:sp>
    </p:spTree>
    <p:extLst>
      <p:ext uri="{BB962C8B-B14F-4D97-AF65-F5344CB8AC3E}">
        <p14:creationId xmlns:p14="http://schemas.microsoft.com/office/powerpoint/2010/main" val="37540473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Screen Shot 2017-09-27 at 12.19.49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090" t="1520" r="-1609" b="-1520"/>
          <a:stretch/>
        </p:blipFill>
        <p:spPr>
          <a:xfrm>
            <a:off x="3348638" y="1332088"/>
            <a:ext cx="5454443" cy="3349782"/>
          </a:xfrm>
        </p:spPr>
      </p:pic>
      <p:sp>
        <p:nvSpPr>
          <p:cNvPr id="4"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sp>
        <p:nvSpPr>
          <p:cNvPr id="5" name="TextBox 4"/>
          <p:cNvSpPr txBox="1"/>
          <p:nvPr/>
        </p:nvSpPr>
        <p:spPr>
          <a:xfrm>
            <a:off x="286601" y="936353"/>
            <a:ext cx="2749050" cy="830997"/>
          </a:xfrm>
          <a:prstGeom prst="rect">
            <a:avLst/>
          </a:prstGeom>
          <a:noFill/>
        </p:spPr>
        <p:txBody>
          <a:bodyPr wrap="square" rtlCol="0">
            <a:spAutoFit/>
          </a:bodyPr>
          <a:lstStyle/>
          <a:p>
            <a:pPr algn="ctr"/>
            <a:r>
              <a:rPr lang="en-US" sz="4800" b="1" dirty="0" smtClean="0"/>
              <a:t>History</a:t>
            </a:r>
            <a:endParaRPr lang="en-US" sz="4800" b="1" dirty="0"/>
          </a:p>
        </p:txBody>
      </p:sp>
      <p:sp>
        <p:nvSpPr>
          <p:cNvPr id="6" name="TextBox 5"/>
          <p:cNvSpPr txBox="1"/>
          <p:nvPr/>
        </p:nvSpPr>
        <p:spPr>
          <a:xfrm>
            <a:off x="286601" y="4475366"/>
            <a:ext cx="8516480" cy="1815882"/>
          </a:xfrm>
          <a:prstGeom prst="rect">
            <a:avLst/>
          </a:prstGeom>
          <a:noFill/>
        </p:spPr>
        <p:txBody>
          <a:bodyPr wrap="square" rtlCol="0">
            <a:spAutoFit/>
          </a:bodyPr>
          <a:lstStyle/>
          <a:p>
            <a:endParaRPr lang="en-US" sz="2800" dirty="0" smtClean="0">
              <a:sym typeface="Wingdings"/>
            </a:endParaRPr>
          </a:p>
          <a:p>
            <a:pPr marL="914400" lvl="1" indent="-457200">
              <a:buFont typeface="Wingdings" panose="05000000000000000000" pitchFamily="2" charset="2"/>
              <a:buChar char="à"/>
            </a:pPr>
            <a:r>
              <a:rPr lang="en-US" sz="2800" dirty="0" smtClean="0"/>
              <a:t>Basic principle of medicine</a:t>
            </a:r>
          </a:p>
          <a:p>
            <a:pPr marL="914400" lvl="1" indent="-457200">
              <a:buFont typeface="Wingdings" panose="05000000000000000000" pitchFamily="2" charset="2"/>
              <a:buChar char="à"/>
            </a:pPr>
            <a:r>
              <a:rPr lang="en-US" sz="2800" dirty="0" smtClean="0"/>
              <a:t>States that microorganisms naked to the eye enter the human body and are responsible for disease</a:t>
            </a:r>
          </a:p>
        </p:txBody>
      </p:sp>
      <p:sp>
        <p:nvSpPr>
          <p:cNvPr id="7" name="TextBox 6"/>
          <p:cNvSpPr txBox="1"/>
          <p:nvPr/>
        </p:nvSpPr>
        <p:spPr>
          <a:xfrm>
            <a:off x="286601" y="2369588"/>
            <a:ext cx="4981432" cy="2677656"/>
          </a:xfrm>
          <a:prstGeom prst="rect">
            <a:avLst/>
          </a:prstGeom>
          <a:noFill/>
        </p:spPr>
        <p:txBody>
          <a:bodyPr wrap="square" rtlCol="0">
            <a:spAutoFit/>
          </a:bodyPr>
          <a:lstStyle/>
          <a:p>
            <a:pPr marL="457200" indent="-457200">
              <a:buFont typeface="Wingdings" panose="05000000000000000000" pitchFamily="2" charset="2"/>
              <a:buChar char="à"/>
            </a:pPr>
            <a:r>
              <a:rPr lang="en-US" sz="2800" dirty="0" smtClean="0">
                <a:sym typeface="Wingdings"/>
              </a:rPr>
              <a:t>American Habit</a:t>
            </a:r>
          </a:p>
          <a:p>
            <a:pPr marL="457200" indent="-457200">
              <a:buFont typeface="Wingdings" panose="05000000000000000000" pitchFamily="2" charset="2"/>
              <a:buChar char="à"/>
            </a:pPr>
            <a:endParaRPr lang="en-US" sz="2800" dirty="0" smtClean="0">
              <a:sym typeface="Wingdings"/>
            </a:endParaRPr>
          </a:p>
          <a:p>
            <a:endParaRPr lang="en-US" sz="2800" dirty="0" smtClean="0">
              <a:sym typeface="Wingdings"/>
            </a:endParaRPr>
          </a:p>
          <a:p>
            <a:pPr marL="457200" indent="-457200">
              <a:buFont typeface="Wingdings" panose="05000000000000000000" pitchFamily="2" charset="2"/>
              <a:buChar char="à"/>
            </a:pPr>
            <a:r>
              <a:rPr lang="en-US" sz="2800" u="sng" dirty="0">
                <a:sym typeface="Wingdings"/>
              </a:rPr>
              <a:t>Germ Theory</a:t>
            </a:r>
          </a:p>
          <a:p>
            <a:endParaRPr lang="en-US" sz="2800" dirty="0" smtClean="0">
              <a:sym typeface="Wingdings"/>
            </a:endParaRPr>
          </a:p>
          <a:p>
            <a:endParaRPr lang="en-US" sz="2800" dirty="0" smtClean="0">
              <a:sym typeface="Wingdings"/>
            </a:endParaRPr>
          </a:p>
        </p:txBody>
      </p:sp>
    </p:spTree>
    <p:extLst>
      <p:ext uri="{BB962C8B-B14F-4D97-AF65-F5344CB8AC3E}">
        <p14:creationId xmlns:p14="http://schemas.microsoft.com/office/powerpoint/2010/main" val="13244793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pic>
        <p:nvPicPr>
          <p:cNvPr id="3" name="Picture 2" descr="Screen Shot 2017-09-14 at 10.14.34 AM.png"/>
          <p:cNvPicPr>
            <a:picLocks noChangeAspect="1"/>
          </p:cNvPicPr>
          <p:nvPr/>
        </p:nvPicPr>
        <p:blipFill rotWithShape="1">
          <a:blip r:embed="rId3">
            <a:extLst>
              <a:ext uri="{28A0092B-C50C-407E-A947-70E740481C1C}">
                <a14:useLocalDpi xmlns:a14="http://schemas.microsoft.com/office/drawing/2010/main" val="0"/>
              </a:ext>
            </a:extLst>
          </a:blip>
          <a:srcRect l="2962" t="1752" b="1927"/>
          <a:stretch/>
        </p:blipFill>
        <p:spPr>
          <a:xfrm>
            <a:off x="1149928" y="1023719"/>
            <a:ext cx="3261709" cy="4550117"/>
          </a:xfrm>
          <a:prstGeom prst="rect">
            <a:avLst/>
          </a:prstGeom>
        </p:spPr>
      </p:pic>
      <p:pic>
        <p:nvPicPr>
          <p:cNvPr id="5" name="Picture 4" descr="Screen Shot 2017-09-15 at 10.24.13 AM.png"/>
          <p:cNvPicPr>
            <a:picLocks noChangeAspect="1"/>
          </p:cNvPicPr>
          <p:nvPr/>
        </p:nvPicPr>
        <p:blipFill rotWithShape="1">
          <a:blip r:embed="rId4">
            <a:extLst>
              <a:ext uri="{28A0092B-C50C-407E-A947-70E740481C1C}">
                <a14:useLocalDpi xmlns:a14="http://schemas.microsoft.com/office/drawing/2010/main" val="0"/>
              </a:ext>
            </a:extLst>
          </a:blip>
          <a:srcRect l="2562" t="1704" r="2927" b="2763"/>
          <a:stretch/>
        </p:blipFill>
        <p:spPr>
          <a:xfrm>
            <a:off x="4922333" y="1023719"/>
            <a:ext cx="3230272" cy="4550117"/>
          </a:xfrm>
          <a:prstGeom prst="rect">
            <a:avLst/>
          </a:prstGeom>
        </p:spPr>
      </p:pic>
      <p:sp>
        <p:nvSpPr>
          <p:cNvPr id="6" name="TextBox 5"/>
          <p:cNvSpPr txBox="1"/>
          <p:nvPr/>
        </p:nvSpPr>
        <p:spPr>
          <a:xfrm>
            <a:off x="1579418" y="5880663"/>
            <a:ext cx="6221992" cy="584775"/>
          </a:xfrm>
          <a:prstGeom prst="rect">
            <a:avLst/>
          </a:prstGeom>
          <a:noFill/>
        </p:spPr>
        <p:txBody>
          <a:bodyPr wrap="square" rtlCol="0">
            <a:spAutoFit/>
          </a:bodyPr>
          <a:lstStyle/>
          <a:p>
            <a:pPr algn="ctr"/>
            <a:r>
              <a:rPr lang="en-US" sz="3200" dirty="0" smtClean="0"/>
              <a:t>“I dip because you do” </a:t>
            </a:r>
            <a:endParaRPr lang="en-US" sz="3200" dirty="0"/>
          </a:p>
        </p:txBody>
      </p:sp>
    </p:spTree>
    <p:extLst>
      <p:ext uri="{BB962C8B-B14F-4D97-AF65-F5344CB8AC3E}">
        <p14:creationId xmlns:p14="http://schemas.microsoft.com/office/powerpoint/2010/main" val="3735052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pic>
        <p:nvPicPr>
          <p:cNvPr id="7" name="Picture 6" descr="Screen Shot 2017-09-15 at 10.22.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87" y="1824566"/>
            <a:ext cx="3767162" cy="4389918"/>
          </a:xfrm>
          <a:prstGeom prst="rect">
            <a:avLst/>
          </a:prstGeom>
        </p:spPr>
      </p:pic>
      <p:pic>
        <p:nvPicPr>
          <p:cNvPr id="8" name="Picture 7" descr="Screen Shot 2017-09-15 at 10.22.3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665" y="1824566"/>
            <a:ext cx="3825500" cy="4389918"/>
          </a:xfrm>
          <a:prstGeom prst="rect">
            <a:avLst/>
          </a:prstGeom>
        </p:spPr>
      </p:pic>
      <p:sp>
        <p:nvSpPr>
          <p:cNvPr id="5" name="TextBox 4"/>
          <p:cNvSpPr txBox="1"/>
          <p:nvPr/>
        </p:nvSpPr>
        <p:spPr>
          <a:xfrm>
            <a:off x="2354934" y="862891"/>
            <a:ext cx="4434130" cy="707886"/>
          </a:xfrm>
          <a:prstGeom prst="rect">
            <a:avLst/>
          </a:prstGeom>
          <a:noFill/>
        </p:spPr>
        <p:txBody>
          <a:bodyPr wrap="square" rtlCol="0">
            <a:spAutoFit/>
          </a:bodyPr>
          <a:lstStyle/>
          <a:p>
            <a:pPr algn="ctr"/>
            <a:r>
              <a:rPr lang="en-US" sz="4000" b="1" dirty="0" smtClean="0"/>
              <a:t>Red Man Ads</a:t>
            </a:r>
            <a:endParaRPr lang="en-US" sz="4000" b="1" dirty="0"/>
          </a:p>
        </p:txBody>
      </p:sp>
    </p:spTree>
    <p:extLst>
      <p:ext uri="{BB962C8B-B14F-4D97-AF65-F5344CB8AC3E}">
        <p14:creationId xmlns:p14="http://schemas.microsoft.com/office/powerpoint/2010/main" val="13594443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pic>
        <p:nvPicPr>
          <p:cNvPr id="6" name="Picture 5" descr="Screen Shot 2017-09-15 at 10.25.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468" y="1163782"/>
            <a:ext cx="3578895" cy="4965837"/>
          </a:xfrm>
          <a:prstGeom prst="rect">
            <a:avLst/>
          </a:prstGeom>
        </p:spPr>
      </p:pic>
      <p:pic>
        <p:nvPicPr>
          <p:cNvPr id="3" name="Picture 2" descr="Screen Shot 2017-09-20 at 11.23.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4002" y="1163782"/>
            <a:ext cx="3679863" cy="4965836"/>
          </a:xfrm>
          <a:prstGeom prst="rect">
            <a:avLst/>
          </a:prstGeom>
        </p:spPr>
      </p:pic>
      <p:sp>
        <p:nvSpPr>
          <p:cNvPr id="5" name="TextBox 4"/>
          <p:cNvSpPr txBox="1"/>
          <p:nvPr/>
        </p:nvSpPr>
        <p:spPr>
          <a:xfrm>
            <a:off x="242170" y="1630763"/>
            <a:ext cx="666319" cy="4031873"/>
          </a:xfrm>
          <a:prstGeom prst="rect">
            <a:avLst/>
          </a:prstGeom>
          <a:noFill/>
        </p:spPr>
        <p:txBody>
          <a:bodyPr wrap="square" rtlCol="0">
            <a:spAutoFit/>
          </a:bodyPr>
          <a:lstStyle/>
          <a:p>
            <a:pPr algn="ctr"/>
            <a:r>
              <a:rPr lang="en-US" sz="3200" b="1" dirty="0" smtClean="0"/>
              <a:t>MO</a:t>
            </a:r>
          </a:p>
          <a:p>
            <a:pPr algn="ctr"/>
            <a:r>
              <a:rPr lang="en-US" sz="3200" b="1" dirty="0" smtClean="0"/>
              <a:t>R</a:t>
            </a:r>
          </a:p>
          <a:p>
            <a:pPr algn="ctr"/>
            <a:r>
              <a:rPr lang="en-US" sz="3200" b="1" dirty="0" smtClean="0"/>
              <a:t>E</a:t>
            </a:r>
          </a:p>
          <a:p>
            <a:pPr algn="ctr"/>
            <a:endParaRPr lang="en-US" sz="3200" b="1" dirty="0"/>
          </a:p>
          <a:p>
            <a:pPr algn="ctr"/>
            <a:r>
              <a:rPr lang="en-US" sz="3200" b="1" dirty="0" smtClean="0"/>
              <a:t>A</a:t>
            </a:r>
          </a:p>
          <a:p>
            <a:pPr algn="ctr"/>
            <a:r>
              <a:rPr lang="en-US" sz="3200" b="1" dirty="0" smtClean="0"/>
              <a:t>D</a:t>
            </a:r>
          </a:p>
          <a:p>
            <a:pPr algn="ctr"/>
            <a:r>
              <a:rPr lang="en-US" sz="3200" b="1" dirty="0"/>
              <a:t>S</a:t>
            </a:r>
          </a:p>
        </p:txBody>
      </p:sp>
    </p:spTree>
    <p:extLst>
      <p:ext uri="{BB962C8B-B14F-4D97-AF65-F5344CB8AC3E}">
        <p14:creationId xmlns:p14="http://schemas.microsoft.com/office/powerpoint/2010/main" val="993357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pic>
        <p:nvPicPr>
          <p:cNvPr id="6" name="Picture 5" descr="Screen Shot 2017-09-14 at 10.18.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182" y="935195"/>
            <a:ext cx="3957867" cy="5334052"/>
          </a:xfrm>
          <a:prstGeom prst="rect">
            <a:avLst/>
          </a:prstGeom>
        </p:spPr>
      </p:pic>
      <p:pic>
        <p:nvPicPr>
          <p:cNvPr id="4" name="Picture 3" descr="Screen Shot 2017-09-15 at 10.30.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128" y="935195"/>
            <a:ext cx="3973762" cy="5334052"/>
          </a:xfrm>
          <a:prstGeom prst="rect">
            <a:avLst/>
          </a:prstGeom>
        </p:spPr>
      </p:pic>
    </p:spTree>
    <p:extLst>
      <p:ext uri="{BB962C8B-B14F-4D97-AF65-F5344CB8AC3E}">
        <p14:creationId xmlns:p14="http://schemas.microsoft.com/office/powerpoint/2010/main" val="18453049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pic>
        <p:nvPicPr>
          <p:cNvPr id="3" name="Picture 2" descr="Screen Shot 2017-09-14 at 10.18.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64" y="1177854"/>
            <a:ext cx="3567417" cy="4807839"/>
          </a:xfrm>
          <a:prstGeom prst="rect">
            <a:avLst/>
          </a:prstGeom>
        </p:spPr>
      </p:pic>
      <p:pic>
        <p:nvPicPr>
          <p:cNvPr id="6" name="Picture 5" descr="Screen Shot 2017-09-15 at 11.40.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221" y="1177855"/>
            <a:ext cx="3614499" cy="4843428"/>
          </a:xfrm>
          <a:prstGeom prst="rect">
            <a:avLst/>
          </a:prstGeom>
        </p:spPr>
      </p:pic>
      <p:sp>
        <p:nvSpPr>
          <p:cNvPr id="5" name="TextBox 4"/>
          <p:cNvSpPr txBox="1"/>
          <p:nvPr/>
        </p:nvSpPr>
        <p:spPr>
          <a:xfrm>
            <a:off x="8124760" y="1812058"/>
            <a:ext cx="666319" cy="3539430"/>
          </a:xfrm>
          <a:prstGeom prst="rect">
            <a:avLst/>
          </a:prstGeom>
          <a:noFill/>
        </p:spPr>
        <p:txBody>
          <a:bodyPr wrap="square" rtlCol="0">
            <a:spAutoFit/>
          </a:bodyPr>
          <a:lstStyle/>
          <a:p>
            <a:pPr algn="ctr"/>
            <a:r>
              <a:rPr lang="en-US" sz="3200" b="1" dirty="0" smtClean="0"/>
              <a:t>F</a:t>
            </a:r>
          </a:p>
          <a:p>
            <a:pPr algn="ctr"/>
            <a:r>
              <a:rPr lang="en-US" sz="3200" b="1" dirty="0" smtClean="0"/>
              <a:t>I</a:t>
            </a:r>
          </a:p>
          <a:p>
            <a:pPr algn="ctr"/>
            <a:r>
              <a:rPr lang="en-US" sz="3200" b="1" dirty="0" smtClean="0"/>
              <a:t>S</a:t>
            </a:r>
          </a:p>
          <a:p>
            <a:pPr algn="ctr"/>
            <a:r>
              <a:rPr lang="en-US" sz="3200" b="1" dirty="0" smtClean="0"/>
              <a:t>H</a:t>
            </a:r>
          </a:p>
          <a:p>
            <a:pPr algn="ctr"/>
            <a:r>
              <a:rPr lang="en-US" sz="3200" b="1" dirty="0" smtClean="0"/>
              <a:t>I</a:t>
            </a:r>
          </a:p>
          <a:p>
            <a:pPr algn="ctr"/>
            <a:r>
              <a:rPr lang="en-US" sz="3200" b="1" dirty="0" smtClean="0"/>
              <a:t>N</a:t>
            </a:r>
          </a:p>
          <a:p>
            <a:pPr algn="ctr"/>
            <a:r>
              <a:rPr lang="en-US" sz="3200" b="1" dirty="0"/>
              <a:t>G</a:t>
            </a:r>
          </a:p>
        </p:txBody>
      </p:sp>
    </p:spTree>
    <p:extLst>
      <p:ext uri="{BB962C8B-B14F-4D97-AF65-F5344CB8AC3E}">
        <p14:creationId xmlns:p14="http://schemas.microsoft.com/office/powerpoint/2010/main" val="537630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pic>
        <p:nvPicPr>
          <p:cNvPr id="4" name="Picture 3" descr="Screen Shot 2017-09-12 at 2.45.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09" y="1045125"/>
            <a:ext cx="4059767" cy="5258372"/>
          </a:xfrm>
          <a:prstGeom prst="rect">
            <a:avLst/>
          </a:prstGeom>
        </p:spPr>
      </p:pic>
      <p:pic>
        <p:nvPicPr>
          <p:cNvPr id="3" name="Picture 2" descr="main-qimg-edf5dab0a461f2e05cc56f491249d2a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7397" y="1045125"/>
            <a:ext cx="3634374" cy="5258372"/>
          </a:xfrm>
          <a:prstGeom prst="rect">
            <a:avLst/>
          </a:prstGeom>
        </p:spPr>
      </p:pic>
    </p:spTree>
    <p:extLst>
      <p:ext uri="{BB962C8B-B14F-4D97-AF65-F5344CB8AC3E}">
        <p14:creationId xmlns:p14="http://schemas.microsoft.com/office/powerpoint/2010/main" val="42821273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4991" y="737529"/>
            <a:ext cx="3523425" cy="901425"/>
          </a:xfrm>
        </p:spPr>
        <p:txBody>
          <a:bodyPr>
            <a:normAutofit/>
          </a:bodyPr>
          <a:lstStyle/>
          <a:p>
            <a:pPr marL="0" indent="0" algn="ctr">
              <a:buNone/>
            </a:pPr>
            <a:r>
              <a:rPr lang="en-US" sz="4000" b="1" dirty="0" smtClean="0"/>
              <a:t>Think, Share</a:t>
            </a:r>
            <a:endParaRPr lang="en-US" sz="4000" b="1" dirty="0"/>
          </a:p>
        </p:txBody>
      </p:sp>
      <p:sp>
        <p:nvSpPr>
          <p:cNvPr id="4" name="Shape 63"/>
          <p:cNvSpPr/>
          <p:nvPr/>
        </p:nvSpPr>
        <p:spPr>
          <a:xfrm>
            <a:off x="0" y="219502"/>
            <a:ext cx="9143999" cy="359774"/>
          </a:xfrm>
          <a:prstGeom prst="rect">
            <a:avLst/>
          </a:prstGeom>
          <a:solidFill>
            <a:srgbClr val="660000"/>
          </a:solidFill>
          <a:ln w="9525" cap="flat" cmpd="sng">
            <a:noFill/>
            <a:prstDash val="solid"/>
            <a:round/>
            <a:headEnd type="none" w="med" len="med"/>
            <a:tailEnd type="none" w="med" len="med"/>
          </a:ln>
        </p:spPr>
        <p:txBody>
          <a:bodyPr lIns="91425" tIns="91425" rIns="91425" bIns="91425" anchor="ctr" anchorCtr="0">
            <a:noAutofit/>
          </a:bodyPr>
          <a:lstStyle/>
          <a:p>
            <a:endParaRPr/>
          </a:p>
        </p:txBody>
      </p:sp>
      <p:sp>
        <p:nvSpPr>
          <p:cNvPr id="5" name="Cloud 4"/>
          <p:cNvSpPr/>
          <p:nvPr/>
        </p:nvSpPr>
        <p:spPr>
          <a:xfrm>
            <a:off x="1078185" y="1832314"/>
            <a:ext cx="7053977" cy="432339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Is smokeless tobacco harmless?</a:t>
            </a:r>
            <a:endParaRPr lang="en-US" sz="3200" dirty="0"/>
          </a:p>
        </p:txBody>
      </p:sp>
    </p:spTree>
    <p:extLst>
      <p:ext uri="{BB962C8B-B14F-4D97-AF65-F5344CB8AC3E}">
        <p14:creationId xmlns:p14="http://schemas.microsoft.com/office/powerpoint/2010/main" val="42939948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5453</TotalTime>
  <Words>2165</Words>
  <Application>Microsoft Macintosh PowerPoint</Application>
  <PresentationFormat>On-screen Show (4:3)</PresentationFormat>
  <Paragraphs>230</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Tobacco &amp; Sports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dc:creator>
  <cp:lastModifiedBy>mer</cp:lastModifiedBy>
  <cp:revision>93</cp:revision>
  <dcterms:created xsi:type="dcterms:W3CDTF">2017-09-15T16:19:14Z</dcterms:created>
  <dcterms:modified xsi:type="dcterms:W3CDTF">2018-02-05T20:06:22Z</dcterms:modified>
</cp:coreProperties>
</file>