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6" r:id="rId2"/>
    <p:sldId id="303" r:id="rId3"/>
    <p:sldId id="262" r:id="rId4"/>
    <p:sldId id="310" r:id="rId5"/>
    <p:sldId id="311" r:id="rId6"/>
    <p:sldId id="312" r:id="rId7"/>
    <p:sldId id="319" r:id="rId8"/>
    <p:sldId id="316" r:id="rId9"/>
    <p:sldId id="322" r:id="rId10"/>
    <p:sldId id="318" r:id="rId11"/>
    <p:sldId id="320" r:id="rId12"/>
    <p:sldId id="324" r:id="rId13"/>
    <p:sldId id="315" r:id="rId14"/>
  </p:sldIdLst>
  <p:sldSz cx="13004800" cy="9753600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8D8"/>
          </a:solidFill>
        </a:fill>
      </a:tcStyle>
    </a:wholeTbl>
    <a:band2H>
      <a:tcTxStyle/>
      <a:tcStyle>
        <a:tcBdr/>
        <a:fill>
          <a:solidFill>
            <a:srgbClr val="F6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F241A"/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FF8"/>
          </a:solidFill>
        </a:fill>
      </a:tcStyle>
    </a:wholeTbl>
    <a:band2H>
      <a:tcTxStyle/>
      <a:tcStyle>
        <a:tcBdr/>
        <a:fill>
          <a:solidFill>
            <a:srgbClr val="F2F7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CACDD"/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3" autoAdjust="0"/>
    <p:restoredTop sz="66786" autoAdjust="0"/>
  </p:normalViewPr>
  <p:slideViewPr>
    <p:cSldViewPr>
      <p:cViewPr varScale="1">
        <p:scale>
          <a:sx n="36" d="100"/>
          <a:sy n="36" d="100"/>
        </p:scale>
        <p:origin x="1698" y="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5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6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401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/>
              <a:t>Teacher Talking Points:</a:t>
            </a:r>
          </a:p>
          <a:p>
            <a:endParaRPr lang="en-US" sz="1800" dirty="0" smtClean="0"/>
          </a:p>
          <a:p>
            <a:pPr marL="285750" marR="0" lvl="3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sz="1800" dirty="0" smtClean="0"/>
              <a:t>Smoking hookah may cause the same diseases as smoking cigarettes. These diseases include: </a:t>
            </a:r>
            <a:r>
              <a:rPr lang="en-US" sz="1800" i="1" dirty="0" smtClean="0"/>
              <a:t>(click)</a:t>
            </a:r>
            <a:r>
              <a:rPr lang="en-US" sz="1800" baseline="0" dirty="0" smtClean="0"/>
              <a:t> </a:t>
            </a:r>
            <a:r>
              <a:rPr lang="en-US" sz="1800" dirty="0" smtClean="0"/>
              <a:t>Oral Cancer; </a:t>
            </a:r>
            <a:r>
              <a:rPr lang="en-US" sz="1800" i="1" dirty="0" smtClean="0"/>
              <a:t>(click)</a:t>
            </a:r>
            <a:r>
              <a:rPr lang="en-US" sz="1800" baseline="0" dirty="0" smtClean="0"/>
              <a:t> </a:t>
            </a:r>
            <a:r>
              <a:rPr lang="en-US" sz="1800" dirty="0" smtClean="0"/>
              <a:t>Lung Cancer;</a:t>
            </a:r>
            <a:r>
              <a:rPr lang="en-US" sz="1800" baseline="0" dirty="0" smtClean="0"/>
              <a:t> </a:t>
            </a:r>
            <a:r>
              <a:rPr lang="en-US" sz="1800" i="1" baseline="0" dirty="0" smtClean="0"/>
              <a:t>(click) </a:t>
            </a:r>
            <a:r>
              <a:rPr lang="en-US" sz="1800" dirty="0" smtClean="0"/>
              <a:t>Stomach Cancer;</a:t>
            </a:r>
            <a:r>
              <a:rPr lang="en-US" sz="1800" baseline="0" dirty="0" smtClean="0"/>
              <a:t> </a:t>
            </a:r>
            <a:r>
              <a:rPr lang="en-US" sz="1800" i="1" baseline="0" dirty="0" smtClean="0"/>
              <a:t>(click) </a:t>
            </a:r>
            <a:r>
              <a:rPr lang="en-US" sz="1800" dirty="0" smtClean="0"/>
              <a:t>Esophageal cancer;</a:t>
            </a:r>
            <a:r>
              <a:rPr lang="en-US" sz="1800" baseline="0" dirty="0" smtClean="0"/>
              <a:t> </a:t>
            </a:r>
            <a:r>
              <a:rPr lang="en-US" sz="1800" i="1" baseline="0" dirty="0" smtClean="0"/>
              <a:t>(click) </a:t>
            </a:r>
            <a:r>
              <a:rPr lang="en-US" sz="1800" dirty="0" smtClean="0"/>
              <a:t>Reduced lung function;</a:t>
            </a:r>
            <a:r>
              <a:rPr lang="en-US" sz="1800" baseline="0" dirty="0" smtClean="0"/>
              <a:t> </a:t>
            </a:r>
            <a:r>
              <a:rPr lang="en-US" sz="1800" i="1" baseline="0" dirty="0" smtClean="0"/>
              <a:t>(click) </a:t>
            </a:r>
            <a:r>
              <a:rPr lang="en-US" sz="1800" dirty="0" smtClean="0"/>
              <a:t>Decreased Fertility.</a:t>
            </a:r>
            <a:r>
              <a:rPr lang="en-US" sz="1800" baseline="0" dirty="0" smtClean="0"/>
              <a:t> </a:t>
            </a:r>
            <a:endParaRPr lang="en-US" sz="1800" dirty="0"/>
          </a:p>
          <a:p>
            <a:pPr marL="285750" marR="0" lvl="3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sz="1800" dirty="0" smtClean="0"/>
              <a:t>Secondhand Smoke:</a:t>
            </a:r>
            <a:r>
              <a:rPr lang="en-US" sz="1800" baseline="0" dirty="0" smtClean="0"/>
              <a:t> health risk for nonsmokers. It contains smoke from the </a:t>
            </a:r>
            <a:r>
              <a:rPr lang="en-US" sz="1800" u="sng" baseline="0" dirty="0" smtClean="0"/>
              <a:t>tobacco</a:t>
            </a:r>
            <a:r>
              <a:rPr lang="en-US" sz="1800" baseline="0" dirty="0" smtClean="0"/>
              <a:t> as well as smoke from the </a:t>
            </a:r>
            <a:r>
              <a:rPr lang="en-US" sz="1800" u="sng" baseline="0" dirty="0" smtClean="0"/>
              <a:t>heat source</a:t>
            </a:r>
            <a:r>
              <a:rPr lang="en-US" sz="1800" baseline="0" dirty="0" smtClean="0"/>
              <a:t> used in the hookah. 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3247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/>
              <a:t>Teacher Talking Points:</a:t>
            </a:r>
          </a:p>
          <a:p>
            <a:endParaRPr lang="en-US" sz="1800" dirty="0" smtClean="0"/>
          </a:p>
          <a:p>
            <a:pPr marL="285750" marR="0" lvl="3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sz="1800" dirty="0" smtClean="0"/>
              <a:t>Because Hookah is typically smoked in groups, in a manner where multiple people use the same hose</a:t>
            </a:r>
            <a:r>
              <a:rPr lang="en-US" sz="1800" baseline="0" dirty="0" smtClean="0"/>
              <a:t> from one person to another, s</a:t>
            </a:r>
            <a:r>
              <a:rPr lang="en-US" sz="1800" dirty="0" smtClean="0"/>
              <a:t>mokers are at risk for infectious diseases including: </a:t>
            </a:r>
            <a:r>
              <a:rPr lang="en-US" sz="1800" i="1" dirty="0" smtClean="0"/>
              <a:t>(click)</a:t>
            </a:r>
            <a:r>
              <a:rPr lang="en-US" sz="1800" i="0" dirty="0" smtClean="0"/>
              <a:t> Tuberculosis;</a:t>
            </a:r>
            <a:r>
              <a:rPr lang="en-US" sz="1800" i="1" dirty="0" smtClean="0"/>
              <a:t> (click) </a:t>
            </a:r>
            <a:r>
              <a:rPr lang="en-US" sz="1800" i="0" dirty="0" smtClean="0"/>
              <a:t>Herpes;</a:t>
            </a:r>
            <a:r>
              <a:rPr lang="en-US" sz="1800" i="1" dirty="0" smtClean="0"/>
              <a:t> (click) </a:t>
            </a:r>
            <a:r>
              <a:rPr lang="en-US" sz="1800" i="0" dirty="0" smtClean="0"/>
              <a:t>Hepatitis.</a:t>
            </a:r>
            <a:r>
              <a:rPr lang="en-US" sz="1800" i="0" baseline="0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/>
              <a:t>Teacher Talking Points:</a:t>
            </a:r>
          </a:p>
          <a:p>
            <a:endParaRPr lang="en-US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Working</a:t>
            </a:r>
            <a:r>
              <a:rPr lang="en-US" baseline="0" dirty="0" smtClean="0"/>
              <a:t> in pairs, please sketch out a public service announcement poster that educates students like you about the effects of using hookah.</a:t>
            </a:r>
          </a:p>
          <a:p>
            <a:pPr marL="285750" indent="-285750">
              <a:buFont typeface="Arial" charset="0"/>
              <a:buChar char="•"/>
            </a:pPr>
            <a:endParaRPr lang="en-US" baseline="0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i="1" baseline="0" dirty="0" smtClean="0"/>
              <a:t>Note: Refer to the Positive Youth Development Module at </a:t>
            </a:r>
            <a:r>
              <a:rPr lang="en-US" i="1" baseline="0" dirty="0" err="1" smtClean="0"/>
              <a:t>StanfordTobaccoPreventionToolkit.Stanford.edu</a:t>
            </a:r>
            <a:r>
              <a:rPr lang="en-US" i="1" baseline="0" dirty="0" smtClean="0"/>
              <a:t> for more information about PSAs</a:t>
            </a:r>
          </a:p>
        </p:txBody>
      </p:sp>
    </p:spTree>
    <p:extLst>
      <p:ext uri="{BB962C8B-B14F-4D97-AF65-F5344CB8AC3E}">
        <p14:creationId xmlns:p14="http://schemas.microsoft.com/office/powerpoint/2010/main" val="125808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Picture(s)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From:</a:t>
            </a:r>
          </a:p>
          <a:p>
            <a:endParaRPr lang="en-US" sz="1800" i="1" baseline="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File:Shisha-edit.png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800" i="1" dirty="0" smtClean="0"/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commons.wikimedia.org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800" i="1" dirty="0" err="1" smtClean="0">
                <a:latin typeface="Arial" charset="0"/>
                <a:ea typeface="Arial" charset="0"/>
                <a:cs typeface="Arial" charset="0"/>
              </a:rPr>
              <a:t>File:Hookah-lookthrough.svg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www.istockphoto.com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/vector/vintage-world-map-gm469297954-62339524?irgwc=1&amp;esource=AFF_IS_IR_Andrian%20Valeanu_372642&amp;asid=Andrian%20Valeanu&amp;cid=IS</a:t>
            </a:r>
            <a:endParaRPr lang="en-US" sz="1800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i="1" baseline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7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Teacher Talking Points: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i="1" dirty="0" smtClean="0"/>
              <a:t>(Click)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Today we will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 be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discussing hookah.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Click) </a:t>
            </a:r>
            <a:r>
              <a:rPr lang="en-US" sz="1800" i="0" dirty="0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e are going to learn about the specific parts of a hookah and how they work.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Click) 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Then we will learn about what is actually in hookah smoke clouds.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Click) And lastly, </a:t>
            </a:r>
            <a:r>
              <a:rPr lang="en-US" sz="1800" i="0" baseline="0" dirty="0" smtClean="0">
                <a:latin typeface="Arial" charset="0"/>
                <a:ea typeface="Arial" charset="0"/>
                <a:cs typeface="Arial" charset="0"/>
              </a:rPr>
              <a:t>we wi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ll talk about the risks involved with using hookahs. </a:t>
            </a:r>
          </a:p>
        </p:txBody>
      </p:sp>
    </p:spTree>
    <p:extLst>
      <p:ext uri="{BB962C8B-B14F-4D97-AF65-F5344CB8AC3E}">
        <p14:creationId xmlns:p14="http://schemas.microsoft.com/office/powerpoint/2010/main" val="111732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Talking Points: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/>
              <a:t>So</a:t>
            </a:r>
            <a:r>
              <a:rPr lang="en-US" sz="1800" baseline="0" dirty="0" smtClean="0"/>
              <a:t> what is Hookah?</a:t>
            </a:r>
          </a:p>
          <a:p>
            <a:pPr marL="0" indent="0">
              <a:buFont typeface="Arial" charset="0"/>
              <a:buNone/>
            </a:pPr>
            <a:r>
              <a:rPr lang="en-US" sz="1800" i="1" baseline="0" dirty="0" smtClean="0"/>
              <a:t>(Click) </a:t>
            </a:r>
            <a:r>
              <a:rPr lang="en-US" sz="1800" dirty="0" smtClean="0"/>
              <a:t>It is tobacco that is smoked using a</a:t>
            </a:r>
            <a:r>
              <a:rPr lang="en-US" sz="1800" baseline="0" dirty="0" smtClean="0"/>
              <a:t> w</a:t>
            </a:r>
            <a:r>
              <a:rPr lang="en-US" sz="1800" dirty="0" smtClean="0"/>
              <a:t>ater pipe</a:t>
            </a:r>
            <a:r>
              <a:rPr lang="en-US" sz="1800" i="1" dirty="0" smtClean="0"/>
              <a:t>.</a:t>
            </a:r>
            <a:r>
              <a:rPr lang="en-US" sz="1800" i="1" baseline="0" dirty="0" smtClean="0"/>
              <a:t> </a:t>
            </a:r>
            <a:endParaRPr lang="en-US" sz="1800" dirty="0" smtClean="0"/>
          </a:p>
          <a:p>
            <a:pPr marL="0" indent="0">
              <a:buFont typeface="Arial" charset="0"/>
              <a:buNone/>
            </a:pPr>
            <a:r>
              <a:rPr lang="en-US" sz="1800" i="1" dirty="0" smtClean="0"/>
              <a:t>(Click) </a:t>
            </a:r>
            <a:r>
              <a:rPr lang="en-US" sz="1800" dirty="0" smtClean="0"/>
              <a:t>The tobacco is usually sweetened and flavored using additives</a:t>
            </a:r>
            <a:r>
              <a:rPr lang="en-US" sz="1800" i="1" dirty="0" smtClean="0"/>
              <a:t>.  </a:t>
            </a:r>
            <a:endParaRPr lang="en-US" sz="1800" dirty="0" smtClean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i="1" dirty="0" smtClean="0"/>
              <a:t>(Click) </a:t>
            </a:r>
            <a:r>
              <a:rPr lang="en-US" sz="1800" dirty="0" smtClean="0"/>
              <a:t>Other common names include:</a:t>
            </a:r>
            <a:r>
              <a:rPr lang="en-US" sz="1800" baseline="0" dirty="0" smtClean="0"/>
              <a:t> </a:t>
            </a:r>
            <a:r>
              <a:rPr lang="en-US" sz="1800" dirty="0" smtClean="0"/>
              <a:t>Shisha, Goza, </a:t>
            </a:r>
            <a:r>
              <a:rPr lang="en-US" sz="1800" baseline="0" dirty="0" smtClean="0"/>
              <a:t>A</a:t>
            </a:r>
            <a:r>
              <a:rPr lang="en-US" sz="1800" dirty="0" smtClean="0"/>
              <a:t>rgileh, </a:t>
            </a:r>
            <a:r>
              <a:rPr lang="en-US" sz="1800" dirty="0" err="1" smtClean="0"/>
              <a:t>Narghile</a:t>
            </a:r>
            <a:r>
              <a:rPr lang="en-US" sz="1800" dirty="0" smtClean="0"/>
              <a:t> (</a:t>
            </a:r>
            <a:r>
              <a:rPr lang="en-US" sz="1800" dirty="0" err="1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när’ɡə-lē</a:t>
            </a:r>
            <a:r>
              <a:rPr lang="en-US" sz="1800" dirty="0" smtClean="0">
                <a:effectLst/>
                <a:latin typeface="Lucida Grande"/>
                <a:ea typeface="Lucida Grande"/>
                <a:cs typeface="Lucida Grande"/>
                <a:sym typeface="Lucida Grande"/>
              </a:rPr>
              <a:t>’)</a:t>
            </a:r>
            <a:r>
              <a:rPr lang="en-US" sz="1800" dirty="0" smtClean="0"/>
              <a:t>,</a:t>
            </a:r>
            <a:r>
              <a:rPr lang="en-US" sz="1800" baseline="0" dirty="0" smtClean="0"/>
              <a:t> Water Pipes</a:t>
            </a:r>
            <a:r>
              <a:rPr lang="en-US" sz="1800" dirty="0" smtClean="0"/>
              <a:t> and Hubble-Bubble </a:t>
            </a:r>
            <a:r>
              <a:rPr lang="en-US" sz="1800" i="1" dirty="0" smtClean="0"/>
              <a:t>(click).</a:t>
            </a:r>
            <a:r>
              <a:rPr lang="en-US" sz="1800" i="1" baseline="0" dirty="0" smtClean="0"/>
              <a:t>  </a:t>
            </a:r>
            <a:endParaRPr lang="en-US" sz="1800" i="1" dirty="0" smtClean="0"/>
          </a:p>
          <a:p>
            <a:pPr marL="0" indent="0">
              <a:buFont typeface="Arial" charset="0"/>
              <a:buNone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54294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Talking Points:</a:t>
            </a:r>
          </a:p>
          <a:p>
            <a:pPr marL="0" indent="0">
              <a:buFont typeface="Arial" charset="0"/>
              <a:buNone/>
            </a:pPr>
            <a:r>
              <a:rPr lang="en-US" sz="1800" i="1" dirty="0" smtClean="0"/>
              <a:t>(Click) </a:t>
            </a:r>
            <a:r>
              <a:rPr lang="en-US" sz="1800" dirty="0" smtClean="0"/>
              <a:t>Originated in ancient Persia and India and spread throughout the Middle East and Asia to Turkey during the Ottoman Empire</a:t>
            </a:r>
            <a:r>
              <a:rPr lang="en-US" sz="1800" baseline="0" dirty="0" smtClean="0"/>
              <a:t> (</a:t>
            </a:r>
            <a:r>
              <a:rPr lang="en-US" sz="1800" dirty="0" smtClean="0"/>
              <a:t>Iran, Syria, Jordan, Greece, India, Pakistan, Palestine, Egypt, and Saudi Arabia)</a:t>
            </a:r>
            <a:r>
              <a:rPr lang="en-US" sz="1800" baseline="0" dirty="0" smtClean="0"/>
              <a:t>. </a:t>
            </a:r>
            <a:r>
              <a:rPr lang="en-US" sz="1800" dirty="0" smtClean="0"/>
              <a:t>As Middle Eastern and Asian communities have immigrated to Europe and the US, hookah bars/cafes have opened and gained popularity in Western society.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/>
              <a:t>In the late 1900’s sweetener and flavor additives were added to the tobacco with the goal of attracting female consumers.</a:t>
            </a:r>
          </a:p>
          <a:p>
            <a:pPr marL="0" indent="0">
              <a:buFont typeface="Arial" charset="0"/>
              <a:buNone/>
            </a:pPr>
            <a:endParaRPr lang="en-US" sz="1800" dirty="0" smtClean="0"/>
          </a:p>
          <a:p>
            <a:pPr marL="0" indent="0">
              <a:buFont typeface="Arial" charset="0"/>
              <a:buNone/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(Click)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 many years consumers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 were told that the clouds made by hookah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were ”just water vapor.”</a:t>
            </a:r>
          </a:p>
          <a:p>
            <a:pPr marL="0" indent="0">
              <a:buFont typeface="Arial" charset="0"/>
              <a:buNone/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(Click)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Do you</a:t>
            </a: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 think that is true? (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take responses from the class)</a:t>
            </a:r>
            <a:endParaRPr lang="en-US" sz="1800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baseline="0" dirty="0" smtClean="0">
                <a:latin typeface="Arial" charset="0"/>
                <a:ea typeface="Arial" charset="0"/>
                <a:cs typeface="Arial" charset="0"/>
              </a:rPr>
              <a:t>(Click) No, the clouds made by hookah are not simply water vapor; the are actually aerosols. </a:t>
            </a:r>
            <a:endParaRPr lang="is-IS" sz="1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3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Talking Points:</a:t>
            </a:r>
          </a:p>
          <a:p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So how does a Hookah work?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i="1" dirty="0" smtClean="0"/>
              <a:t>(Click) </a:t>
            </a:r>
            <a:r>
              <a:rPr lang="en-US" sz="1800" dirty="0" smtClean="0"/>
              <a:t>Tobacco is heated with burning</a:t>
            </a:r>
            <a:r>
              <a:rPr lang="en-US" sz="1800" i="1" dirty="0" smtClean="0"/>
              <a:t> </a:t>
            </a:r>
            <a:r>
              <a:rPr lang="en-US" sz="1800" dirty="0" smtClean="0"/>
              <a:t>charcoal or embers</a:t>
            </a:r>
            <a:r>
              <a:rPr lang="en-US" sz="1800" i="1" dirty="0" smtClean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i="1" dirty="0" smtClean="0"/>
              <a:t>(Click) </a:t>
            </a:r>
            <a:r>
              <a:rPr lang="en-US" sz="1800" dirty="0" smtClean="0"/>
              <a:t>The smoke passes through the water pipe’s water bowl and is cooled as a result.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i="1" dirty="0" smtClean="0"/>
              <a:t>(Click) </a:t>
            </a:r>
            <a:r>
              <a:rPr lang="en-US" sz="1800" dirty="0" smtClean="0"/>
              <a:t>Smoke is drawn through a hose to a mouth piece.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dirty="0" smtClean="0"/>
              <a:t>Typically hookah is smoked in a prolonged social session where the hose is used by multiple people.</a:t>
            </a:r>
            <a:r>
              <a:rPr lang="en-US" sz="1800" baseline="0" dirty="0" smtClean="0"/>
              <a:t> </a:t>
            </a:r>
            <a:endParaRPr lang="en-US" sz="1800" dirty="0" smtClean="0"/>
          </a:p>
          <a:p>
            <a:endParaRPr lang="en-US" i="1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is-IS" i="1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i="1" baseline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</a:rPr>
              <a:t> Talking Points:</a:t>
            </a:r>
          </a:p>
          <a:p>
            <a:endParaRPr lang="en-US" sz="1800" i="1" baseline="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i="1" baseline="0" dirty="0" smtClean="0">
                <a:latin typeface="Arial" charset="0"/>
                <a:ea typeface="Arial" charset="0"/>
                <a:cs typeface="Arial" charset="0"/>
                <a:sym typeface="Wingdings"/>
              </a:rPr>
              <a:t>Now, we will be discussing the risks involved with using Hookahs</a:t>
            </a:r>
            <a:endParaRPr lang="en-US" sz="1800" i="1" baseline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4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Teacher Talking Points:</a:t>
            </a:r>
          </a:p>
          <a:p>
            <a:endParaRPr lang="en-US" i="1" dirty="0" smtClean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Now,</a:t>
            </a:r>
            <a:r>
              <a:rPr lang="en-US" baseline="0" dirty="0" smtClean="0">
                <a:sym typeface="Wingdings"/>
              </a:rPr>
              <a:t> turn to a partner and answer the following question. Make sure to justify your answer.</a:t>
            </a: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6315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/>
              <a:t>Teacher Talking Points: </a:t>
            </a:r>
          </a:p>
          <a:p>
            <a:pPr marL="0" indent="0">
              <a:buFont typeface="Arial" charset="0"/>
              <a:buNone/>
            </a:pPr>
            <a:r>
              <a:rPr lang="en-US" sz="1800" i="1" dirty="0" smtClean="0"/>
              <a:t>(Click) </a:t>
            </a:r>
            <a:r>
              <a:rPr lang="en-US" sz="1800" dirty="0" smtClean="0"/>
              <a:t>Despite the smoke being filtered through water, when you smoke Hookah you expose yourself to the addictive chemical </a:t>
            </a:r>
            <a:r>
              <a:rPr lang="en-US" sz="1800" b="1" u="sng" dirty="0" smtClean="0"/>
              <a:t>nicotine</a:t>
            </a:r>
            <a:r>
              <a:rPr lang="en-US" sz="1800" dirty="0" smtClean="0"/>
              <a:t>, heavy metals, and tar. </a:t>
            </a:r>
          </a:p>
          <a:p>
            <a:pPr marL="0" indent="0">
              <a:buFont typeface="Arial" charset="0"/>
              <a:buNone/>
            </a:pPr>
            <a:r>
              <a:rPr lang="en-US" sz="1800" i="1" dirty="0" smtClean="0"/>
              <a:t>(Click) </a:t>
            </a:r>
            <a:r>
              <a:rPr lang="en-US" sz="1800" dirty="0" smtClean="0"/>
              <a:t>When you smoke Hookah you are burning tobacco at a high heat due to the charcoal. </a:t>
            </a:r>
            <a:r>
              <a:rPr lang="en-US" sz="1800" b="1" dirty="0" smtClean="0"/>
              <a:t>This leads to smoke that is at least as toxic as cigarette smoke. </a:t>
            </a:r>
          </a:p>
          <a:p>
            <a:pPr marL="0" indent="0">
              <a:buFont typeface="Arial" charset="0"/>
              <a:buNone/>
            </a:pPr>
            <a:r>
              <a:rPr lang="en-US" sz="1800" i="1" dirty="0" smtClean="0"/>
              <a:t>(Click) </a:t>
            </a:r>
            <a:r>
              <a:rPr lang="en-US" sz="1800" dirty="0" smtClean="0"/>
              <a:t>Because hookah is usually smoked in a prolonged period, smokers may expose</a:t>
            </a:r>
            <a:r>
              <a:rPr lang="en-US" sz="1800" baseline="0" dirty="0" smtClean="0"/>
              <a:t> </a:t>
            </a:r>
            <a:r>
              <a:rPr lang="en-US" sz="1800" dirty="0" smtClean="0"/>
              <a:t>their bodies to </a:t>
            </a:r>
            <a:r>
              <a:rPr lang="en-US" sz="1800" b="1" u="sng" dirty="0" smtClean="0"/>
              <a:t>more toxic substances than cigarette smokers. </a:t>
            </a:r>
          </a:p>
          <a:p>
            <a:pPr marL="487719" lvl="3" indent="0">
              <a:buFont typeface="Arial" charset="0"/>
              <a:buNone/>
            </a:pPr>
            <a:r>
              <a:rPr lang="en-US" sz="1800" dirty="0" smtClean="0"/>
              <a:t>For Example: </a:t>
            </a:r>
          </a:p>
          <a:p>
            <a:pPr marL="487719" lvl="3" indent="0">
              <a:buFont typeface="Arial" charset="0"/>
              <a:buNone/>
            </a:pPr>
            <a:endParaRPr lang="en-US" sz="1800" i="1" dirty="0" smtClean="0"/>
          </a:p>
          <a:p>
            <a:pPr marL="487719" lvl="3" indent="0">
              <a:buFont typeface="Arial" charset="0"/>
              <a:buNone/>
            </a:pPr>
            <a:r>
              <a:rPr lang="en-US" sz="1800" i="1" dirty="0" smtClean="0"/>
              <a:t>	(Click) </a:t>
            </a:r>
            <a:r>
              <a:rPr lang="en-US" sz="1800" dirty="0" smtClean="0"/>
              <a:t>1 cigarette = 20 puffs</a:t>
            </a:r>
          </a:p>
          <a:p>
            <a:pPr marL="0" marR="0" lvl="4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/>
              <a:t>		(Click) </a:t>
            </a:r>
            <a:r>
              <a:rPr lang="en-US" sz="1800" dirty="0" smtClean="0"/>
              <a:t>1 hour hookah session = 200 puffs</a:t>
            </a:r>
          </a:p>
          <a:p>
            <a:pPr marL="0" marR="0" lvl="4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3652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smtClean="0"/>
              <a:t>Teacher Talking Points:</a:t>
            </a:r>
          </a:p>
          <a:p>
            <a:endParaRPr lang="en-US" sz="1800" dirty="0" smtClean="0"/>
          </a:p>
          <a:p>
            <a:pPr marL="571500" marR="0" lvl="3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sz="1800" b="1" i="1" dirty="0" smtClean="0"/>
              <a:t>Based on</a:t>
            </a:r>
            <a:r>
              <a:rPr lang="en-US" sz="1800" b="1" i="1" baseline="0" dirty="0" smtClean="0"/>
              <a:t> </a:t>
            </a:r>
            <a:r>
              <a:rPr lang="en-US" sz="1800" b="1" i="1" dirty="0" smtClean="0"/>
              <a:t>the information you learned on the last few slides, make a hypothesis about whether or not</a:t>
            </a:r>
            <a:r>
              <a:rPr lang="en-US" sz="1800" b="1" i="1" baseline="0" dirty="0" smtClean="0"/>
              <a:t> you think smoking hookah can cause similar and/or different diseases than cigarettes? </a:t>
            </a:r>
            <a:endParaRPr lang="en-US" sz="1800" b="1" i="0" baseline="0" dirty="0" smtClean="0"/>
          </a:p>
          <a:p>
            <a:pPr marL="571500" marR="0" lvl="3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US" sz="1800" dirty="0" smtClean="0"/>
              <a:t>Now, turn to a partner and answer the following question. Make sure to justify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04111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1"/>
            </a:lvl1pPr>
            <a:lvl2pPr marL="487720" indent="0" algn="ctr">
              <a:buNone/>
              <a:defRPr sz="2133"/>
            </a:lvl2pPr>
            <a:lvl3pPr marL="975439" indent="0" algn="ctr">
              <a:buNone/>
              <a:defRPr sz="1920"/>
            </a:lvl3pPr>
            <a:lvl4pPr marL="1463159" indent="0" algn="ctr">
              <a:buNone/>
              <a:defRPr sz="1707"/>
            </a:lvl4pPr>
            <a:lvl5pPr marL="1950878" indent="0" algn="ctr">
              <a:buNone/>
              <a:defRPr sz="1707"/>
            </a:lvl5pPr>
            <a:lvl6pPr marL="2438598" indent="0" algn="ctr">
              <a:buNone/>
              <a:defRPr sz="1707"/>
            </a:lvl6pPr>
            <a:lvl7pPr marL="2926317" indent="0" algn="ctr">
              <a:buNone/>
              <a:defRPr sz="1707"/>
            </a:lvl7pPr>
            <a:lvl8pPr marL="3414038" indent="0" algn="ctr">
              <a:buNone/>
              <a:defRPr sz="1707"/>
            </a:lvl8pPr>
            <a:lvl9pPr marL="3901757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4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7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93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93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1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/>
          <a:lstStyle>
            <a:lvl1pPr defTabSz="457223">
              <a:defRPr sz="72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marL="893742" indent="-436519" defTabSz="457223">
              <a:spcBef>
                <a:spcPts val="3000"/>
              </a:spcBef>
              <a:buClrTx/>
              <a:buSzPct val="43000"/>
              <a:buFontTx/>
              <a:buBlip>
                <a:blip r:embed="rId2"/>
              </a:buBlip>
              <a:defRPr sz="3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1pPr>
            <a:lvl2pPr marL="1439869" indent="-436519" defTabSz="457223">
              <a:spcBef>
                <a:spcPts val="3000"/>
              </a:spcBef>
              <a:buClrTx/>
              <a:buSzPct val="43000"/>
              <a:buFontTx/>
              <a:buBlip>
                <a:blip r:embed="rId2"/>
              </a:buBlip>
              <a:defRPr sz="3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2pPr>
            <a:lvl3pPr marL="1973296" indent="-436519" defTabSz="457223">
              <a:spcBef>
                <a:spcPts val="3000"/>
              </a:spcBef>
              <a:buClrTx/>
              <a:buSzPct val="43000"/>
              <a:buFontTx/>
              <a:buBlip>
                <a:blip r:embed="rId2"/>
              </a:buBlip>
              <a:defRPr sz="3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3pPr>
            <a:lvl4pPr marL="2544824" indent="-436519" defTabSz="457223">
              <a:spcBef>
                <a:spcPts val="3000"/>
              </a:spcBef>
              <a:buClrTx/>
              <a:buSzPct val="43000"/>
              <a:buFontTx/>
              <a:buBlip>
                <a:blip r:embed="rId2"/>
              </a:buBlip>
              <a:defRPr sz="3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4pPr>
            <a:lvl5pPr marL="3129053" indent="-436519" defTabSz="457223">
              <a:spcBef>
                <a:spcPts val="3000"/>
              </a:spcBef>
              <a:buClrTx/>
              <a:buSzPct val="43000"/>
              <a:buFontTx/>
              <a:buBlip>
                <a:blip r:embed="rId2"/>
              </a:buBlip>
              <a:defRPr sz="3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8736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97B4-1D5C-47D4-87B7-1CF97931AB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4F31-F968-4B0A-9454-4C527949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1"/>
            <a:ext cx="11216640" cy="2133599"/>
          </a:xfrm>
        </p:spPr>
        <p:txBody>
          <a:bodyPr/>
          <a:lstStyle>
            <a:lvl1pPr marL="0" indent="0">
              <a:buNone/>
              <a:defRPr sz="2561">
                <a:solidFill>
                  <a:schemeClr val="tx1">
                    <a:tint val="75000"/>
                  </a:schemeClr>
                </a:solidFill>
              </a:defRPr>
            </a:lvl1pPr>
            <a:lvl2pPr marL="48772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4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15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87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59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3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4038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75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83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519294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7" y="2390987"/>
            <a:ext cx="5501639" cy="1171786"/>
          </a:xfrm>
        </p:spPr>
        <p:txBody>
          <a:bodyPr anchor="b"/>
          <a:lstStyle>
            <a:lvl1pPr marL="0" indent="0">
              <a:buNone/>
              <a:defRPr sz="2561" b="1"/>
            </a:lvl1pPr>
            <a:lvl2pPr marL="487720" indent="0">
              <a:buNone/>
              <a:defRPr sz="2133" b="1"/>
            </a:lvl2pPr>
            <a:lvl3pPr marL="975439" indent="0">
              <a:buNone/>
              <a:defRPr sz="1920" b="1"/>
            </a:lvl3pPr>
            <a:lvl4pPr marL="1463159" indent="0">
              <a:buNone/>
              <a:defRPr sz="1707" b="1"/>
            </a:lvl4pPr>
            <a:lvl5pPr marL="1950878" indent="0">
              <a:buNone/>
              <a:defRPr sz="1707" b="1"/>
            </a:lvl5pPr>
            <a:lvl6pPr marL="2438598" indent="0">
              <a:buNone/>
              <a:defRPr sz="1707" b="1"/>
            </a:lvl6pPr>
            <a:lvl7pPr marL="2926317" indent="0">
              <a:buNone/>
              <a:defRPr sz="1707" b="1"/>
            </a:lvl7pPr>
            <a:lvl8pPr marL="3414038" indent="0">
              <a:buNone/>
              <a:defRPr sz="1707" b="1"/>
            </a:lvl8pPr>
            <a:lvl9pPr marL="3901757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7" y="3562777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1" b="1"/>
            </a:lvl1pPr>
            <a:lvl2pPr marL="487720" indent="0">
              <a:buNone/>
              <a:defRPr sz="2133" b="1"/>
            </a:lvl2pPr>
            <a:lvl3pPr marL="975439" indent="0">
              <a:buNone/>
              <a:defRPr sz="1920" b="1"/>
            </a:lvl3pPr>
            <a:lvl4pPr marL="1463159" indent="0">
              <a:buNone/>
              <a:defRPr sz="1707" b="1"/>
            </a:lvl4pPr>
            <a:lvl5pPr marL="1950878" indent="0">
              <a:buNone/>
              <a:defRPr sz="1707" b="1"/>
            </a:lvl5pPr>
            <a:lvl6pPr marL="2438598" indent="0">
              <a:buNone/>
              <a:defRPr sz="1707" b="1"/>
            </a:lvl6pPr>
            <a:lvl7pPr marL="2926317" indent="0">
              <a:buNone/>
              <a:defRPr sz="1707" b="1"/>
            </a:lvl7pPr>
            <a:lvl8pPr marL="3414038" indent="0">
              <a:buNone/>
              <a:defRPr sz="1707" b="1"/>
            </a:lvl8pPr>
            <a:lvl9pPr marL="3901757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7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DD-A423-8348-AF74-9E12A425F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4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720" indent="0">
              <a:buNone/>
              <a:defRPr sz="1493"/>
            </a:lvl2pPr>
            <a:lvl3pPr marL="975439" indent="0">
              <a:buNone/>
              <a:defRPr sz="1280"/>
            </a:lvl3pPr>
            <a:lvl4pPr marL="1463159" indent="0">
              <a:buNone/>
              <a:defRPr sz="1067"/>
            </a:lvl4pPr>
            <a:lvl5pPr marL="1950878" indent="0">
              <a:buNone/>
              <a:defRPr sz="1067"/>
            </a:lvl5pPr>
            <a:lvl6pPr marL="2438598" indent="0">
              <a:buNone/>
              <a:defRPr sz="1067"/>
            </a:lvl6pPr>
            <a:lvl7pPr marL="2926317" indent="0">
              <a:buNone/>
              <a:defRPr sz="1067"/>
            </a:lvl7pPr>
            <a:lvl8pPr marL="3414038" indent="0">
              <a:buNone/>
              <a:defRPr sz="1067"/>
            </a:lvl8pPr>
            <a:lvl9pPr marL="3901757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05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720" indent="0">
              <a:buNone/>
              <a:defRPr sz="2987"/>
            </a:lvl2pPr>
            <a:lvl3pPr marL="975439" indent="0">
              <a:buNone/>
              <a:defRPr sz="2561"/>
            </a:lvl3pPr>
            <a:lvl4pPr marL="1463159" indent="0">
              <a:buNone/>
              <a:defRPr sz="2133"/>
            </a:lvl4pPr>
            <a:lvl5pPr marL="1950878" indent="0">
              <a:buNone/>
              <a:defRPr sz="2133"/>
            </a:lvl5pPr>
            <a:lvl6pPr marL="2438598" indent="0">
              <a:buNone/>
              <a:defRPr sz="2133"/>
            </a:lvl6pPr>
            <a:lvl7pPr marL="2926317" indent="0">
              <a:buNone/>
              <a:defRPr sz="2133"/>
            </a:lvl7pPr>
            <a:lvl8pPr marL="3414038" indent="0">
              <a:buNone/>
              <a:defRPr sz="2133"/>
            </a:lvl8pPr>
            <a:lvl9pPr marL="3901757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4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720" indent="0">
              <a:buNone/>
              <a:defRPr sz="1493"/>
            </a:lvl2pPr>
            <a:lvl3pPr marL="975439" indent="0">
              <a:buNone/>
              <a:defRPr sz="1280"/>
            </a:lvl3pPr>
            <a:lvl4pPr marL="1463159" indent="0">
              <a:buNone/>
              <a:defRPr sz="1067"/>
            </a:lvl4pPr>
            <a:lvl5pPr marL="1950878" indent="0">
              <a:buNone/>
              <a:defRPr sz="1067"/>
            </a:lvl5pPr>
            <a:lvl6pPr marL="2438598" indent="0">
              <a:buNone/>
              <a:defRPr sz="1067"/>
            </a:lvl6pPr>
            <a:lvl7pPr marL="2926317" indent="0">
              <a:buNone/>
              <a:defRPr sz="1067"/>
            </a:lvl7pPr>
            <a:lvl8pPr marL="3414038" indent="0">
              <a:buNone/>
              <a:defRPr sz="1067"/>
            </a:lvl8pPr>
            <a:lvl9pPr marL="3901757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60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4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5F69-69AB-5C4C-851B-7169B1BA0D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7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904014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75439" rtl="0" eaLnBrk="1" latinLnBrk="0" hangingPunct="1">
        <a:lnSpc>
          <a:spcPct val="90000"/>
        </a:lnSpc>
        <a:spcBef>
          <a:spcPct val="0"/>
        </a:spcBef>
        <a:buNone/>
        <a:defRPr sz="4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60" indent="-243860" algn="l" defTabSz="975439" rtl="0" eaLnBrk="1" latinLnBrk="0" hangingPunct="1">
        <a:lnSpc>
          <a:spcPct val="90000"/>
        </a:lnSpc>
        <a:spcBef>
          <a:spcPts val="1067"/>
        </a:spcBef>
        <a:buFont typeface="Arial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7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2pPr>
      <a:lvl3pPr marL="121929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701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739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45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177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897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618" indent="-243860" algn="l" defTabSz="975439" rtl="0" eaLnBrk="1" latinLnBrk="0" hangingPunct="1">
        <a:lnSpc>
          <a:spcPct val="90000"/>
        </a:lnSpc>
        <a:spcBef>
          <a:spcPts val="533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20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39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59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7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9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317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4038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757" algn="l" defTabSz="975439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announcement/36109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obacco/data_statistics/fact_sheets/tobacco_industry/hookahs/inde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ho.int/tobacco/global_interaction/tobreg/Waterpipe%20recommendation_Final.pdf" TargetMode="External"/><Relationship Id="rId5" Type="http://schemas.openxmlformats.org/officeDocument/2006/relationships/hyperlink" Target="http://www.lungusa2.org/embargo/slati/Trendalert_Waterpipes.pdf" TargetMode="External"/><Relationship Id="rId4" Type="http://schemas.openxmlformats.org/officeDocument/2006/relationships/hyperlink" Target="https://www.cdc.gov/features/hookahsmoking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77715" y="3488858"/>
            <a:ext cx="12039600" cy="3057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8500">
                <a:solidFill>
                  <a:srgbClr val="FFFFFF"/>
                </a:solidFill>
                <a:effectLst>
                  <a:outerShdw blurRad="127000" dist="76200" dir="2700000" rotWithShape="0">
                    <a:srgbClr val="FEF50B"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9601" b="1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Hookah/</a:t>
            </a:r>
            <a:r>
              <a:rPr lang="en-US" sz="9601" b="1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Waterpipes</a:t>
            </a:r>
            <a:r>
              <a:rPr lang="en-US" sz="9601" b="1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101</a:t>
            </a:r>
            <a:endParaRPr sz="9601" b="1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20" y="0"/>
            <a:ext cx="4830287" cy="2328502"/>
          </a:xfrm>
          <a:prstGeom prst="rect">
            <a:avLst/>
          </a:prstGeom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-9769" y="6858000"/>
            <a:ext cx="13014569" cy="2895600"/>
          </a:xfrm>
          <a:prstGeom prst="rect">
            <a:avLst/>
          </a:prstGeom>
          <a:solidFill>
            <a:srgbClr val="660000"/>
          </a:solidFill>
        </p:spPr>
        <p:txBody>
          <a:bodyPr lIns="91425" tIns="91425" rIns="91425" bIns="91425" anchor="t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" y="8311662"/>
            <a:ext cx="45212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9600" y="9257296"/>
            <a:ext cx="24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© Stanford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447801"/>
            <a:ext cx="1121664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Hookah Health Effects 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092200" y="29718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Oral Cancer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092200" y="49530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Lung Cancer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26000" y="29718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Stomach Cancer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826000" y="49530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Esophageal Cancer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559800" y="29718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Reduced Lung Infection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8559800" y="4953000"/>
            <a:ext cx="3200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Decreased Fertility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4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447801"/>
            <a:ext cx="1121664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Hookah </a:t>
            </a: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and Infectious Diseases </a:t>
            </a: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3124200"/>
            <a:ext cx="3810000" cy="4953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92400" y="3124200"/>
            <a:ext cx="38862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Tuberculosis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692400" y="6781800"/>
            <a:ext cx="38862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Hepatitis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692400" y="4953000"/>
            <a:ext cx="38862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Herpes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38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447801"/>
            <a:ext cx="1121664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What do you want your peers to know about hookah?</a:t>
            </a:r>
            <a:endParaRPr lang="en-US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26" name="Picture 2" descr="https://d30y9cdsu7xlg0.cloudfront.net/png/361093-200.png">
            <a:hlinkClick r:id="rId3" tooltip="Announcemen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82821"/>
            <a:ext cx="4946779" cy="49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85128" y="4301020"/>
            <a:ext cx="62656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effectLst/>
                <a:latin typeface="Britannic Bold" charset="0"/>
                <a:ea typeface="Britannic Bold" charset="0"/>
                <a:cs typeface="Britannic Bold" charset="0"/>
              </a:rPr>
              <a:t>Public Service 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4"/>
                </a:solidFill>
                <a:effectLst/>
                <a:latin typeface="Britannic Bold" charset="0"/>
                <a:ea typeface="Britannic Bold" charset="0"/>
                <a:cs typeface="Britannic Bold" charset="0"/>
              </a:rPr>
              <a:t>Announcement</a:t>
            </a:r>
            <a:endParaRPr lang="en-US" sz="6600" b="1" cap="none" spc="0" dirty="0">
              <a:ln/>
              <a:solidFill>
                <a:schemeClr val="accent4"/>
              </a:solidFill>
              <a:effectLst/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4928225" y="1027315"/>
            <a:ext cx="325038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Resources </a:t>
            </a:r>
            <a:endParaRPr sz="4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0" y="219501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82600" y="2209800"/>
            <a:ext cx="1221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CDC: Hookah Facts/Data</a:t>
            </a:r>
          </a:p>
          <a:p>
            <a:r>
              <a:rPr lang="en-US" sz="2000" dirty="0" smtClean="0">
                <a:latin typeface="Times New Roman"/>
                <a:cs typeface="Times New Roman"/>
                <a:hlinkClick r:id="rId3"/>
              </a:rPr>
              <a:t>https</a:t>
            </a:r>
            <a:r>
              <a:rPr lang="en-US" sz="2000" dirty="0">
                <a:latin typeface="Times New Roman"/>
                <a:cs typeface="Times New Roman"/>
                <a:hlinkClick r:id="rId3"/>
              </a:rPr>
              <a:t>://</a:t>
            </a:r>
            <a:r>
              <a:rPr lang="en-US" sz="2000" dirty="0" smtClean="0">
                <a:latin typeface="Times New Roman"/>
                <a:cs typeface="Times New Roman"/>
                <a:hlinkClick r:id="rId3"/>
              </a:rPr>
              <a:t>www.cdc.gov/tobacco/data_statistics/fact_sheets/tobacco_industry/hookahs/index.htm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CDC: Dangers of Hookah Smoking</a:t>
            </a:r>
          </a:p>
          <a:p>
            <a:r>
              <a:rPr lang="en-US" sz="2000" dirty="0">
                <a:latin typeface="Times New Roman"/>
                <a:cs typeface="Times New Roman"/>
                <a:hlinkClick r:id="rId4"/>
              </a:rPr>
              <a:t>https://www.cdc.gov/features/hookahsmoking/</a:t>
            </a:r>
            <a:r>
              <a:rPr lang="en-US" sz="2000" dirty="0" smtClean="0">
                <a:latin typeface="Times New Roman"/>
                <a:cs typeface="Times New Roman"/>
                <a:hlinkClick r:id="rId4"/>
              </a:rPr>
              <a:t>index.html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ALA: Tobacco Policy Trend Alert – An Emerging Deadly Trend – Water Pipe Tobacco Use</a:t>
            </a:r>
          </a:p>
          <a:p>
            <a:r>
              <a:rPr lang="en-US" sz="2000" dirty="0">
                <a:latin typeface="Times New Roman"/>
                <a:cs typeface="Times New Roman"/>
                <a:hlinkClick r:id="rId5"/>
              </a:rPr>
              <a:t>http://www.lungusa2.org/embargo/slati/</a:t>
            </a:r>
            <a:r>
              <a:rPr lang="en-US" sz="2000" dirty="0" smtClean="0">
                <a:latin typeface="Times New Roman"/>
                <a:cs typeface="Times New Roman"/>
                <a:hlinkClick r:id="rId5"/>
              </a:rPr>
              <a:t>Trendalert_Waterpipes.pdf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WHO: Tobacco Product Advisory</a:t>
            </a:r>
          </a:p>
          <a:p>
            <a:r>
              <a:rPr lang="en-US" sz="2000" dirty="0">
                <a:latin typeface="Times New Roman"/>
                <a:cs typeface="Times New Roman"/>
                <a:hlinkClick r:id="rId6" invalidUrl="http://www.who.int/tobacco/global_interaction/tobreg/Waterpipe recommendation_Final.pdf"/>
              </a:rPr>
              <a:t>http://www.who.int/tobacco/global_interaction/tobreg/Waterpipe%</a:t>
            </a:r>
            <a:r>
              <a:rPr lang="en-US" sz="2000" dirty="0" smtClean="0">
                <a:latin typeface="Times New Roman"/>
                <a:cs typeface="Times New Roman"/>
                <a:hlinkClick r:id="rId6" invalidUrl="http://www.who.int/tobacco/global_interaction/tobreg/Waterpipe recommendation_Final.pdf"/>
              </a:rPr>
              <a:t>20recommendation_Final.pdf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3200" dirty="0"/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6221203"/>
      </p:ext>
    </p:extLst>
  </p:cSld>
  <p:clrMapOvr>
    <a:masterClrMapping/>
  </p:clrMapOvr>
  <p:transition>
    <p:wipe dir="r"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853" y="533400"/>
            <a:ext cx="10464800" cy="144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this presentation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2" descr="mage result for vape pe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Shape 63"/>
          <p:cNvSpPr/>
          <p:nvPr/>
        </p:nvSpPr>
        <p:spPr>
          <a:xfrm rot="5400000">
            <a:off x="-4407215" y="4577511"/>
            <a:ext cx="9753601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99779" y="9380025"/>
            <a:ext cx="5605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Image Credit: via </a:t>
            </a:r>
            <a:r>
              <a:rPr lang="en-US" dirty="0" err="1" smtClean="0"/>
              <a:t>thenounproject.com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2400" y="2667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Hookah?</a:t>
            </a:r>
          </a:p>
        </p:txBody>
      </p:sp>
      <p:pic>
        <p:nvPicPr>
          <p:cNvPr id="9" name="Shape 274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2082800" y="2819400"/>
            <a:ext cx="342900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921000" y="3657600"/>
            <a:ext cx="1752600" cy="2133600"/>
          </a:xfrm>
          <a:prstGeom prst="actionButtonHelp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02400" y="3886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does it work?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2400" y="6248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Are there any risks?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6200" y="5105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it made of?</a:t>
            </a:r>
          </a:p>
        </p:txBody>
      </p:sp>
    </p:spTree>
    <p:extLst>
      <p:ext uri="{BB962C8B-B14F-4D97-AF65-F5344CB8AC3E}">
        <p14:creationId xmlns:p14="http://schemas.microsoft.com/office/powerpoint/2010/main" val="1740718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916473" y="1027315"/>
            <a:ext cx="527388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What is Hookah? </a:t>
            </a:r>
            <a:endParaRPr sz="4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0" y="219501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590800"/>
            <a:ext cx="2971800" cy="527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590800"/>
            <a:ext cx="9463888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00" y="28194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Shisha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0" y="44958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Argileh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0" y="6019800"/>
            <a:ext cx="4267200" cy="17543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Hubble-bubble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4800" y="28194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Goza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1000" y="44196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Narghile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1000" y="6019800"/>
            <a:ext cx="42672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Water Pipes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uiExpan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882010" y="1027315"/>
            <a:ext cx="534280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Hookah’s History </a:t>
            </a:r>
            <a:endParaRPr sz="4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0" y="219501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 descr="Screen Shot 2017-09-11 at 9.27.15 A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0"/>
          <a:stretch/>
        </p:blipFill>
        <p:spPr>
          <a:xfrm>
            <a:off x="4292600" y="2438400"/>
            <a:ext cx="4587238" cy="5968096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 rot="7178792">
            <a:off x="7101209" y="4894542"/>
            <a:ext cx="304800" cy="1524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 rot="2548624">
            <a:off x="4807345" y="4208937"/>
            <a:ext cx="304800" cy="1524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007600" y="5105400"/>
            <a:ext cx="2222476" cy="1447800"/>
          </a:xfrm>
          <a:prstGeom prst="wedgeRectCallout">
            <a:avLst>
              <a:gd name="adj1" fmla="val -38570"/>
              <a:gd name="adj2" fmla="val -761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 you think that is true?</a:t>
            </a:r>
            <a:endParaRPr lang="en-US" sz="2400" dirty="0"/>
          </a:p>
        </p:txBody>
      </p:sp>
      <p:sp>
        <p:nvSpPr>
          <p:cNvPr id="12" name="Horizontal Scroll 11"/>
          <p:cNvSpPr/>
          <p:nvPr/>
        </p:nvSpPr>
        <p:spPr>
          <a:xfrm>
            <a:off x="9321800" y="2286000"/>
            <a:ext cx="2971800" cy="2514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…clouds made by hookah was just “</a:t>
            </a:r>
            <a:r>
              <a:rPr lang="en-US" sz="2400" u="sng" dirty="0" smtClean="0"/>
              <a:t>water vapor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273736" y="911404"/>
            <a:ext cx="10624965" cy="8118676"/>
            <a:chOff x="1168400" y="1634924"/>
            <a:chExt cx="10624965" cy="8118676"/>
          </a:xfrm>
        </p:grpSpPr>
        <p:grpSp>
          <p:nvGrpSpPr>
            <p:cNvPr id="24" name="Group 23"/>
            <p:cNvGrpSpPr/>
            <p:nvPr/>
          </p:nvGrpSpPr>
          <p:grpSpPr>
            <a:xfrm>
              <a:off x="1625600" y="2347872"/>
              <a:ext cx="9468785" cy="5754258"/>
              <a:chOff x="65370" y="-3610271"/>
              <a:chExt cx="10267015" cy="7002329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65370" y="-3610271"/>
                <a:ext cx="10267015" cy="7002329"/>
              </a:xfrm>
              <a:custGeom>
                <a:avLst/>
                <a:gdLst>
                  <a:gd name="connsiteX0" fmla="*/ 4059936 w 9473184"/>
                  <a:gd name="connsiteY0" fmla="*/ 658368 h 8156448"/>
                  <a:gd name="connsiteX1" fmla="*/ 4352544 w 9473184"/>
                  <a:gd name="connsiteY1" fmla="*/ 731520 h 8156448"/>
                  <a:gd name="connsiteX2" fmla="*/ 4462272 w 9473184"/>
                  <a:gd name="connsiteY2" fmla="*/ 841248 h 8156448"/>
                  <a:gd name="connsiteX3" fmla="*/ 4498848 w 9473184"/>
                  <a:gd name="connsiteY3" fmla="*/ 950976 h 8156448"/>
                  <a:gd name="connsiteX4" fmla="*/ 4462272 w 9473184"/>
                  <a:gd name="connsiteY4" fmla="*/ 1170432 h 8156448"/>
                  <a:gd name="connsiteX5" fmla="*/ 4133088 w 9473184"/>
                  <a:gd name="connsiteY5" fmla="*/ 1353312 h 8156448"/>
                  <a:gd name="connsiteX6" fmla="*/ 4023360 w 9473184"/>
                  <a:gd name="connsiteY6" fmla="*/ 1426464 h 8156448"/>
                  <a:gd name="connsiteX7" fmla="*/ 3547872 w 9473184"/>
                  <a:gd name="connsiteY7" fmla="*/ 1389888 h 8156448"/>
                  <a:gd name="connsiteX8" fmla="*/ 3401568 w 9473184"/>
                  <a:gd name="connsiteY8" fmla="*/ 1133856 h 8156448"/>
                  <a:gd name="connsiteX9" fmla="*/ 3328416 w 9473184"/>
                  <a:gd name="connsiteY9" fmla="*/ 1024128 h 8156448"/>
                  <a:gd name="connsiteX10" fmla="*/ 3218688 w 9473184"/>
                  <a:gd name="connsiteY10" fmla="*/ 804672 h 8156448"/>
                  <a:gd name="connsiteX11" fmla="*/ 3291840 w 9473184"/>
                  <a:gd name="connsiteY11" fmla="*/ 438912 h 8156448"/>
                  <a:gd name="connsiteX12" fmla="*/ 3547872 w 9473184"/>
                  <a:gd name="connsiteY12" fmla="*/ 146304 h 8156448"/>
                  <a:gd name="connsiteX13" fmla="*/ 3657600 w 9473184"/>
                  <a:gd name="connsiteY13" fmla="*/ 109728 h 8156448"/>
                  <a:gd name="connsiteX14" fmla="*/ 3877056 w 9473184"/>
                  <a:gd name="connsiteY14" fmla="*/ 0 h 8156448"/>
                  <a:gd name="connsiteX15" fmla="*/ 4645152 w 9473184"/>
                  <a:gd name="connsiteY15" fmla="*/ 36576 h 8156448"/>
                  <a:gd name="connsiteX16" fmla="*/ 4901184 w 9473184"/>
                  <a:gd name="connsiteY16" fmla="*/ 146304 h 8156448"/>
                  <a:gd name="connsiteX17" fmla="*/ 5010912 w 9473184"/>
                  <a:gd name="connsiteY17" fmla="*/ 256032 h 8156448"/>
                  <a:gd name="connsiteX18" fmla="*/ 5266944 w 9473184"/>
                  <a:gd name="connsiteY18" fmla="*/ 438912 h 8156448"/>
                  <a:gd name="connsiteX19" fmla="*/ 5376672 w 9473184"/>
                  <a:gd name="connsiteY19" fmla="*/ 914400 h 8156448"/>
                  <a:gd name="connsiteX20" fmla="*/ 5340096 w 9473184"/>
                  <a:gd name="connsiteY20" fmla="*/ 1207008 h 8156448"/>
                  <a:gd name="connsiteX21" fmla="*/ 5303520 w 9473184"/>
                  <a:gd name="connsiteY21" fmla="*/ 1316736 h 8156448"/>
                  <a:gd name="connsiteX22" fmla="*/ 5266944 w 9473184"/>
                  <a:gd name="connsiteY22" fmla="*/ 1463040 h 8156448"/>
                  <a:gd name="connsiteX23" fmla="*/ 5303520 w 9473184"/>
                  <a:gd name="connsiteY23" fmla="*/ 1609344 h 8156448"/>
                  <a:gd name="connsiteX24" fmla="*/ 5522976 w 9473184"/>
                  <a:gd name="connsiteY24" fmla="*/ 1463040 h 8156448"/>
                  <a:gd name="connsiteX25" fmla="*/ 5815584 w 9473184"/>
                  <a:gd name="connsiteY25" fmla="*/ 1389888 h 8156448"/>
                  <a:gd name="connsiteX26" fmla="*/ 6510528 w 9473184"/>
                  <a:gd name="connsiteY26" fmla="*/ 1426464 h 8156448"/>
                  <a:gd name="connsiteX27" fmla="*/ 6656832 w 9473184"/>
                  <a:gd name="connsiteY27" fmla="*/ 1499616 h 8156448"/>
                  <a:gd name="connsiteX28" fmla="*/ 6766560 w 9473184"/>
                  <a:gd name="connsiteY28" fmla="*/ 1536192 h 8156448"/>
                  <a:gd name="connsiteX29" fmla="*/ 6949440 w 9473184"/>
                  <a:gd name="connsiteY29" fmla="*/ 1865376 h 8156448"/>
                  <a:gd name="connsiteX30" fmla="*/ 6839712 w 9473184"/>
                  <a:gd name="connsiteY30" fmla="*/ 2231136 h 8156448"/>
                  <a:gd name="connsiteX31" fmla="*/ 6766560 w 9473184"/>
                  <a:gd name="connsiteY31" fmla="*/ 2340864 h 8156448"/>
                  <a:gd name="connsiteX32" fmla="*/ 6656832 w 9473184"/>
                  <a:gd name="connsiteY32" fmla="*/ 2414016 h 8156448"/>
                  <a:gd name="connsiteX33" fmla="*/ 6547104 w 9473184"/>
                  <a:gd name="connsiteY33" fmla="*/ 2523744 h 8156448"/>
                  <a:gd name="connsiteX34" fmla="*/ 7022592 w 9473184"/>
                  <a:gd name="connsiteY34" fmla="*/ 2487168 h 8156448"/>
                  <a:gd name="connsiteX35" fmla="*/ 7680960 w 9473184"/>
                  <a:gd name="connsiteY35" fmla="*/ 2450592 h 8156448"/>
                  <a:gd name="connsiteX36" fmla="*/ 8631936 w 9473184"/>
                  <a:gd name="connsiteY36" fmla="*/ 2487168 h 8156448"/>
                  <a:gd name="connsiteX37" fmla="*/ 8887968 w 9473184"/>
                  <a:gd name="connsiteY37" fmla="*/ 2816352 h 8156448"/>
                  <a:gd name="connsiteX38" fmla="*/ 9034272 w 9473184"/>
                  <a:gd name="connsiteY38" fmla="*/ 3035808 h 8156448"/>
                  <a:gd name="connsiteX39" fmla="*/ 9070848 w 9473184"/>
                  <a:gd name="connsiteY39" fmla="*/ 3182112 h 8156448"/>
                  <a:gd name="connsiteX40" fmla="*/ 8851392 w 9473184"/>
                  <a:gd name="connsiteY40" fmla="*/ 3657600 h 8156448"/>
                  <a:gd name="connsiteX41" fmla="*/ 8741664 w 9473184"/>
                  <a:gd name="connsiteY41" fmla="*/ 3730752 h 8156448"/>
                  <a:gd name="connsiteX42" fmla="*/ 8924544 w 9473184"/>
                  <a:gd name="connsiteY42" fmla="*/ 3767328 h 8156448"/>
                  <a:gd name="connsiteX43" fmla="*/ 9070848 w 9473184"/>
                  <a:gd name="connsiteY43" fmla="*/ 3877056 h 8156448"/>
                  <a:gd name="connsiteX44" fmla="*/ 9290304 w 9473184"/>
                  <a:gd name="connsiteY44" fmla="*/ 4133088 h 8156448"/>
                  <a:gd name="connsiteX45" fmla="*/ 9363456 w 9473184"/>
                  <a:gd name="connsiteY45" fmla="*/ 4279392 h 8156448"/>
                  <a:gd name="connsiteX46" fmla="*/ 9436608 w 9473184"/>
                  <a:gd name="connsiteY46" fmla="*/ 4572000 h 8156448"/>
                  <a:gd name="connsiteX47" fmla="*/ 9473184 w 9473184"/>
                  <a:gd name="connsiteY47" fmla="*/ 4681728 h 8156448"/>
                  <a:gd name="connsiteX48" fmla="*/ 9400032 w 9473184"/>
                  <a:gd name="connsiteY48" fmla="*/ 5193792 h 8156448"/>
                  <a:gd name="connsiteX49" fmla="*/ 9290304 w 9473184"/>
                  <a:gd name="connsiteY49" fmla="*/ 5340096 h 8156448"/>
                  <a:gd name="connsiteX50" fmla="*/ 9034272 w 9473184"/>
                  <a:gd name="connsiteY50" fmla="*/ 5559552 h 8156448"/>
                  <a:gd name="connsiteX51" fmla="*/ 8522208 w 9473184"/>
                  <a:gd name="connsiteY51" fmla="*/ 5669280 h 8156448"/>
                  <a:gd name="connsiteX52" fmla="*/ 7900416 w 9473184"/>
                  <a:gd name="connsiteY52" fmla="*/ 5705856 h 8156448"/>
                  <a:gd name="connsiteX53" fmla="*/ 8119872 w 9473184"/>
                  <a:gd name="connsiteY53" fmla="*/ 6144768 h 8156448"/>
                  <a:gd name="connsiteX54" fmla="*/ 8083296 w 9473184"/>
                  <a:gd name="connsiteY54" fmla="*/ 7059168 h 8156448"/>
                  <a:gd name="connsiteX55" fmla="*/ 7936992 w 9473184"/>
                  <a:gd name="connsiteY55" fmla="*/ 7315200 h 8156448"/>
                  <a:gd name="connsiteX56" fmla="*/ 7644384 w 9473184"/>
                  <a:gd name="connsiteY56" fmla="*/ 7644384 h 8156448"/>
                  <a:gd name="connsiteX57" fmla="*/ 7498080 w 9473184"/>
                  <a:gd name="connsiteY57" fmla="*/ 7827264 h 8156448"/>
                  <a:gd name="connsiteX58" fmla="*/ 7351776 w 9473184"/>
                  <a:gd name="connsiteY58" fmla="*/ 7900416 h 8156448"/>
                  <a:gd name="connsiteX59" fmla="*/ 7242048 w 9473184"/>
                  <a:gd name="connsiteY59" fmla="*/ 8010144 h 8156448"/>
                  <a:gd name="connsiteX60" fmla="*/ 6803136 w 9473184"/>
                  <a:gd name="connsiteY60" fmla="*/ 8119872 h 8156448"/>
                  <a:gd name="connsiteX61" fmla="*/ 6620256 w 9473184"/>
                  <a:gd name="connsiteY61" fmla="*/ 8156448 h 8156448"/>
                  <a:gd name="connsiteX62" fmla="*/ 6071616 w 9473184"/>
                  <a:gd name="connsiteY62" fmla="*/ 8083296 h 8156448"/>
                  <a:gd name="connsiteX63" fmla="*/ 5669280 w 9473184"/>
                  <a:gd name="connsiteY63" fmla="*/ 7827264 h 8156448"/>
                  <a:gd name="connsiteX64" fmla="*/ 5303520 w 9473184"/>
                  <a:gd name="connsiteY64" fmla="*/ 7498080 h 8156448"/>
                  <a:gd name="connsiteX65" fmla="*/ 5084064 w 9473184"/>
                  <a:gd name="connsiteY65" fmla="*/ 7132320 h 8156448"/>
                  <a:gd name="connsiteX66" fmla="*/ 5047488 w 9473184"/>
                  <a:gd name="connsiteY66" fmla="*/ 7022592 h 8156448"/>
                  <a:gd name="connsiteX67" fmla="*/ 4828032 w 9473184"/>
                  <a:gd name="connsiteY67" fmla="*/ 7132320 h 8156448"/>
                  <a:gd name="connsiteX68" fmla="*/ 4645152 w 9473184"/>
                  <a:gd name="connsiteY68" fmla="*/ 7205472 h 8156448"/>
                  <a:gd name="connsiteX69" fmla="*/ 4462272 w 9473184"/>
                  <a:gd name="connsiteY69" fmla="*/ 7315200 h 8156448"/>
                  <a:gd name="connsiteX70" fmla="*/ 4279392 w 9473184"/>
                  <a:gd name="connsiteY70" fmla="*/ 7388352 h 8156448"/>
                  <a:gd name="connsiteX71" fmla="*/ 3913632 w 9473184"/>
                  <a:gd name="connsiteY71" fmla="*/ 7571232 h 8156448"/>
                  <a:gd name="connsiteX72" fmla="*/ 3584448 w 9473184"/>
                  <a:gd name="connsiteY72" fmla="*/ 7680960 h 8156448"/>
                  <a:gd name="connsiteX73" fmla="*/ 3328416 w 9473184"/>
                  <a:gd name="connsiteY73" fmla="*/ 7754112 h 8156448"/>
                  <a:gd name="connsiteX74" fmla="*/ 2962656 w 9473184"/>
                  <a:gd name="connsiteY74" fmla="*/ 7717536 h 8156448"/>
                  <a:gd name="connsiteX75" fmla="*/ 2816352 w 9473184"/>
                  <a:gd name="connsiteY75" fmla="*/ 7498080 h 8156448"/>
                  <a:gd name="connsiteX76" fmla="*/ 2633472 w 9473184"/>
                  <a:gd name="connsiteY76" fmla="*/ 7315200 h 8156448"/>
                  <a:gd name="connsiteX77" fmla="*/ 2523744 w 9473184"/>
                  <a:gd name="connsiteY77" fmla="*/ 7168896 h 8156448"/>
                  <a:gd name="connsiteX78" fmla="*/ 2450592 w 9473184"/>
                  <a:gd name="connsiteY78" fmla="*/ 6729984 h 8156448"/>
                  <a:gd name="connsiteX79" fmla="*/ 438912 w 9473184"/>
                  <a:gd name="connsiteY79" fmla="*/ 6693408 h 8156448"/>
                  <a:gd name="connsiteX80" fmla="*/ 292608 w 9473184"/>
                  <a:gd name="connsiteY80" fmla="*/ 6620256 h 8156448"/>
                  <a:gd name="connsiteX81" fmla="*/ 219456 w 9473184"/>
                  <a:gd name="connsiteY81" fmla="*/ 6473952 h 8156448"/>
                  <a:gd name="connsiteX82" fmla="*/ 109728 w 9473184"/>
                  <a:gd name="connsiteY82" fmla="*/ 6364224 h 8156448"/>
                  <a:gd name="connsiteX83" fmla="*/ 36576 w 9473184"/>
                  <a:gd name="connsiteY83" fmla="*/ 6144768 h 8156448"/>
                  <a:gd name="connsiteX84" fmla="*/ 0 w 9473184"/>
                  <a:gd name="connsiteY84" fmla="*/ 6035040 h 8156448"/>
                  <a:gd name="connsiteX85" fmla="*/ 182880 w 9473184"/>
                  <a:gd name="connsiteY85" fmla="*/ 5266944 h 8156448"/>
                  <a:gd name="connsiteX86" fmla="*/ 292608 w 9473184"/>
                  <a:gd name="connsiteY86" fmla="*/ 5193792 h 8156448"/>
                  <a:gd name="connsiteX87" fmla="*/ 365760 w 9473184"/>
                  <a:gd name="connsiteY87" fmla="*/ 5084064 h 8156448"/>
                  <a:gd name="connsiteX88" fmla="*/ 621792 w 9473184"/>
                  <a:gd name="connsiteY88" fmla="*/ 4974336 h 8156448"/>
                  <a:gd name="connsiteX89" fmla="*/ 402336 w 9473184"/>
                  <a:gd name="connsiteY89" fmla="*/ 4572000 h 8156448"/>
                  <a:gd name="connsiteX90" fmla="*/ 365760 w 9473184"/>
                  <a:gd name="connsiteY90" fmla="*/ 4425696 h 8156448"/>
                  <a:gd name="connsiteX91" fmla="*/ 402336 w 9473184"/>
                  <a:gd name="connsiteY91" fmla="*/ 3547872 h 8156448"/>
                  <a:gd name="connsiteX92" fmla="*/ 512064 w 9473184"/>
                  <a:gd name="connsiteY92" fmla="*/ 3438144 h 8156448"/>
                  <a:gd name="connsiteX93" fmla="*/ 841248 w 9473184"/>
                  <a:gd name="connsiteY93" fmla="*/ 3291840 h 8156448"/>
                  <a:gd name="connsiteX94" fmla="*/ 1572768 w 9473184"/>
                  <a:gd name="connsiteY94" fmla="*/ 3328416 h 8156448"/>
                  <a:gd name="connsiteX95" fmla="*/ 1682496 w 9473184"/>
                  <a:gd name="connsiteY95" fmla="*/ 3401568 h 8156448"/>
                  <a:gd name="connsiteX96" fmla="*/ 1572768 w 9473184"/>
                  <a:gd name="connsiteY96" fmla="*/ 3291840 h 8156448"/>
                  <a:gd name="connsiteX97" fmla="*/ 1463040 w 9473184"/>
                  <a:gd name="connsiteY97" fmla="*/ 3145536 h 8156448"/>
                  <a:gd name="connsiteX98" fmla="*/ 1353312 w 9473184"/>
                  <a:gd name="connsiteY98" fmla="*/ 2816352 h 8156448"/>
                  <a:gd name="connsiteX99" fmla="*/ 1316736 w 9473184"/>
                  <a:gd name="connsiteY99" fmla="*/ 2706624 h 8156448"/>
                  <a:gd name="connsiteX100" fmla="*/ 1426464 w 9473184"/>
                  <a:gd name="connsiteY100" fmla="*/ 2048256 h 8156448"/>
                  <a:gd name="connsiteX101" fmla="*/ 1609344 w 9473184"/>
                  <a:gd name="connsiteY101" fmla="*/ 1938528 h 8156448"/>
                  <a:gd name="connsiteX102" fmla="*/ 1755648 w 9473184"/>
                  <a:gd name="connsiteY102" fmla="*/ 1828800 h 8156448"/>
                  <a:gd name="connsiteX103" fmla="*/ 1901952 w 9473184"/>
                  <a:gd name="connsiteY103" fmla="*/ 1755648 h 8156448"/>
                  <a:gd name="connsiteX104" fmla="*/ 2048256 w 9473184"/>
                  <a:gd name="connsiteY104" fmla="*/ 1645920 h 8156448"/>
                  <a:gd name="connsiteX105" fmla="*/ 2267712 w 9473184"/>
                  <a:gd name="connsiteY105" fmla="*/ 1572768 h 8156448"/>
                  <a:gd name="connsiteX106" fmla="*/ 2670048 w 9473184"/>
                  <a:gd name="connsiteY106" fmla="*/ 1609344 h 8156448"/>
                  <a:gd name="connsiteX107" fmla="*/ 2706624 w 9473184"/>
                  <a:gd name="connsiteY107" fmla="*/ 1719072 h 8156448"/>
                  <a:gd name="connsiteX108" fmla="*/ 2596896 w 9473184"/>
                  <a:gd name="connsiteY108" fmla="*/ 1463040 h 8156448"/>
                  <a:gd name="connsiteX109" fmla="*/ 2633472 w 9473184"/>
                  <a:gd name="connsiteY109" fmla="*/ 877824 h 8156448"/>
                  <a:gd name="connsiteX110" fmla="*/ 2743200 w 9473184"/>
                  <a:gd name="connsiteY110" fmla="*/ 768096 h 8156448"/>
                  <a:gd name="connsiteX111" fmla="*/ 3072384 w 9473184"/>
                  <a:gd name="connsiteY111" fmla="*/ 621792 h 8156448"/>
                  <a:gd name="connsiteX112" fmla="*/ 3182112 w 9473184"/>
                  <a:gd name="connsiteY112" fmla="*/ 585216 h 8156448"/>
                  <a:gd name="connsiteX113" fmla="*/ 3328416 w 9473184"/>
                  <a:gd name="connsiteY113" fmla="*/ 694944 h 815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473184" h="8156448">
                    <a:moveTo>
                      <a:pt x="4059936" y="658368"/>
                    </a:moveTo>
                    <a:cubicBezTo>
                      <a:pt x="4086316" y="663644"/>
                      <a:pt x="4304343" y="699386"/>
                      <a:pt x="4352544" y="731520"/>
                    </a:cubicBezTo>
                    <a:cubicBezTo>
                      <a:pt x="4395583" y="760213"/>
                      <a:pt x="4425696" y="804672"/>
                      <a:pt x="4462272" y="841248"/>
                    </a:cubicBezTo>
                    <a:cubicBezTo>
                      <a:pt x="4474464" y="877824"/>
                      <a:pt x="4498848" y="912422"/>
                      <a:pt x="4498848" y="950976"/>
                    </a:cubicBezTo>
                    <a:cubicBezTo>
                      <a:pt x="4498848" y="1025137"/>
                      <a:pt x="4492392" y="1102663"/>
                      <a:pt x="4462272" y="1170432"/>
                    </a:cubicBezTo>
                    <a:cubicBezTo>
                      <a:pt x="4389770" y="1333562"/>
                      <a:pt x="4264843" y="1265475"/>
                      <a:pt x="4133088" y="1353312"/>
                    </a:cubicBezTo>
                    <a:lnTo>
                      <a:pt x="4023360" y="1426464"/>
                    </a:lnTo>
                    <a:cubicBezTo>
                      <a:pt x="3864864" y="1414272"/>
                      <a:pt x="3702090" y="1428442"/>
                      <a:pt x="3547872" y="1389888"/>
                    </a:cubicBezTo>
                    <a:cubicBezTo>
                      <a:pt x="3414461" y="1356535"/>
                      <a:pt x="3439162" y="1221575"/>
                      <a:pt x="3401568" y="1133856"/>
                    </a:cubicBezTo>
                    <a:cubicBezTo>
                      <a:pt x="3384252" y="1093451"/>
                      <a:pt x="3348075" y="1063446"/>
                      <a:pt x="3328416" y="1024128"/>
                    </a:cubicBezTo>
                    <a:cubicBezTo>
                      <a:pt x="3176985" y="721266"/>
                      <a:pt x="3428331" y="1119137"/>
                      <a:pt x="3218688" y="804672"/>
                    </a:cubicBezTo>
                    <a:cubicBezTo>
                      <a:pt x="3227775" y="741063"/>
                      <a:pt x="3242734" y="527303"/>
                      <a:pt x="3291840" y="438912"/>
                    </a:cubicBezTo>
                    <a:cubicBezTo>
                      <a:pt x="3376246" y="286981"/>
                      <a:pt x="3408133" y="216174"/>
                      <a:pt x="3547872" y="146304"/>
                    </a:cubicBezTo>
                    <a:cubicBezTo>
                      <a:pt x="3582356" y="129062"/>
                      <a:pt x="3623116" y="126970"/>
                      <a:pt x="3657600" y="109728"/>
                    </a:cubicBezTo>
                    <a:cubicBezTo>
                      <a:pt x="3941215" y="-32079"/>
                      <a:pt x="3601252" y="91935"/>
                      <a:pt x="3877056" y="0"/>
                    </a:cubicBezTo>
                    <a:cubicBezTo>
                      <a:pt x="4133088" y="12192"/>
                      <a:pt x="4389715" y="15290"/>
                      <a:pt x="4645152" y="36576"/>
                    </a:cubicBezTo>
                    <a:cubicBezTo>
                      <a:pt x="4699218" y="41081"/>
                      <a:pt x="4872266" y="125648"/>
                      <a:pt x="4901184" y="146304"/>
                    </a:cubicBezTo>
                    <a:cubicBezTo>
                      <a:pt x="4943275" y="176369"/>
                      <a:pt x="4968821" y="225967"/>
                      <a:pt x="5010912" y="256032"/>
                    </a:cubicBezTo>
                    <a:cubicBezTo>
                      <a:pt x="5347908" y="496744"/>
                      <a:pt x="4981646" y="153614"/>
                      <a:pt x="5266944" y="438912"/>
                    </a:cubicBezTo>
                    <a:cubicBezTo>
                      <a:pt x="5367358" y="740154"/>
                      <a:pt x="5329191" y="582034"/>
                      <a:pt x="5376672" y="914400"/>
                    </a:cubicBezTo>
                    <a:cubicBezTo>
                      <a:pt x="5364480" y="1011936"/>
                      <a:pt x="5357680" y="1110298"/>
                      <a:pt x="5340096" y="1207008"/>
                    </a:cubicBezTo>
                    <a:cubicBezTo>
                      <a:pt x="5333199" y="1244941"/>
                      <a:pt x="5314112" y="1279665"/>
                      <a:pt x="5303520" y="1316736"/>
                    </a:cubicBezTo>
                    <a:cubicBezTo>
                      <a:pt x="5289710" y="1365071"/>
                      <a:pt x="5279136" y="1414272"/>
                      <a:pt x="5266944" y="1463040"/>
                    </a:cubicBezTo>
                    <a:cubicBezTo>
                      <a:pt x="5279136" y="1511808"/>
                      <a:pt x="5253251" y="1609344"/>
                      <a:pt x="5303520" y="1609344"/>
                    </a:cubicBezTo>
                    <a:cubicBezTo>
                      <a:pt x="5391438" y="1609344"/>
                      <a:pt x="5439570" y="1490842"/>
                      <a:pt x="5522976" y="1463040"/>
                    </a:cubicBezTo>
                    <a:cubicBezTo>
                      <a:pt x="5691681" y="1406805"/>
                      <a:pt x="5594898" y="1434025"/>
                      <a:pt x="5815584" y="1389888"/>
                    </a:cubicBezTo>
                    <a:cubicBezTo>
                      <a:pt x="6047232" y="1402080"/>
                      <a:pt x="6280508" y="1396461"/>
                      <a:pt x="6510528" y="1426464"/>
                    </a:cubicBezTo>
                    <a:cubicBezTo>
                      <a:pt x="6564594" y="1433516"/>
                      <a:pt x="6606716" y="1478138"/>
                      <a:pt x="6656832" y="1499616"/>
                    </a:cubicBezTo>
                    <a:cubicBezTo>
                      <a:pt x="6692269" y="1514803"/>
                      <a:pt x="6729984" y="1524000"/>
                      <a:pt x="6766560" y="1536192"/>
                    </a:cubicBezTo>
                    <a:cubicBezTo>
                      <a:pt x="6934250" y="1787727"/>
                      <a:pt x="6885062" y="1672242"/>
                      <a:pt x="6949440" y="1865376"/>
                    </a:cubicBezTo>
                    <a:cubicBezTo>
                      <a:pt x="6915176" y="2036698"/>
                      <a:pt x="6919912" y="2070735"/>
                      <a:pt x="6839712" y="2231136"/>
                    </a:cubicBezTo>
                    <a:cubicBezTo>
                      <a:pt x="6820053" y="2270454"/>
                      <a:pt x="6797644" y="2309780"/>
                      <a:pt x="6766560" y="2340864"/>
                    </a:cubicBezTo>
                    <a:cubicBezTo>
                      <a:pt x="6735476" y="2371948"/>
                      <a:pt x="6690602" y="2385874"/>
                      <a:pt x="6656832" y="2414016"/>
                    </a:cubicBezTo>
                    <a:cubicBezTo>
                      <a:pt x="6617095" y="2447130"/>
                      <a:pt x="6496382" y="2513600"/>
                      <a:pt x="6547104" y="2523744"/>
                    </a:cubicBezTo>
                    <a:cubicBezTo>
                      <a:pt x="6702981" y="2554919"/>
                      <a:pt x="6863958" y="2497402"/>
                      <a:pt x="7022592" y="2487168"/>
                    </a:cubicBezTo>
                    <a:lnTo>
                      <a:pt x="7680960" y="2450592"/>
                    </a:lnTo>
                    <a:cubicBezTo>
                      <a:pt x="7997952" y="2462784"/>
                      <a:pt x="8319026" y="2435016"/>
                      <a:pt x="8631936" y="2487168"/>
                    </a:cubicBezTo>
                    <a:cubicBezTo>
                      <a:pt x="8721449" y="2502087"/>
                      <a:pt x="8853111" y="2761577"/>
                      <a:pt x="8887968" y="2816352"/>
                    </a:cubicBezTo>
                    <a:cubicBezTo>
                      <a:pt x="8935169" y="2890525"/>
                      <a:pt x="9034272" y="3035808"/>
                      <a:pt x="9034272" y="3035808"/>
                    </a:cubicBezTo>
                    <a:cubicBezTo>
                      <a:pt x="9046464" y="3084576"/>
                      <a:pt x="9077957" y="3132348"/>
                      <a:pt x="9070848" y="3182112"/>
                    </a:cubicBezTo>
                    <a:cubicBezTo>
                      <a:pt x="9033622" y="3442694"/>
                      <a:pt x="9015624" y="3520740"/>
                      <a:pt x="8851392" y="3657600"/>
                    </a:cubicBezTo>
                    <a:cubicBezTo>
                      <a:pt x="8817622" y="3685742"/>
                      <a:pt x="8778240" y="3706368"/>
                      <a:pt x="8741664" y="3730752"/>
                    </a:cubicBezTo>
                    <a:cubicBezTo>
                      <a:pt x="8802624" y="3742944"/>
                      <a:pt x="8867735" y="3742079"/>
                      <a:pt x="8924544" y="3767328"/>
                    </a:cubicBezTo>
                    <a:cubicBezTo>
                      <a:pt x="8980250" y="3792086"/>
                      <a:pt x="9024971" y="3836914"/>
                      <a:pt x="9070848" y="3877056"/>
                    </a:cubicBezTo>
                    <a:cubicBezTo>
                      <a:pt x="9172954" y="3966399"/>
                      <a:pt x="9226878" y="4022093"/>
                      <a:pt x="9290304" y="4133088"/>
                    </a:cubicBezTo>
                    <a:cubicBezTo>
                      <a:pt x="9317356" y="4180428"/>
                      <a:pt x="9346214" y="4227666"/>
                      <a:pt x="9363456" y="4279392"/>
                    </a:cubicBezTo>
                    <a:cubicBezTo>
                      <a:pt x="9395249" y="4374771"/>
                      <a:pt x="9404815" y="4476621"/>
                      <a:pt x="9436608" y="4572000"/>
                    </a:cubicBezTo>
                    <a:lnTo>
                      <a:pt x="9473184" y="4681728"/>
                    </a:lnTo>
                    <a:cubicBezTo>
                      <a:pt x="9448800" y="4852416"/>
                      <a:pt x="9446179" y="5027661"/>
                      <a:pt x="9400032" y="5193792"/>
                    </a:cubicBezTo>
                    <a:cubicBezTo>
                      <a:pt x="9383716" y="5252528"/>
                      <a:pt x="9330446" y="5294219"/>
                      <a:pt x="9290304" y="5340096"/>
                    </a:cubicBezTo>
                    <a:cubicBezTo>
                      <a:pt x="9232624" y="5406016"/>
                      <a:pt x="9125086" y="5519190"/>
                      <a:pt x="9034272" y="5559552"/>
                    </a:cubicBezTo>
                    <a:cubicBezTo>
                      <a:pt x="8852657" y="5640270"/>
                      <a:pt x="8724220" y="5653119"/>
                      <a:pt x="8522208" y="5669280"/>
                    </a:cubicBezTo>
                    <a:cubicBezTo>
                      <a:pt x="8315247" y="5685837"/>
                      <a:pt x="8107680" y="5693664"/>
                      <a:pt x="7900416" y="5705856"/>
                    </a:cubicBezTo>
                    <a:cubicBezTo>
                      <a:pt x="8089492" y="5989471"/>
                      <a:pt x="8018918" y="5841906"/>
                      <a:pt x="8119872" y="6144768"/>
                    </a:cubicBezTo>
                    <a:cubicBezTo>
                      <a:pt x="8173704" y="6521589"/>
                      <a:pt x="8201752" y="6565602"/>
                      <a:pt x="8083296" y="7059168"/>
                    </a:cubicBezTo>
                    <a:cubicBezTo>
                      <a:pt x="8060357" y="7154749"/>
                      <a:pt x="7991516" y="7233414"/>
                      <a:pt x="7936992" y="7315200"/>
                    </a:cubicBezTo>
                    <a:cubicBezTo>
                      <a:pt x="7797833" y="7523939"/>
                      <a:pt x="7801515" y="7467612"/>
                      <a:pt x="7644384" y="7644384"/>
                    </a:cubicBezTo>
                    <a:cubicBezTo>
                      <a:pt x="7592519" y="7702732"/>
                      <a:pt x="7556831" y="7775857"/>
                      <a:pt x="7498080" y="7827264"/>
                    </a:cubicBezTo>
                    <a:cubicBezTo>
                      <a:pt x="7457046" y="7863168"/>
                      <a:pt x="7396144" y="7868724"/>
                      <a:pt x="7351776" y="7900416"/>
                    </a:cubicBezTo>
                    <a:cubicBezTo>
                      <a:pt x="7309685" y="7930481"/>
                      <a:pt x="7285912" y="7982729"/>
                      <a:pt x="7242048" y="8010144"/>
                    </a:cubicBezTo>
                    <a:cubicBezTo>
                      <a:pt x="7095495" y="8101740"/>
                      <a:pt x="6971361" y="8091834"/>
                      <a:pt x="6803136" y="8119872"/>
                    </a:cubicBezTo>
                    <a:cubicBezTo>
                      <a:pt x="6741815" y="8130092"/>
                      <a:pt x="6681216" y="8144256"/>
                      <a:pt x="6620256" y="8156448"/>
                    </a:cubicBezTo>
                    <a:cubicBezTo>
                      <a:pt x="6437376" y="8132064"/>
                      <a:pt x="6250606" y="8128043"/>
                      <a:pt x="6071616" y="8083296"/>
                    </a:cubicBezTo>
                    <a:cubicBezTo>
                      <a:pt x="6030911" y="8073120"/>
                      <a:pt x="5678828" y="7833947"/>
                      <a:pt x="5669280" y="7827264"/>
                    </a:cubicBezTo>
                    <a:cubicBezTo>
                      <a:pt x="5551228" y="7744628"/>
                      <a:pt x="5377684" y="7609327"/>
                      <a:pt x="5303520" y="7498080"/>
                    </a:cubicBezTo>
                    <a:cubicBezTo>
                      <a:pt x="5199512" y="7342069"/>
                      <a:pt x="5151546" y="7289778"/>
                      <a:pt x="5084064" y="7132320"/>
                    </a:cubicBezTo>
                    <a:cubicBezTo>
                      <a:pt x="5068877" y="7096883"/>
                      <a:pt x="5059680" y="7059168"/>
                      <a:pt x="5047488" y="7022592"/>
                    </a:cubicBezTo>
                    <a:cubicBezTo>
                      <a:pt x="4974336" y="7059168"/>
                      <a:pt x="4902488" y="7098477"/>
                      <a:pt x="4828032" y="7132320"/>
                    </a:cubicBezTo>
                    <a:cubicBezTo>
                      <a:pt x="4768261" y="7159489"/>
                      <a:pt x="4703876" y="7176110"/>
                      <a:pt x="4645152" y="7205472"/>
                    </a:cubicBezTo>
                    <a:cubicBezTo>
                      <a:pt x="4581566" y="7237265"/>
                      <a:pt x="4525858" y="7283407"/>
                      <a:pt x="4462272" y="7315200"/>
                    </a:cubicBezTo>
                    <a:cubicBezTo>
                      <a:pt x="4403548" y="7344562"/>
                      <a:pt x="4338888" y="7360587"/>
                      <a:pt x="4279392" y="7388352"/>
                    </a:cubicBezTo>
                    <a:cubicBezTo>
                      <a:pt x="4155870" y="7445996"/>
                      <a:pt x="4042948" y="7528127"/>
                      <a:pt x="3913632" y="7571232"/>
                    </a:cubicBezTo>
                    <a:cubicBezTo>
                      <a:pt x="3803904" y="7607808"/>
                      <a:pt x="3696658" y="7652907"/>
                      <a:pt x="3584448" y="7680960"/>
                    </a:cubicBezTo>
                    <a:cubicBezTo>
                      <a:pt x="3400741" y="7726887"/>
                      <a:pt x="3485833" y="7701640"/>
                      <a:pt x="3328416" y="7754112"/>
                    </a:cubicBezTo>
                    <a:cubicBezTo>
                      <a:pt x="3206496" y="7741920"/>
                      <a:pt x="3072248" y="7772332"/>
                      <a:pt x="2962656" y="7717536"/>
                    </a:cubicBezTo>
                    <a:cubicBezTo>
                      <a:pt x="2884020" y="7678218"/>
                      <a:pt x="2865120" y="7571232"/>
                      <a:pt x="2816352" y="7498080"/>
                    </a:cubicBezTo>
                    <a:cubicBezTo>
                      <a:pt x="2621280" y="7205472"/>
                      <a:pt x="2877312" y="7559040"/>
                      <a:pt x="2633472" y="7315200"/>
                    </a:cubicBezTo>
                    <a:cubicBezTo>
                      <a:pt x="2590367" y="7272095"/>
                      <a:pt x="2560320" y="7217664"/>
                      <a:pt x="2523744" y="7168896"/>
                    </a:cubicBezTo>
                    <a:cubicBezTo>
                      <a:pt x="2499360" y="7022592"/>
                      <a:pt x="2595201" y="6762965"/>
                      <a:pt x="2450592" y="6729984"/>
                    </a:cubicBezTo>
                    <a:cubicBezTo>
                      <a:pt x="1796712" y="6580853"/>
                      <a:pt x="1108718" y="6727466"/>
                      <a:pt x="438912" y="6693408"/>
                    </a:cubicBezTo>
                    <a:cubicBezTo>
                      <a:pt x="384458" y="6690639"/>
                      <a:pt x="341376" y="6644640"/>
                      <a:pt x="292608" y="6620256"/>
                    </a:cubicBezTo>
                    <a:cubicBezTo>
                      <a:pt x="268224" y="6571488"/>
                      <a:pt x="251148" y="6518320"/>
                      <a:pt x="219456" y="6473952"/>
                    </a:cubicBezTo>
                    <a:cubicBezTo>
                      <a:pt x="189391" y="6431861"/>
                      <a:pt x="134848" y="6409441"/>
                      <a:pt x="109728" y="6364224"/>
                    </a:cubicBezTo>
                    <a:cubicBezTo>
                      <a:pt x="72281" y="6296819"/>
                      <a:pt x="60960" y="6217920"/>
                      <a:pt x="36576" y="6144768"/>
                    </a:cubicBezTo>
                    <a:lnTo>
                      <a:pt x="0" y="6035040"/>
                    </a:lnTo>
                    <a:cubicBezTo>
                      <a:pt x="55703" y="5533713"/>
                      <a:pt x="-77556" y="5483974"/>
                      <a:pt x="182880" y="5266944"/>
                    </a:cubicBezTo>
                    <a:cubicBezTo>
                      <a:pt x="216650" y="5238802"/>
                      <a:pt x="256032" y="5218176"/>
                      <a:pt x="292608" y="5193792"/>
                    </a:cubicBezTo>
                    <a:cubicBezTo>
                      <a:pt x="316992" y="5157216"/>
                      <a:pt x="331990" y="5112206"/>
                      <a:pt x="365760" y="5084064"/>
                    </a:cubicBezTo>
                    <a:cubicBezTo>
                      <a:pt x="426023" y="5033845"/>
                      <a:pt x="545562" y="4999746"/>
                      <a:pt x="621792" y="4974336"/>
                    </a:cubicBezTo>
                    <a:cubicBezTo>
                      <a:pt x="601982" y="4939668"/>
                      <a:pt x="434275" y="4657172"/>
                      <a:pt x="402336" y="4572000"/>
                    </a:cubicBezTo>
                    <a:cubicBezTo>
                      <a:pt x="384685" y="4524932"/>
                      <a:pt x="377952" y="4474464"/>
                      <a:pt x="365760" y="4425696"/>
                    </a:cubicBezTo>
                    <a:cubicBezTo>
                      <a:pt x="329302" y="4061112"/>
                      <a:pt x="287548" y="3938152"/>
                      <a:pt x="402336" y="3547872"/>
                    </a:cubicBezTo>
                    <a:cubicBezTo>
                      <a:pt x="416931" y="3498248"/>
                      <a:pt x="469973" y="3468209"/>
                      <a:pt x="512064" y="3438144"/>
                    </a:cubicBezTo>
                    <a:cubicBezTo>
                      <a:pt x="577300" y="3391547"/>
                      <a:pt x="776075" y="3317909"/>
                      <a:pt x="841248" y="3291840"/>
                    </a:cubicBezTo>
                    <a:cubicBezTo>
                      <a:pt x="1085088" y="3304032"/>
                      <a:pt x="1330674" y="3296839"/>
                      <a:pt x="1572768" y="3328416"/>
                    </a:cubicBezTo>
                    <a:cubicBezTo>
                      <a:pt x="1616358" y="3334102"/>
                      <a:pt x="1682496" y="3445527"/>
                      <a:pt x="1682496" y="3401568"/>
                    </a:cubicBezTo>
                    <a:cubicBezTo>
                      <a:pt x="1682496" y="3349842"/>
                      <a:pt x="1606431" y="3331114"/>
                      <a:pt x="1572768" y="3291840"/>
                    </a:cubicBezTo>
                    <a:cubicBezTo>
                      <a:pt x="1533096" y="3245556"/>
                      <a:pt x="1499616" y="3194304"/>
                      <a:pt x="1463040" y="3145536"/>
                    </a:cubicBezTo>
                    <a:lnTo>
                      <a:pt x="1353312" y="2816352"/>
                    </a:lnTo>
                    <a:lnTo>
                      <a:pt x="1316736" y="2706624"/>
                    </a:lnTo>
                    <a:cubicBezTo>
                      <a:pt x="1323104" y="2611108"/>
                      <a:pt x="1259590" y="2191291"/>
                      <a:pt x="1426464" y="2048256"/>
                    </a:cubicBezTo>
                    <a:cubicBezTo>
                      <a:pt x="1480440" y="2001991"/>
                      <a:pt x="1550193" y="1977962"/>
                      <a:pt x="1609344" y="1938528"/>
                    </a:cubicBezTo>
                    <a:cubicBezTo>
                      <a:pt x="1660066" y="1904713"/>
                      <a:pt x="1703954" y="1861109"/>
                      <a:pt x="1755648" y="1828800"/>
                    </a:cubicBezTo>
                    <a:cubicBezTo>
                      <a:pt x="1801884" y="1799902"/>
                      <a:pt x="1855716" y="1784546"/>
                      <a:pt x="1901952" y="1755648"/>
                    </a:cubicBezTo>
                    <a:cubicBezTo>
                      <a:pt x="1953646" y="1723339"/>
                      <a:pt x="1993732" y="1673182"/>
                      <a:pt x="2048256" y="1645920"/>
                    </a:cubicBezTo>
                    <a:cubicBezTo>
                      <a:pt x="2117224" y="1611436"/>
                      <a:pt x="2267712" y="1572768"/>
                      <a:pt x="2267712" y="1572768"/>
                    </a:cubicBezTo>
                    <a:cubicBezTo>
                      <a:pt x="2401824" y="1584960"/>
                      <a:pt x="2542294" y="1566759"/>
                      <a:pt x="2670048" y="1609344"/>
                    </a:cubicBezTo>
                    <a:cubicBezTo>
                      <a:pt x="2706624" y="1621536"/>
                      <a:pt x="2733886" y="1746334"/>
                      <a:pt x="2706624" y="1719072"/>
                    </a:cubicBezTo>
                    <a:cubicBezTo>
                      <a:pt x="2661427" y="1673875"/>
                      <a:pt x="2618755" y="1528617"/>
                      <a:pt x="2596896" y="1463040"/>
                    </a:cubicBezTo>
                    <a:cubicBezTo>
                      <a:pt x="2609088" y="1267968"/>
                      <a:pt x="2593207" y="1069084"/>
                      <a:pt x="2633472" y="877824"/>
                    </a:cubicBezTo>
                    <a:cubicBezTo>
                      <a:pt x="2644128" y="827207"/>
                      <a:pt x="2703463" y="801210"/>
                      <a:pt x="2743200" y="768096"/>
                    </a:cubicBezTo>
                    <a:cubicBezTo>
                      <a:pt x="2859124" y="671492"/>
                      <a:pt x="2912897" y="674954"/>
                      <a:pt x="3072384" y="621792"/>
                    </a:cubicBezTo>
                    <a:lnTo>
                      <a:pt x="3182112" y="585216"/>
                    </a:lnTo>
                    <a:cubicBezTo>
                      <a:pt x="3317703" y="630413"/>
                      <a:pt x="3274598" y="587308"/>
                      <a:pt x="3328416" y="69494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073400" y="-838200"/>
                <a:ext cx="808610" cy="838200"/>
                <a:chOff x="3073400" y="-838200"/>
                <a:chExt cx="808610" cy="8382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073400" y="-838200"/>
                  <a:ext cx="808610" cy="838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225800" y="-607742"/>
                  <a:ext cx="228600" cy="2574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5744804" y="-607742"/>
                <a:ext cx="808610" cy="838200"/>
                <a:chOff x="3073400" y="-838200"/>
                <a:chExt cx="808610" cy="8382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073400" y="-838200"/>
                  <a:ext cx="808610" cy="838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225800" y="-607742"/>
                  <a:ext cx="228600" cy="2574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Arc 19"/>
              <p:cNvSpPr/>
              <p:nvPr/>
            </p:nvSpPr>
            <p:spPr>
              <a:xfrm>
                <a:off x="1596159" y="-1461221"/>
                <a:ext cx="3162300" cy="1447657"/>
              </a:xfrm>
              <a:prstGeom prst="arc">
                <a:avLst>
                  <a:gd name="adj1" fmla="val 15704857"/>
                  <a:gd name="adj2" fmla="val 2082690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/>
              <p:nvPr/>
            </p:nvSpPr>
            <p:spPr>
              <a:xfrm>
                <a:off x="2863850" y="1062933"/>
                <a:ext cx="3162300" cy="1447657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4316054" y="-980267"/>
                <a:ext cx="3162300" cy="1447657"/>
              </a:xfrm>
              <a:prstGeom prst="arc">
                <a:avLst>
                  <a:gd name="adj1" fmla="val 15704857"/>
                  <a:gd name="adj2" fmla="val 2082690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&quot;No&quot; Symbol 14"/>
            <p:cNvSpPr/>
            <p:nvPr/>
          </p:nvSpPr>
          <p:spPr>
            <a:xfrm>
              <a:off x="1168400" y="1634924"/>
              <a:ext cx="10624965" cy="8118676"/>
            </a:xfrm>
            <a:prstGeom prst="noSmoking">
              <a:avLst>
                <a:gd name="adj" fmla="val 58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782795"/>
      </p:ext>
    </p:extLst>
  </p:cSld>
  <p:clrMapOvr>
    <a:masterClrMapping/>
  </p:clrMapOvr>
  <p:transition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692400" y="914400"/>
            <a:ext cx="7465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is Hookah Smoked?</a:t>
            </a:r>
            <a:endParaRPr sz="4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0" y="219501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1866900"/>
            <a:ext cx="4648200" cy="6972300"/>
          </a:xfrm>
          <a:prstGeom prst="rect">
            <a:avLst/>
          </a:prstGeom>
        </p:spPr>
      </p:pic>
      <p:pic>
        <p:nvPicPr>
          <p:cNvPr id="2" name="Picture 1" descr="Screen Shot 2017-09-11 at 10.23.4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13" y="2667000"/>
            <a:ext cx="3706001" cy="2445065"/>
          </a:xfrm>
          <a:prstGeom prst="rect">
            <a:avLst/>
          </a:prstGeom>
        </p:spPr>
      </p:pic>
      <p:pic>
        <p:nvPicPr>
          <p:cNvPr id="7" name="Picture 6" descr="Screen Shot 2017-09-11 at 10.26.16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414508"/>
            <a:ext cx="3703484" cy="243409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093200" y="5867400"/>
            <a:ext cx="152400" cy="1524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093200" y="5029200"/>
            <a:ext cx="152400" cy="1524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093200" y="7010400"/>
            <a:ext cx="152400" cy="1524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17000" y="3048000"/>
            <a:ext cx="3810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8940800" y="3733800"/>
            <a:ext cx="457200" cy="22860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8102600" y="5867400"/>
            <a:ext cx="228600" cy="15240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8102600" y="6248400"/>
            <a:ext cx="228600" cy="15240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8407400" y="6019800"/>
            <a:ext cx="228600" cy="15240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6188"/>
      </p:ext>
    </p:extLst>
  </p:cSld>
  <p:clrMapOvr>
    <a:masterClrMapping/>
  </p:clrMapOvr>
  <p:transition>
    <p:wipe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815494" y="5516434"/>
            <a:ext cx="737381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Cigarettes vs. Hookah</a:t>
            </a:r>
            <a:endParaRPr sz="5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hape 63"/>
          <p:cNvSpPr/>
          <p:nvPr/>
        </p:nvSpPr>
        <p:spPr>
          <a:xfrm>
            <a:off x="0" y="219501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582002"/>
            <a:ext cx="2311842" cy="4101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94" y="2177967"/>
            <a:ext cx="3444636" cy="33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560"/>
      </p:ext>
    </p:extLst>
  </p:cSld>
  <p:clrMapOvr>
    <a:masterClrMapping/>
  </p:clrMapOvr>
  <p:transition>
    <p:wipe dir="r"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524000"/>
            <a:ext cx="11170920" cy="1524000"/>
          </a:xfrm>
        </p:spPr>
        <p:txBody>
          <a:bodyPr>
            <a:normAutofit/>
          </a:bodyPr>
          <a:lstStyle/>
          <a:p>
            <a:pPr marL="944919" marR="0" lvl="3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u="sng" dirty="0" smtClean="0"/>
              <a:t>Think, Pair, Share: </a:t>
            </a:r>
          </a:p>
          <a:p>
            <a:pPr marL="944919" marR="0" lvl="3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944919" marR="0" lvl="3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Cloud 1"/>
          <p:cNvSpPr/>
          <p:nvPr/>
        </p:nvSpPr>
        <p:spPr>
          <a:xfrm>
            <a:off x="1244600" y="2819400"/>
            <a:ext cx="11125200" cy="5410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44919" marR="0" lvl="3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/>
              <a:t>Is hookah less harmful than smoking cigarettes? </a:t>
            </a:r>
          </a:p>
        </p:txBody>
      </p:sp>
    </p:spTree>
    <p:extLst>
      <p:ext uri="{BB962C8B-B14F-4D97-AF65-F5344CB8AC3E}">
        <p14:creationId xmlns:p14="http://schemas.microsoft.com/office/powerpoint/2010/main" val="7240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786461"/>
            <a:ext cx="11216640" cy="103293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Hookah is </a:t>
            </a:r>
            <a:r>
              <a:rPr lang="en-US" sz="4400" b="1" u="sng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NOT LESS </a:t>
            </a:r>
            <a:r>
              <a:rPr lang="en-US" sz="4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HARMFUL </a:t>
            </a: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than Cigarettes 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7000" y="31242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You </a:t>
            </a:r>
            <a:r>
              <a:rPr lang="en-US" sz="2400" dirty="0"/>
              <a:t>expose yourself to the addictive chemical </a:t>
            </a:r>
            <a:r>
              <a:rPr lang="en-US" sz="2400" b="1" u="sng" dirty="0"/>
              <a:t>nicotine</a:t>
            </a:r>
            <a:r>
              <a:rPr lang="en-US" sz="2400" dirty="0"/>
              <a:t>, heavy metals, and tar.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0" y="37338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0"/>
              <a:buChar char="à"/>
            </a:pPr>
            <a:r>
              <a:rPr lang="en-US" sz="2400" dirty="0" smtClean="0"/>
              <a:t> Burning </a:t>
            </a:r>
            <a:r>
              <a:rPr lang="en-US" sz="2400" dirty="0"/>
              <a:t>tobacco at a high heat due to the </a:t>
            </a:r>
            <a:r>
              <a:rPr lang="en-US" sz="2400" dirty="0" smtClean="0"/>
              <a:t>charcoal </a:t>
            </a:r>
            <a:r>
              <a:rPr lang="en-US" sz="2400" b="1" dirty="0"/>
              <a:t>leads to smoke that is at least as toxic as cigarette smoke.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7000" y="4645968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à"/>
            </a:pPr>
            <a:r>
              <a:rPr lang="en-US" sz="2400" dirty="0" smtClean="0"/>
              <a:t> Prolonged </a:t>
            </a:r>
            <a:r>
              <a:rPr lang="en-US" sz="2400" dirty="0"/>
              <a:t>periods of smoking = expose your body to </a:t>
            </a:r>
            <a:r>
              <a:rPr lang="en-US" sz="2400" b="1" u="sng" dirty="0"/>
              <a:t>more toxic substances than cigarette smokers. 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6703060" y="6607030"/>
            <a:ext cx="2667000" cy="1707996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D7D3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puffs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D7D3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96999" y="5867402"/>
            <a:ext cx="3733801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19" y="5486401"/>
            <a:ext cx="2311842" cy="4101656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4323080" y="5209988"/>
            <a:ext cx="7360920" cy="431710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D7D3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 puffs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D7D3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8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3" grpId="0" animBg="1"/>
      <p:bldP spid="3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523999"/>
            <a:ext cx="11399520" cy="1524001"/>
          </a:xfrm>
        </p:spPr>
        <p:txBody>
          <a:bodyPr>
            <a:normAutofit/>
          </a:bodyPr>
          <a:lstStyle/>
          <a:p>
            <a:pPr marL="944919" marR="0" lvl="3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u="sng" dirty="0" smtClean="0"/>
              <a:t>Think, Pair, Share: </a:t>
            </a:r>
          </a:p>
          <a:p>
            <a:pPr marL="944919" marR="0" lvl="3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944919" marR="0" lvl="3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sp>
        <p:nvSpPr>
          <p:cNvPr id="5" name="Shape 63"/>
          <p:cNvSpPr/>
          <p:nvPr/>
        </p:nvSpPr>
        <p:spPr>
          <a:xfrm>
            <a:off x="0" y="385806"/>
            <a:ext cx="13004800" cy="598575"/>
          </a:xfrm>
          <a:prstGeom prst="rect">
            <a:avLst/>
          </a:prstGeom>
          <a:solidFill>
            <a:srgbClr val="66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Cloud 1"/>
          <p:cNvSpPr/>
          <p:nvPr/>
        </p:nvSpPr>
        <p:spPr>
          <a:xfrm rot="230015">
            <a:off x="1938201" y="2625074"/>
            <a:ext cx="10314928" cy="513744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9000" y="4267200"/>
            <a:ext cx="952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919" marR="0" lvl="3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smtClean="0"/>
              <a:t>Do you </a:t>
            </a:r>
            <a:r>
              <a:rPr lang="en-US" sz="4000" b="1" i="1" dirty="0"/>
              <a:t>think smoking Hookah can cause </a:t>
            </a:r>
            <a:r>
              <a:rPr lang="en-US" sz="4000" b="1" i="1" u="sng" dirty="0"/>
              <a:t>similar and/or different</a:t>
            </a:r>
            <a:r>
              <a:rPr lang="en-US" sz="4000" b="1" i="1" dirty="0"/>
              <a:t> diseases than cigarettes?   </a:t>
            </a:r>
          </a:p>
        </p:txBody>
      </p:sp>
    </p:spTree>
    <p:extLst>
      <p:ext uri="{BB962C8B-B14F-4D97-AF65-F5344CB8AC3E}">
        <p14:creationId xmlns:p14="http://schemas.microsoft.com/office/powerpoint/2010/main" val="3431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22363</TotalTime>
  <Words>996</Words>
  <Application>Microsoft Office PowerPoint</Application>
  <PresentationFormat>Custom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Britannic Bold</vt:lpstr>
      <vt:lpstr>Calibri</vt:lpstr>
      <vt:lpstr>Calibri Light</vt:lpstr>
      <vt:lpstr>Chalkboard</vt:lpstr>
      <vt:lpstr>Helvetica</vt:lpstr>
      <vt:lpstr>Lucida Grande</vt:lpstr>
      <vt:lpstr>Times New Roman</vt:lpstr>
      <vt:lpstr>Wingdings</vt:lpstr>
      <vt:lpstr>Office Theme</vt:lpstr>
      <vt:lpstr>PowerPoint Presentation</vt:lpstr>
      <vt:lpstr>In this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Hookah is NOT LESS HARMFUL than Cigarettes  </vt:lpstr>
      <vt:lpstr>PowerPoint Presentation</vt:lpstr>
      <vt:lpstr>Hookah Health Effects  </vt:lpstr>
      <vt:lpstr>Hookah and Infectious Diseases  </vt:lpstr>
      <vt:lpstr>What do you want your peers to know about hookah?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peersira</dc:creator>
  <cp:keywords/>
  <dc:description/>
  <cp:lastModifiedBy>adolmed</cp:lastModifiedBy>
  <cp:revision>320</cp:revision>
  <dcterms:modified xsi:type="dcterms:W3CDTF">2017-12-14T18:08:10Z</dcterms:modified>
  <cp:category/>
</cp:coreProperties>
</file>