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5"/>
  </p:notesMasterIdLst>
  <p:sldIdLst>
    <p:sldId id="1058" r:id="rId2"/>
    <p:sldId id="1125" r:id="rId3"/>
    <p:sldId id="1126" r:id="rId4"/>
    <p:sldId id="1129" r:id="rId5"/>
    <p:sldId id="1119" r:id="rId6"/>
    <p:sldId id="1121" r:id="rId7"/>
    <p:sldId id="1123" r:id="rId8"/>
    <p:sldId id="1130" r:id="rId9"/>
    <p:sldId id="1131" r:id="rId10"/>
    <p:sldId id="1132" r:id="rId11"/>
    <p:sldId id="1133" r:id="rId12"/>
    <p:sldId id="1134" r:id="rId13"/>
    <p:sldId id="1135" r:id="rId14"/>
    <p:sldId id="1111" r:id="rId15"/>
    <p:sldId id="1136" r:id="rId16"/>
    <p:sldId id="1137" r:id="rId17"/>
    <p:sldId id="1138" r:id="rId18"/>
    <p:sldId id="1139" r:id="rId19"/>
    <p:sldId id="1140" r:id="rId20"/>
    <p:sldId id="1152" r:id="rId21"/>
    <p:sldId id="1141" r:id="rId22"/>
    <p:sldId id="1142" r:id="rId23"/>
    <p:sldId id="1143" r:id="rId24"/>
    <p:sldId id="1144" r:id="rId25"/>
    <p:sldId id="1145" r:id="rId26"/>
    <p:sldId id="1146" r:id="rId27"/>
    <p:sldId id="1147" r:id="rId28"/>
    <p:sldId id="1153" r:id="rId29"/>
    <p:sldId id="1148" r:id="rId30"/>
    <p:sldId id="1149" r:id="rId31"/>
    <p:sldId id="1150" r:id="rId32"/>
    <p:sldId id="1116" r:id="rId33"/>
    <p:sldId id="1151" r:id="rId34"/>
  </p:sldIdLst>
  <p:sldSz cx="9144000" cy="5143500" type="screen16x9"/>
  <p:notesSz cx="9236075" cy="7010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t Smith" initials="GS" lastIdx="1" clrIdx="0">
    <p:extLst>
      <p:ext uri="{19B8F6BF-5375-455C-9EA6-DF929625EA0E}">
        <p15:presenceInfo xmlns:p15="http://schemas.microsoft.com/office/powerpoint/2012/main" userId="S::smithgra@stanford.edu::b75bb96a-0064-4725-b326-2a6978649b0e" providerId="AD"/>
      </p:ext>
    </p:extLst>
  </p:cmAuthor>
  <p:cmAuthor id="2" name="Bragg, Ashley" initials="BA" lastIdx="4" clrIdx="1">
    <p:extLst>
      <p:ext uri="{19B8F6BF-5375-455C-9EA6-DF929625EA0E}">
        <p15:presenceInfo xmlns:p15="http://schemas.microsoft.com/office/powerpoint/2012/main" userId="S::S0298417@stanfordhealthcare.org::a2e67d19-0c77-46dc-9201-5a627a2bfc49" providerId="AD"/>
      </p:ext>
    </p:extLst>
  </p:cmAuthor>
  <p:cmAuthor id="3" name="Bleymaier, Claire" initials="BC" lastIdx="7" clrIdx="2">
    <p:extLst>
      <p:ext uri="{19B8F6BF-5375-455C-9EA6-DF929625EA0E}">
        <p15:presenceInfo xmlns:p15="http://schemas.microsoft.com/office/powerpoint/2012/main" userId="S-1-5-21-1292407741-3760857420-1411248183-940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A14"/>
    <a:srgbClr val="780811"/>
    <a:srgbClr val="FF0066"/>
    <a:srgbClr val="FF33CC"/>
    <a:srgbClr val="000000"/>
    <a:srgbClr val="FFFF66"/>
    <a:srgbClr val="990033"/>
    <a:srgbClr val="B80C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76733" autoAdjust="0"/>
  </p:normalViewPr>
  <p:slideViewPr>
    <p:cSldViewPr snapToGrid="0" snapToObjects="1">
      <p:cViewPr varScale="1">
        <p:scale>
          <a:sx n="69" d="100"/>
          <a:sy n="69" d="100"/>
        </p:scale>
        <p:origin x="1236" y="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BC0575-180E-48E4-A953-41CA99A8C1EF}" type="doc">
      <dgm:prSet loTypeId="urn:microsoft.com/office/officeart/2005/8/layout/hList2" loCatId="picture" qsTypeId="urn:microsoft.com/office/officeart/2005/8/quickstyle/simple3" qsCatId="simple" csTypeId="urn:microsoft.com/office/officeart/2005/8/colors/colorful2" csCatId="colorful" phldr="1"/>
      <dgm:spPr/>
      <dgm:t>
        <a:bodyPr/>
        <a:lstStyle/>
        <a:p>
          <a:endParaRPr lang="en-US"/>
        </a:p>
      </dgm:t>
    </dgm:pt>
    <dgm:pt modelId="{BA3DF76A-2DD2-464F-8BC2-C2283BE9A9C4}">
      <dgm:prSet phldrT="[Text]"/>
      <dgm:spPr/>
      <dgm:t>
        <a:bodyPr/>
        <a:lstStyle/>
        <a:p>
          <a:r>
            <a:rPr lang="en-US" dirty="0"/>
            <a:t>Doctor &amp; Nurse</a:t>
          </a:r>
        </a:p>
      </dgm:t>
    </dgm:pt>
    <dgm:pt modelId="{E4499FDF-641B-4441-A6A2-C078ADBA4A0D}" type="parTrans" cxnId="{B0F97457-70DE-4539-8846-A8854F54726A}">
      <dgm:prSet/>
      <dgm:spPr/>
      <dgm:t>
        <a:bodyPr/>
        <a:lstStyle/>
        <a:p>
          <a:endParaRPr lang="en-US"/>
        </a:p>
      </dgm:t>
    </dgm:pt>
    <dgm:pt modelId="{1C4C6DFF-0A26-4069-A41A-C8CB9F9AD276}" type="sibTrans" cxnId="{B0F97457-70DE-4539-8846-A8854F54726A}">
      <dgm:prSet/>
      <dgm:spPr/>
      <dgm:t>
        <a:bodyPr/>
        <a:lstStyle/>
        <a:p>
          <a:endParaRPr lang="en-US"/>
        </a:p>
      </dgm:t>
    </dgm:pt>
    <dgm:pt modelId="{9D5BF57E-0C8C-40BB-9188-963D47F88D82}">
      <dgm:prSet phldrT="[Text]"/>
      <dgm:spPr/>
      <dgm:t>
        <a:bodyPr/>
        <a:lstStyle/>
        <a:p>
          <a:r>
            <a:rPr lang="en-US" dirty="0"/>
            <a:t>Prescribes medication</a:t>
          </a:r>
        </a:p>
      </dgm:t>
    </dgm:pt>
    <dgm:pt modelId="{493CF768-D79E-473D-A8C4-F24D76592DEA}" type="parTrans" cxnId="{989058B9-39EE-480B-93EC-82A6914F2C7A}">
      <dgm:prSet/>
      <dgm:spPr/>
      <dgm:t>
        <a:bodyPr/>
        <a:lstStyle/>
        <a:p>
          <a:endParaRPr lang="en-US"/>
        </a:p>
      </dgm:t>
    </dgm:pt>
    <dgm:pt modelId="{F5C9DF43-3E3C-4701-9B0B-F3A416A9FF41}" type="sibTrans" cxnId="{989058B9-39EE-480B-93EC-82A6914F2C7A}">
      <dgm:prSet/>
      <dgm:spPr/>
      <dgm:t>
        <a:bodyPr/>
        <a:lstStyle/>
        <a:p>
          <a:endParaRPr lang="en-US"/>
        </a:p>
      </dgm:t>
    </dgm:pt>
    <dgm:pt modelId="{65530FC8-B56E-48BC-BDCB-A60374D82B34}">
      <dgm:prSet phldrT="[Text]"/>
      <dgm:spPr/>
      <dgm:t>
        <a:bodyPr/>
        <a:lstStyle/>
        <a:p>
          <a:r>
            <a:rPr lang="en-US" dirty="0"/>
            <a:t>Social Worker</a:t>
          </a:r>
        </a:p>
      </dgm:t>
    </dgm:pt>
    <dgm:pt modelId="{33C158C6-E380-4042-8856-3A581AB6500C}" type="parTrans" cxnId="{76234452-B0FD-42BC-B23F-DD4F20B3FFE9}">
      <dgm:prSet/>
      <dgm:spPr/>
      <dgm:t>
        <a:bodyPr/>
        <a:lstStyle/>
        <a:p>
          <a:endParaRPr lang="en-US"/>
        </a:p>
      </dgm:t>
    </dgm:pt>
    <dgm:pt modelId="{6FA15438-D066-419F-A1CC-46D28474E02F}" type="sibTrans" cxnId="{76234452-B0FD-42BC-B23F-DD4F20B3FFE9}">
      <dgm:prSet/>
      <dgm:spPr/>
      <dgm:t>
        <a:bodyPr/>
        <a:lstStyle/>
        <a:p>
          <a:endParaRPr lang="en-US"/>
        </a:p>
      </dgm:t>
    </dgm:pt>
    <dgm:pt modelId="{E51EB4A9-CB2B-4573-92C2-7D769BA74FFC}">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Emotional Support</a:t>
          </a:r>
        </a:p>
      </dgm:t>
    </dgm:pt>
    <dgm:pt modelId="{308AA5DE-F4A8-4716-8D38-503A0D38C013}" type="parTrans" cxnId="{170150E3-B8C2-4020-A00E-DBB24FE7B619}">
      <dgm:prSet/>
      <dgm:spPr/>
      <dgm:t>
        <a:bodyPr/>
        <a:lstStyle/>
        <a:p>
          <a:endParaRPr lang="en-US"/>
        </a:p>
      </dgm:t>
    </dgm:pt>
    <dgm:pt modelId="{BB333FC8-9815-4C1C-AC6A-D6E87AA41D7A}" type="sibTrans" cxnId="{170150E3-B8C2-4020-A00E-DBB24FE7B619}">
      <dgm:prSet/>
      <dgm:spPr/>
      <dgm:t>
        <a:bodyPr/>
        <a:lstStyle/>
        <a:p>
          <a:endParaRPr lang="en-US"/>
        </a:p>
      </dgm:t>
    </dgm:pt>
    <dgm:pt modelId="{796A744C-A965-4C04-9748-71357368705E}">
      <dgm:prSet phldrT="[Text]"/>
      <dgm:spPr/>
      <dgm:t>
        <a:bodyPr/>
        <a:lstStyle/>
        <a:p>
          <a:r>
            <a:rPr lang="en-US" dirty="0"/>
            <a:t>Chaplain</a:t>
          </a:r>
        </a:p>
      </dgm:t>
    </dgm:pt>
    <dgm:pt modelId="{325B51BF-EA41-4AB5-9147-07DAED0217A9}" type="parTrans" cxnId="{EA933663-5060-408E-9B62-14FCF7DC8FDC}">
      <dgm:prSet/>
      <dgm:spPr/>
      <dgm:t>
        <a:bodyPr/>
        <a:lstStyle/>
        <a:p>
          <a:endParaRPr lang="en-US"/>
        </a:p>
      </dgm:t>
    </dgm:pt>
    <dgm:pt modelId="{3EF4F937-BD25-41A2-BBE4-AEA7407F6CA3}" type="sibTrans" cxnId="{EA933663-5060-408E-9B62-14FCF7DC8FDC}">
      <dgm:prSet/>
      <dgm:spPr/>
      <dgm:t>
        <a:bodyPr/>
        <a:lstStyle/>
        <a:p>
          <a:endParaRPr lang="en-US"/>
        </a:p>
      </dgm:t>
    </dgm:pt>
    <dgm:pt modelId="{7853E238-ACA2-4FE5-A5F3-9D873C9328EE}">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a:t>Spiritual support</a:t>
          </a:r>
        </a:p>
      </dgm:t>
    </dgm:pt>
    <dgm:pt modelId="{BAB679B2-B7F6-483F-B797-C3F69F1D9C05}" type="parTrans" cxnId="{1FA86015-C63B-4A1B-BF20-B3AF6A06358E}">
      <dgm:prSet/>
      <dgm:spPr/>
      <dgm:t>
        <a:bodyPr/>
        <a:lstStyle/>
        <a:p>
          <a:endParaRPr lang="en-US"/>
        </a:p>
      </dgm:t>
    </dgm:pt>
    <dgm:pt modelId="{EC7BBDA5-FAE3-4505-8D23-A3C5B190A1BE}" type="sibTrans" cxnId="{1FA86015-C63B-4A1B-BF20-B3AF6A06358E}">
      <dgm:prSet/>
      <dgm:spPr/>
      <dgm:t>
        <a:bodyPr/>
        <a:lstStyle/>
        <a:p>
          <a:endParaRPr lang="en-US"/>
        </a:p>
      </dgm:t>
    </dgm:pt>
    <dgm:pt modelId="{692F7305-F63F-4A43-9925-AE3DEB6C9B12}">
      <dgm:prSet phldrT="[Text]"/>
      <dgm:spPr/>
      <dgm:t>
        <a:bodyPr/>
        <a:lstStyle/>
        <a:p>
          <a:r>
            <a:rPr lang="en-US" dirty="0"/>
            <a:t>Helps with medical decisions</a:t>
          </a:r>
        </a:p>
      </dgm:t>
    </dgm:pt>
    <dgm:pt modelId="{340E7863-B866-4335-A0A3-21DCF71397EF}" type="parTrans" cxnId="{898B1C73-0B4A-49C1-8F85-541B2A481B8A}">
      <dgm:prSet/>
      <dgm:spPr/>
      <dgm:t>
        <a:bodyPr/>
        <a:lstStyle/>
        <a:p>
          <a:endParaRPr lang="en-US"/>
        </a:p>
      </dgm:t>
    </dgm:pt>
    <dgm:pt modelId="{6B970A98-BDDA-457C-AD8C-FA5C7B579829}" type="sibTrans" cxnId="{898B1C73-0B4A-49C1-8F85-541B2A481B8A}">
      <dgm:prSet/>
      <dgm:spPr/>
      <dgm:t>
        <a:bodyPr/>
        <a:lstStyle/>
        <a:p>
          <a:endParaRPr lang="en-US"/>
        </a:p>
      </dgm:t>
    </dgm:pt>
    <dgm:pt modelId="{4ECA5370-C95E-4798-A2C7-10B3F3552AED}">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Caregiver support</a:t>
          </a:r>
        </a:p>
      </dgm:t>
    </dgm:pt>
    <dgm:pt modelId="{E32FA03C-68ED-439C-B790-067C14DEDECF}" type="parTrans" cxnId="{6B65841E-0B3E-492F-8833-F78D9B1466C2}">
      <dgm:prSet/>
      <dgm:spPr/>
      <dgm:t>
        <a:bodyPr/>
        <a:lstStyle/>
        <a:p>
          <a:endParaRPr lang="en-US"/>
        </a:p>
      </dgm:t>
    </dgm:pt>
    <dgm:pt modelId="{004F48A7-6620-406B-8C28-3D8F52B451D5}" type="sibTrans" cxnId="{6B65841E-0B3E-492F-8833-F78D9B1466C2}">
      <dgm:prSet/>
      <dgm:spPr/>
      <dgm:t>
        <a:bodyPr/>
        <a:lstStyle/>
        <a:p>
          <a:endParaRPr lang="en-US"/>
        </a:p>
      </dgm:t>
    </dgm:pt>
    <dgm:pt modelId="{66802D82-09FD-45F4-B885-B2C23503CF2B}">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Medical equipment</a:t>
          </a:r>
        </a:p>
      </dgm:t>
    </dgm:pt>
    <dgm:pt modelId="{6817FCB8-7BD0-4F02-B735-16954F488A29}" type="parTrans" cxnId="{7053EBDC-85FF-4FAF-87DD-5E8603E08E0E}">
      <dgm:prSet/>
      <dgm:spPr/>
      <dgm:t>
        <a:bodyPr/>
        <a:lstStyle/>
        <a:p>
          <a:endParaRPr lang="en-US"/>
        </a:p>
      </dgm:t>
    </dgm:pt>
    <dgm:pt modelId="{061C0BA6-EE2A-4462-B350-0E288DA8914D}" type="sibTrans" cxnId="{7053EBDC-85FF-4FAF-87DD-5E8603E08E0E}">
      <dgm:prSet/>
      <dgm:spPr/>
      <dgm:t>
        <a:bodyPr/>
        <a:lstStyle/>
        <a:p>
          <a:endParaRPr lang="en-US"/>
        </a:p>
      </dgm:t>
    </dgm:pt>
    <dgm:pt modelId="{D2788EA0-7E5C-44FA-93A4-F3584D2D646B}">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Financial concerns</a:t>
          </a:r>
        </a:p>
      </dgm:t>
    </dgm:pt>
    <dgm:pt modelId="{402948FB-BB24-46CC-AA8A-62F13A1A3007}" type="parTrans" cxnId="{A0F41C9C-E946-44BB-8366-42A8C34AB77E}">
      <dgm:prSet/>
      <dgm:spPr/>
      <dgm:t>
        <a:bodyPr/>
        <a:lstStyle/>
        <a:p>
          <a:endParaRPr lang="en-US"/>
        </a:p>
      </dgm:t>
    </dgm:pt>
    <dgm:pt modelId="{138337CE-036C-4784-968D-26FE2B88CBA9}" type="sibTrans" cxnId="{A0F41C9C-E946-44BB-8366-42A8C34AB77E}">
      <dgm:prSet/>
      <dgm:spPr/>
      <dgm:t>
        <a:bodyPr/>
        <a:lstStyle/>
        <a:p>
          <a:endParaRPr lang="en-US"/>
        </a:p>
      </dgm:t>
    </dgm:pt>
    <dgm:pt modelId="{A1691E5D-DA7D-49E7-B399-FCFE13FBFE38}">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a:t>Existential distress</a:t>
          </a:r>
        </a:p>
      </dgm:t>
    </dgm:pt>
    <dgm:pt modelId="{4C535A3E-CC90-4241-A3AB-E72C6803FA61}" type="parTrans" cxnId="{734C6D81-A41A-49D6-8DEB-280064A53512}">
      <dgm:prSet/>
      <dgm:spPr/>
      <dgm:t>
        <a:bodyPr/>
        <a:lstStyle/>
        <a:p>
          <a:endParaRPr lang="en-US"/>
        </a:p>
      </dgm:t>
    </dgm:pt>
    <dgm:pt modelId="{D1F16CF0-F442-40EA-BF78-B6BDA6D92EF3}" type="sibTrans" cxnId="{734C6D81-A41A-49D6-8DEB-280064A53512}">
      <dgm:prSet/>
      <dgm:spPr/>
      <dgm:t>
        <a:bodyPr/>
        <a:lstStyle/>
        <a:p>
          <a:endParaRPr lang="en-US"/>
        </a:p>
      </dgm:t>
    </dgm:pt>
    <dgm:pt modelId="{5E5CA790-F158-4E6C-BBAD-72897A5C8F94}">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a:t>Prayers and blessings</a:t>
          </a:r>
        </a:p>
      </dgm:t>
    </dgm:pt>
    <dgm:pt modelId="{916BCB1C-CEE7-4AE5-850E-2831B9886DC4}" type="parTrans" cxnId="{396F363C-1BF7-4812-AC69-4AA0BB202709}">
      <dgm:prSet/>
      <dgm:spPr/>
      <dgm:t>
        <a:bodyPr/>
        <a:lstStyle/>
        <a:p>
          <a:endParaRPr lang="en-US"/>
        </a:p>
      </dgm:t>
    </dgm:pt>
    <dgm:pt modelId="{4174CACA-DFE6-4C6E-BCD6-899A45B7C89A}" type="sibTrans" cxnId="{396F363C-1BF7-4812-AC69-4AA0BB202709}">
      <dgm:prSet/>
      <dgm:spPr/>
      <dgm:t>
        <a:bodyPr/>
        <a:lstStyle/>
        <a:p>
          <a:endParaRPr lang="en-US"/>
        </a:p>
      </dgm:t>
    </dgm:pt>
    <dgm:pt modelId="{BAD8A9C2-890F-4127-8A5F-936BBD8A4CBF}">
      <dgm:prSet phldrT="[Text]"/>
      <dgm:spPr/>
      <dgm:t>
        <a:bodyPr/>
        <a:lstStyle/>
        <a:p>
          <a:r>
            <a:rPr lang="en-US" dirty="0"/>
            <a:t>Coordinates with other doctors</a:t>
          </a:r>
        </a:p>
      </dgm:t>
    </dgm:pt>
    <dgm:pt modelId="{30B0884F-888A-46E0-88AD-2E51F889B484}" type="parTrans" cxnId="{29A77DED-695C-41F4-AA56-CD5074E6503E}">
      <dgm:prSet/>
      <dgm:spPr/>
      <dgm:t>
        <a:bodyPr/>
        <a:lstStyle/>
        <a:p>
          <a:endParaRPr lang="en-US"/>
        </a:p>
      </dgm:t>
    </dgm:pt>
    <dgm:pt modelId="{474D6BC2-D515-49A6-B6F3-4775281AECF9}" type="sibTrans" cxnId="{29A77DED-695C-41F4-AA56-CD5074E6503E}">
      <dgm:prSet/>
      <dgm:spPr/>
      <dgm:t>
        <a:bodyPr/>
        <a:lstStyle/>
        <a:p>
          <a:endParaRPr lang="en-US"/>
        </a:p>
      </dgm:t>
    </dgm:pt>
    <dgm:pt modelId="{45F62CBE-E584-4A52-91D1-359AE13E4C11}" type="pres">
      <dgm:prSet presAssocID="{8FBC0575-180E-48E4-A953-41CA99A8C1EF}" presName="linearFlow" presStyleCnt="0">
        <dgm:presLayoutVars>
          <dgm:dir/>
          <dgm:animLvl val="lvl"/>
          <dgm:resizeHandles/>
        </dgm:presLayoutVars>
      </dgm:prSet>
      <dgm:spPr/>
    </dgm:pt>
    <dgm:pt modelId="{C0FB8FF7-95AB-4200-A800-C67B6D165326}" type="pres">
      <dgm:prSet presAssocID="{BA3DF76A-2DD2-464F-8BC2-C2283BE9A9C4}" presName="compositeNode" presStyleCnt="0">
        <dgm:presLayoutVars>
          <dgm:bulletEnabled val="1"/>
        </dgm:presLayoutVars>
      </dgm:prSet>
      <dgm:spPr/>
    </dgm:pt>
    <dgm:pt modelId="{3CB5C90A-FFC9-47DB-BD8B-598CB60B4A2C}" type="pres">
      <dgm:prSet presAssocID="{BA3DF76A-2DD2-464F-8BC2-C2283BE9A9C4}" presName="imag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ethoscope"/>
        </a:ext>
      </dgm:extLst>
    </dgm:pt>
    <dgm:pt modelId="{C5B9F6F2-2D59-4F09-89E5-75FDA523C2EB}" type="pres">
      <dgm:prSet presAssocID="{BA3DF76A-2DD2-464F-8BC2-C2283BE9A9C4}" presName="childNode" presStyleLbl="node1" presStyleIdx="0" presStyleCnt="3">
        <dgm:presLayoutVars>
          <dgm:bulletEnabled val="1"/>
        </dgm:presLayoutVars>
      </dgm:prSet>
      <dgm:spPr/>
    </dgm:pt>
    <dgm:pt modelId="{C8F1B215-3701-44FD-8178-8D40F63CEC6E}" type="pres">
      <dgm:prSet presAssocID="{BA3DF76A-2DD2-464F-8BC2-C2283BE9A9C4}" presName="parentNode" presStyleLbl="revTx" presStyleIdx="0" presStyleCnt="3">
        <dgm:presLayoutVars>
          <dgm:chMax val="0"/>
          <dgm:bulletEnabled val="1"/>
        </dgm:presLayoutVars>
      </dgm:prSet>
      <dgm:spPr/>
    </dgm:pt>
    <dgm:pt modelId="{D5F3FB42-C2A9-4F7C-94BB-8D3293E96CE2}" type="pres">
      <dgm:prSet presAssocID="{1C4C6DFF-0A26-4069-A41A-C8CB9F9AD276}" presName="sibTrans" presStyleCnt="0"/>
      <dgm:spPr/>
    </dgm:pt>
    <dgm:pt modelId="{6CF8D2E9-6A08-4289-8C62-E89AE6A41C9B}" type="pres">
      <dgm:prSet presAssocID="{65530FC8-B56E-48BC-BDCB-A60374D82B34}" presName="compositeNode" presStyleCnt="0">
        <dgm:presLayoutVars>
          <dgm:bulletEnabled val="1"/>
        </dgm:presLayoutVars>
      </dgm:prSet>
      <dgm:spPr/>
    </dgm:pt>
    <dgm:pt modelId="{29694AF8-9A8C-4BBC-8CEA-326708D5A722}" type="pres">
      <dgm:prSet presAssocID="{65530FC8-B56E-48BC-BDCB-A60374D82B34}"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a:ext>
      </dgm:extLst>
    </dgm:pt>
    <dgm:pt modelId="{C3EA9A15-B546-4F2A-8006-A18C5747EAAE}" type="pres">
      <dgm:prSet presAssocID="{65530FC8-B56E-48BC-BDCB-A60374D82B34}" presName="childNode" presStyleLbl="node1" presStyleIdx="1" presStyleCnt="3">
        <dgm:presLayoutVars>
          <dgm:bulletEnabled val="1"/>
        </dgm:presLayoutVars>
      </dgm:prSet>
      <dgm:spPr/>
    </dgm:pt>
    <dgm:pt modelId="{5389775C-A70A-40D2-83BE-A95288DC86EF}" type="pres">
      <dgm:prSet presAssocID="{65530FC8-B56E-48BC-BDCB-A60374D82B34}" presName="parentNode" presStyleLbl="revTx" presStyleIdx="1" presStyleCnt="3">
        <dgm:presLayoutVars>
          <dgm:chMax val="0"/>
          <dgm:bulletEnabled val="1"/>
        </dgm:presLayoutVars>
      </dgm:prSet>
      <dgm:spPr/>
    </dgm:pt>
    <dgm:pt modelId="{C74C0617-7A75-4158-9022-6A44C65E34E9}" type="pres">
      <dgm:prSet presAssocID="{6FA15438-D066-419F-A1CC-46D28474E02F}" presName="sibTrans" presStyleCnt="0"/>
      <dgm:spPr/>
    </dgm:pt>
    <dgm:pt modelId="{8F419BA8-2D82-4D19-A847-C9A8E943A883}" type="pres">
      <dgm:prSet presAssocID="{796A744C-A965-4C04-9748-71357368705E}" presName="compositeNode" presStyleCnt="0">
        <dgm:presLayoutVars>
          <dgm:bulletEnabled val="1"/>
        </dgm:presLayoutVars>
      </dgm:prSet>
      <dgm:spPr/>
    </dgm:pt>
    <dgm:pt modelId="{BB36BB6D-76E6-4202-AF6C-76EE4C9CB6FA}" type="pres">
      <dgm:prSet presAssocID="{796A744C-A965-4C04-9748-71357368705E}"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dala"/>
        </a:ext>
      </dgm:extLst>
    </dgm:pt>
    <dgm:pt modelId="{39D106F4-3BFA-4A48-874B-8E8E11B49820}" type="pres">
      <dgm:prSet presAssocID="{796A744C-A965-4C04-9748-71357368705E}" presName="childNode" presStyleLbl="node1" presStyleIdx="2" presStyleCnt="3">
        <dgm:presLayoutVars>
          <dgm:bulletEnabled val="1"/>
        </dgm:presLayoutVars>
      </dgm:prSet>
      <dgm:spPr/>
    </dgm:pt>
    <dgm:pt modelId="{E6E34068-D5E1-4B71-AA7C-3F5E90419381}" type="pres">
      <dgm:prSet presAssocID="{796A744C-A965-4C04-9748-71357368705E}" presName="parentNode" presStyleLbl="revTx" presStyleIdx="2" presStyleCnt="3">
        <dgm:presLayoutVars>
          <dgm:chMax val="0"/>
          <dgm:bulletEnabled val="1"/>
        </dgm:presLayoutVars>
      </dgm:prSet>
      <dgm:spPr/>
    </dgm:pt>
  </dgm:ptLst>
  <dgm:cxnLst>
    <dgm:cxn modelId="{4EC35004-D8DA-45C0-890F-E650E1FBAF49}" type="presOf" srcId="{BA3DF76A-2DD2-464F-8BC2-C2283BE9A9C4}" destId="{C8F1B215-3701-44FD-8178-8D40F63CEC6E}" srcOrd="0" destOrd="0" presId="urn:microsoft.com/office/officeart/2005/8/layout/hList2"/>
    <dgm:cxn modelId="{9384A8A7-438E-43FF-9CBE-95D8B4679D63}" type="presOf" srcId="{65530FC8-B56E-48BC-BDCB-A60374D82B34}" destId="{5389775C-A70A-40D2-83BE-A95288DC86EF}" srcOrd="0" destOrd="0" presId="urn:microsoft.com/office/officeart/2005/8/layout/hList2"/>
    <dgm:cxn modelId="{B0F97457-70DE-4539-8846-A8854F54726A}" srcId="{8FBC0575-180E-48E4-A953-41CA99A8C1EF}" destId="{BA3DF76A-2DD2-464F-8BC2-C2283BE9A9C4}" srcOrd="0" destOrd="0" parTransId="{E4499FDF-641B-4441-A6A2-C078ADBA4A0D}" sibTransId="{1C4C6DFF-0A26-4069-A41A-C8CB9F9AD276}"/>
    <dgm:cxn modelId="{76234452-B0FD-42BC-B23F-DD4F20B3FFE9}" srcId="{8FBC0575-180E-48E4-A953-41CA99A8C1EF}" destId="{65530FC8-B56E-48BC-BDCB-A60374D82B34}" srcOrd="1" destOrd="0" parTransId="{33C158C6-E380-4042-8856-3A581AB6500C}" sibTransId="{6FA15438-D066-419F-A1CC-46D28474E02F}"/>
    <dgm:cxn modelId="{6B65841E-0B3E-492F-8833-F78D9B1466C2}" srcId="{65530FC8-B56E-48BC-BDCB-A60374D82B34}" destId="{4ECA5370-C95E-4798-A2C7-10B3F3552AED}" srcOrd="1" destOrd="0" parTransId="{E32FA03C-68ED-439C-B790-067C14DEDECF}" sibTransId="{004F48A7-6620-406B-8C28-3D8F52B451D5}"/>
    <dgm:cxn modelId="{7053EBDC-85FF-4FAF-87DD-5E8603E08E0E}" srcId="{65530FC8-B56E-48BC-BDCB-A60374D82B34}" destId="{66802D82-09FD-45F4-B885-B2C23503CF2B}" srcOrd="2" destOrd="0" parTransId="{6817FCB8-7BD0-4F02-B735-16954F488A29}" sibTransId="{061C0BA6-EE2A-4462-B350-0E288DA8914D}"/>
    <dgm:cxn modelId="{B842201D-EEDD-4F78-8F12-0F1FDE22E10D}" type="presOf" srcId="{E51EB4A9-CB2B-4573-92C2-7D769BA74FFC}" destId="{C3EA9A15-B546-4F2A-8006-A18C5747EAAE}" srcOrd="0" destOrd="0" presId="urn:microsoft.com/office/officeart/2005/8/layout/hList2"/>
    <dgm:cxn modelId="{BB840782-0ABC-4B92-ADCA-8F0844166650}" type="presOf" srcId="{7853E238-ACA2-4FE5-A5F3-9D873C9328EE}" destId="{39D106F4-3BFA-4A48-874B-8E8E11B49820}" srcOrd="0" destOrd="0" presId="urn:microsoft.com/office/officeart/2005/8/layout/hList2"/>
    <dgm:cxn modelId="{5F708342-7077-4859-9235-C15123A708F7}" type="presOf" srcId="{4ECA5370-C95E-4798-A2C7-10B3F3552AED}" destId="{C3EA9A15-B546-4F2A-8006-A18C5747EAAE}" srcOrd="0" destOrd="1" presId="urn:microsoft.com/office/officeart/2005/8/layout/hList2"/>
    <dgm:cxn modelId="{D3614344-B45F-4477-9099-FCC8F9000B08}" type="presOf" srcId="{66802D82-09FD-45F4-B885-B2C23503CF2B}" destId="{C3EA9A15-B546-4F2A-8006-A18C5747EAAE}" srcOrd="0" destOrd="2" presId="urn:microsoft.com/office/officeart/2005/8/layout/hList2"/>
    <dgm:cxn modelId="{A0F41C9C-E946-44BB-8366-42A8C34AB77E}" srcId="{65530FC8-B56E-48BC-BDCB-A60374D82B34}" destId="{D2788EA0-7E5C-44FA-93A4-F3584D2D646B}" srcOrd="3" destOrd="0" parTransId="{402948FB-BB24-46CC-AA8A-62F13A1A3007}" sibTransId="{138337CE-036C-4784-968D-26FE2B88CBA9}"/>
    <dgm:cxn modelId="{97BED7F4-27BD-4D81-8493-DF2D7DB23743}" type="presOf" srcId="{692F7305-F63F-4A43-9925-AE3DEB6C9B12}" destId="{C5B9F6F2-2D59-4F09-89E5-75FDA523C2EB}" srcOrd="0" destOrd="1" presId="urn:microsoft.com/office/officeart/2005/8/layout/hList2"/>
    <dgm:cxn modelId="{08B680CF-CA41-4758-B40C-D7CE3D242D74}" type="presOf" srcId="{D2788EA0-7E5C-44FA-93A4-F3584D2D646B}" destId="{C3EA9A15-B546-4F2A-8006-A18C5747EAAE}" srcOrd="0" destOrd="3" presId="urn:microsoft.com/office/officeart/2005/8/layout/hList2"/>
    <dgm:cxn modelId="{989058B9-39EE-480B-93EC-82A6914F2C7A}" srcId="{BA3DF76A-2DD2-464F-8BC2-C2283BE9A9C4}" destId="{9D5BF57E-0C8C-40BB-9188-963D47F88D82}" srcOrd="0" destOrd="0" parTransId="{493CF768-D79E-473D-A8C4-F24D76592DEA}" sibTransId="{F5C9DF43-3E3C-4701-9B0B-F3A416A9FF41}"/>
    <dgm:cxn modelId="{170150E3-B8C2-4020-A00E-DBB24FE7B619}" srcId="{65530FC8-B56E-48BC-BDCB-A60374D82B34}" destId="{E51EB4A9-CB2B-4573-92C2-7D769BA74FFC}" srcOrd="0" destOrd="0" parTransId="{308AA5DE-F4A8-4716-8D38-503A0D38C013}" sibTransId="{BB333FC8-9815-4C1C-AC6A-D6E87AA41D7A}"/>
    <dgm:cxn modelId="{35BFC0BE-8066-46EF-8302-9ED5C5ED3F1D}" type="presOf" srcId="{A1691E5D-DA7D-49E7-B399-FCFE13FBFE38}" destId="{39D106F4-3BFA-4A48-874B-8E8E11B49820}" srcOrd="0" destOrd="1" presId="urn:microsoft.com/office/officeart/2005/8/layout/hList2"/>
    <dgm:cxn modelId="{7903C221-78B4-4F60-B262-10D6125DEBA9}" type="presOf" srcId="{5E5CA790-F158-4E6C-BBAD-72897A5C8F94}" destId="{39D106F4-3BFA-4A48-874B-8E8E11B49820}" srcOrd="0" destOrd="2" presId="urn:microsoft.com/office/officeart/2005/8/layout/hList2"/>
    <dgm:cxn modelId="{734C6D81-A41A-49D6-8DEB-280064A53512}" srcId="{796A744C-A965-4C04-9748-71357368705E}" destId="{A1691E5D-DA7D-49E7-B399-FCFE13FBFE38}" srcOrd="1" destOrd="0" parTransId="{4C535A3E-CC90-4241-A3AB-E72C6803FA61}" sibTransId="{D1F16CF0-F442-40EA-BF78-B6BDA6D92EF3}"/>
    <dgm:cxn modelId="{29A77DED-695C-41F4-AA56-CD5074E6503E}" srcId="{BA3DF76A-2DD2-464F-8BC2-C2283BE9A9C4}" destId="{BAD8A9C2-890F-4127-8A5F-936BBD8A4CBF}" srcOrd="2" destOrd="0" parTransId="{30B0884F-888A-46E0-88AD-2E51F889B484}" sibTransId="{474D6BC2-D515-49A6-B6F3-4775281AECF9}"/>
    <dgm:cxn modelId="{396F363C-1BF7-4812-AC69-4AA0BB202709}" srcId="{796A744C-A965-4C04-9748-71357368705E}" destId="{5E5CA790-F158-4E6C-BBAD-72897A5C8F94}" srcOrd="2" destOrd="0" parTransId="{916BCB1C-CEE7-4AE5-850E-2831B9886DC4}" sibTransId="{4174CACA-DFE6-4C6E-BCD6-899A45B7C89A}"/>
    <dgm:cxn modelId="{E47E26DB-8035-4F71-98E8-0795E6DFE6E3}" type="presOf" srcId="{BAD8A9C2-890F-4127-8A5F-936BBD8A4CBF}" destId="{C5B9F6F2-2D59-4F09-89E5-75FDA523C2EB}" srcOrd="0" destOrd="2" presId="urn:microsoft.com/office/officeart/2005/8/layout/hList2"/>
    <dgm:cxn modelId="{5146F9F8-CB6A-4B5B-9074-A5F2D5C5ACB6}" type="presOf" srcId="{796A744C-A965-4C04-9748-71357368705E}" destId="{E6E34068-D5E1-4B71-AA7C-3F5E90419381}" srcOrd="0" destOrd="0" presId="urn:microsoft.com/office/officeart/2005/8/layout/hList2"/>
    <dgm:cxn modelId="{8E2D7E79-228C-4931-A14C-631829ED76ED}" type="presOf" srcId="{9D5BF57E-0C8C-40BB-9188-963D47F88D82}" destId="{C5B9F6F2-2D59-4F09-89E5-75FDA523C2EB}" srcOrd="0" destOrd="0" presId="urn:microsoft.com/office/officeart/2005/8/layout/hList2"/>
    <dgm:cxn modelId="{898B1C73-0B4A-49C1-8F85-541B2A481B8A}" srcId="{BA3DF76A-2DD2-464F-8BC2-C2283BE9A9C4}" destId="{692F7305-F63F-4A43-9925-AE3DEB6C9B12}" srcOrd="1" destOrd="0" parTransId="{340E7863-B866-4335-A0A3-21DCF71397EF}" sibTransId="{6B970A98-BDDA-457C-AD8C-FA5C7B579829}"/>
    <dgm:cxn modelId="{DA6FEB2B-24CE-4502-8639-70C7689F58D9}" type="presOf" srcId="{8FBC0575-180E-48E4-A953-41CA99A8C1EF}" destId="{45F62CBE-E584-4A52-91D1-359AE13E4C11}" srcOrd="0" destOrd="0" presId="urn:microsoft.com/office/officeart/2005/8/layout/hList2"/>
    <dgm:cxn modelId="{1FA86015-C63B-4A1B-BF20-B3AF6A06358E}" srcId="{796A744C-A965-4C04-9748-71357368705E}" destId="{7853E238-ACA2-4FE5-A5F3-9D873C9328EE}" srcOrd="0" destOrd="0" parTransId="{BAB679B2-B7F6-483F-B797-C3F69F1D9C05}" sibTransId="{EC7BBDA5-FAE3-4505-8D23-A3C5B190A1BE}"/>
    <dgm:cxn modelId="{EA933663-5060-408E-9B62-14FCF7DC8FDC}" srcId="{8FBC0575-180E-48E4-A953-41CA99A8C1EF}" destId="{796A744C-A965-4C04-9748-71357368705E}" srcOrd="2" destOrd="0" parTransId="{325B51BF-EA41-4AB5-9147-07DAED0217A9}" sibTransId="{3EF4F937-BD25-41A2-BBE4-AEA7407F6CA3}"/>
    <dgm:cxn modelId="{177B5DAD-376A-480A-918C-B3189B0CBA25}" type="presParOf" srcId="{45F62CBE-E584-4A52-91D1-359AE13E4C11}" destId="{C0FB8FF7-95AB-4200-A800-C67B6D165326}" srcOrd="0" destOrd="0" presId="urn:microsoft.com/office/officeart/2005/8/layout/hList2"/>
    <dgm:cxn modelId="{2E696F47-F282-4C7D-B179-C4011E5125A2}" type="presParOf" srcId="{C0FB8FF7-95AB-4200-A800-C67B6D165326}" destId="{3CB5C90A-FFC9-47DB-BD8B-598CB60B4A2C}" srcOrd="0" destOrd="0" presId="urn:microsoft.com/office/officeart/2005/8/layout/hList2"/>
    <dgm:cxn modelId="{2817E99E-1DC4-4C51-9A78-43973297DA9C}" type="presParOf" srcId="{C0FB8FF7-95AB-4200-A800-C67B6D165326}" destId="{C5B9F6F2-2D59-4F09-89E5-75FDA523C2EB}" srcOrd="1" destOrd="0" presId="urn:microsoft.com/office/officeart/2005/8/layout/hList2"/>
    <dgm:cxn modelId="{2618F03F-E491-4F4E-8FE1-018FB4A60652}" type="presParOf" srcId="{C0FB8FF7-95AB-4200-A800-C67B6D165326}" destId="{C8F1B215-3701-44FD-8178-8D40F63CEC6E}" srcOrd="2" destOrd="0" presId="urn:microsoft.com/office/officeart/2005/8/layout/hList2"/>
    <dgm:cxn modelId="{BEEA2B48-7E0B-4CB3-8A89-BA3F599A18A0}" type="presParOf" srcId="{45F62CBE-E584-4A52-91D1-359AE13E4C11}" destId="{D5F3FB42-C2A9-4F7C-94BB-8D3293E96CE2}" srcOrd="1" destOrd="0" presId="urn:microsoft.com/office/officeart/2005/8/layout/hList2"/>
    <dgm:cxn modelId="{EB4EC1D2-42E9-4BB4-9177-4D68A75CAF44}" type="presParOf" srcId="{45F62CBE-E584-4A52-91D1-359AE13E4C11}" destId="{6CF8D2E9-6A08-4289-8C62-E89AE6A41C9B}" srcOrd="2" destOrd="0" presId="urn:microsoft.com/office/officeart/2005/8/layout/hList2"/>
    <dgm:cxn modelId="{EE557498-E50F-45A6-A146-91E83AA45FC9}" type="presParOf" srcId="{6CF8D2E9-6A08-4289-8C62-E89AE6A41C9B}" destId="{29694AF8-9A8C-4BBC-8CEA-326708D5A722}" srcOrd="0" destOrd="0" presId="urn:microsoft.com/office/officeart/2005/8/layout/hList2"/>
    <dgm:cxn modelId="{701B54E0-3737-4C50-9AAF-A43BC0E1CAB5}" type="presParOf" srcId="{6CF8D2E9-6A08-4289-8C62-E89AE6A41C9B}" destId="{C3EA9A15-B546-4F2A-8006-A18C5747EAAE}" srcOrd="1" destOrd="0" presId="urn:microsoft.com/office/officeart/2005/8/layout/hList2"/>
    <dgm:cxn modelId="{F4EDCC12-26DA-4C38-82A3-23360495D4E5}" type="presParOf" srcId="{6CF8D2E9-6A08-4289-8C62-E89AE6A41C9B}" destId="{5389775C-A70A-40D2-83BE-A95288DC86EF}" srcOrd="2" destOrd="0" presId="urn:microsoft.com/office/officeart/2005/8/layout/hList2"/>
    <dgm:cxn modelId="{71C2687A-54D3-444C-8645-2E14B9AD2D95}" type="presParOf" srcId="{45F62CBE-E584-4A52-91D1-359AE13E4C11}" destId="{C74C0617-7A75-4158-9022-6A44C65E34E9}" srcOrd="3" destOrd="0" presId="urn:microsoft.com/office/officeart/2005/8/layout/hList2"/>
    <dgm:cxn modelId="{C6AB618C-ADB1-4D57-A6FC-3BB723A6978E}" type="presParOf" srcId="{45F62CBE-E584-4A52-91D1-359AE13E4C11}" destId="{8F419BA8-2D82-4D19-A847-C9A8E943A883}" srcOrd="4" destOrd="0" presId="urn:microsoft.com/office/officeart/2005/8/layout/hList2"/>
    <dgm:cxn modelId="{3480CBFE-2DE1-4F9B-A82B-9E04C488FE53}" type="presParOf" srcId="{8F419BA8-2D82-4D19-A847-C9A8E943A883}" destId="{BB36BB6D-76E6-4202-AF6C-76EE4C9CB6FA}" srcOrd="0" destOrd="0" presId="urn:microsoft.com/office/officeart/2005/8/layout/hList2"/>
    <dgm:cxn modelId="{0CE42A9E-0028-43F2-AB51-B8ED091FF18D}" type="presParOf" srcId="{8F419BA8-2D82-4D19-A847-C9A8E943A883}" destId="{39D106F4-3BFA-4A48-874B-8E8E11B49820}" srcOrd="1" destOrd="0" presId="urn:microsoft.com/office/officeart/2005/8/layout/hList2"/>
    <dgm:cxn modelId="{29A5D851-AB59-4301-9119-27ADFC6DB5A5}" type="presParOf" srcId="{8F419BA8-2D82-4D19-A847-C9A8E943A883}" destId="{E6E34068-D5E1-4B71-AA7C-3F5E9041938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CEB685-0032-4EAD-86B3-6B438D28559C}" type="doc">
      <dgm:prSet loTypeId="urn:microsoft.com/office/officeart/2011/layout/RadialPictureList" loCatId="officeonline" qsTypeId="urn:microsoft.com/office/officeart/2005/8/quickstyle/simple2" qsCatId="simple" csTypeId="urn:microsoft.com/office/officeart/2005/8/colors/colorful1" csCatId="colorful" phldr="1"/>
      <dgm:spPr/>
      <dgm:t>
        <a:bodyPr/>
        <a:lstStyle/>
        <a:p>
          <a:endParaRPr lang="en-US"/>
        </a:p>
      </dgm:t>
    </dgm:pt>
    <dgm:pt modelId="{A3C53098-7F33-47F6-A1B7-D9906F4AC4DF}">
      <dgm:prSet phldrT="[Text]"/>
      <dgm:spPr/>
      <dgm:t>
        <a:bodyPr/>
        <a:lstStyle/>
        <a:p>
          <a:r>
            <a:rPr lang="en-US" dirty="0"/>
            <a:t>Pain</a:t>
          </a:r>
        </a:p>
      </dgm:t>
    </dgm:pt>
    <dgm:pt modelId="{E7800A8C-8D16-49B6-9F15-410E16B93D37}" type="parTrans" cxnId="{27370762-EF8A-440B-A086-87A017049600}">
      <dgm:prSet/>
      <dgm:spPr/>
      <dgm:t>
        <a:bodyPr/>
        <a:lstStyle/>
        <a:p>
          <a:endParaRPr lang="en-US"/>
        </a:p>
      </dgm:t>
    </dgm:pt>
    <dgm:pt modelId="{93B43D42-8BB8-4B64-8A1D-87FD0ECCA25E}" type="sibTrans" cxnId="{27370762-EF8A-440B-A086-87A017049600}">
      <dgm:prSet/>
      <dgm:spPr/>
      <dgm:t>
        <a:bodyPr/>
        <a:lstStyle/>
        <a:p>
          <a:endParaRPr lang="en-US"/>
        </a:p>
      </dgm:t>
    </dgm:pt>
    <dgm:pt modelId="{7040A90E-55C5-4D3A-8A34-02D794B3BCEB}">
      <dgm:prSet phldrT="[Text]"/>
      <dgm:spPr/>
      <dgm:t>
        <a:bodyPr/>
        <a:lstStyle/>
        <a:p>
          <a:r>
            <a:rPr lang="en-US" dirty="0"/>
            <a:t>Medications</a:t>
          </a:r>
        </a:p>
      </dgm:t>
    </dgm:pt>
    <dgm:pt modelId="{74C5DA42-7CDC-4B48-8089-9A1B06EA04B1}" type="parTrans" cxnId="{C63A48EB-63AA-4D51-A296-3DEFB2851BB0}">
      <dgm:prSet/>
      <dgm:spPr/>
      <dgm:t>
        <a:bodyPr/>
        <a:lstStyle/>
        <a:p>
          <a:endParaRPr lang="en-US"/>
        </a:p>
      </dgm:t>
    </dgm:pt>
    <dgm:pt modelId="{D6FF1DCD-9D4F-4E84-9754-44B2DCB0B161}" type="sibTrans" cxnId="{C63A48EB-63AA-4D51-A296-3DEFB2851BB0}">
      <dgm:prSet/>
      <dgm:spPr/>
      <dgm:t>
        <a:bodyPr/>
        <a:lstStyle/>
        <a:p>
          <a:endParaRPr lang="en-US"/>
        </a:p>
      </dgm:t>
    </dgm:pt>
    <dgm:pt modelId="{B6BC0929-7004-419A-A1EB-886EFDC17EE9}">
      <dgm:prSet phldrT="[Text]"/>
      <dgm:spPr/>
      <dgm:t>
        <a:bodyPr/>
        <a:lstStyle/>
        <a:p>
          <a:r>
            <a:rPr lang="en-US" dirty="0"/>
            <a:t>Psychological </a:t>
          </a:r>
        </a:p>
      </dgm:t>
    </dgm:pt>
    <dgm:pt modelId="{05ABDDEB-B987-4449-87F7-B62941011FD6}" type="parTrans" cxnId="{90D8439D-DD37-4D9F-B9EB-8EA2EE16B68E}">
      <dgm:prSet/>
      <dgm:spPr/>
      <dgm:t>
        <a:bodyPr/>
        <a:lstStyle/>
        <a:p>
          <a:endParaRPr lang="en-US"/>
        </a:p>
      </dgm:t>
    </dgm:pt>
    <dgm:pt modelId="{D38666D1-CAC6-4959-A5C2-B5D12E8331BC}" type="sibTrans" cxnId="{90D8439D-DD37-4D9F-B9EB-8EA2EE16B68E}">
      <dgm:prSet/>
      <dgm:spPr/>
      <dgm:t>
        <a:bodyPr/>
        <a:lstStyle/>
        <a:p>
          <a:endParaRPr lang="en-US"/>
        </a:p>
      </dgm:t>
    </dgm:pt>
    <dgm:pt modelId="{BD70598D-42D5-4AB4-B286-D12BEE5800C0}">
      <dgm:prSet phldrT="[Text]"/>
      <dgm:spPr/>
      <dgm:t>
        <a:bodyPr/>
        <a:lstStyle/>
        <a:p>
          <a:r>
            <a:rPr lang="en-US" dirty="0"/>
            <a:t>Integrative</a:t>
          </a:r>
        </a:p>
      </dgm:t>
    </dgm:pt>
    <dgm:pt modelId="{0A38C22E-10DE-4180-BD9F-900E1D1516E9}" type="parTrans" cxnId="{3CE59DD8-6A7B-4F96-9D9B-A351012AFE42}">
      <dgm:prSet/>
      <dgm:spPr/>
      <dgm:t>
        <a:bodyPr/>
        <a:lstStyle/>
        <a:p>
          <a:endParaRPr lang="en-US"/>
        </a:p>
      </dgm:t>
    </dgm:pt>
    <dgm:pt modelId="{274AD686-3294-4FDA-BCBC-A694303ED6CE}" type="sibTrans" cxnId="{3CE59DD8-6A7B-4F96-9D9B-A351012AFE42}">
      <dgm:prSet/>
      <dgm:spPr/>
      <dgm:t>
        <a:bodyPr/>
        <a:lstStyle/>
        <a:p>
          <a:endParaRPr lang="en-US"/>
        </a:p>
      </dgm:t>
    </dgm:pt>
    <dgm:pt modelId="{861B03B7-2B0F-4AB1-AE87-7B18BE4B9504}">
      <dgm:prSet phldrT="[Text]"/>
      <dgm:spPr/>
      <dgm:t>
        <a:bodyPr/>
        <a:lstStyle/>
        <a:p>
          <a:r>
            <a:rPr lang="en-US" dirty="0"/>
            <a:t>Spiritual</a:t>
          </a:r>
        </a:p>
      </dgm:t>
    </dgm:pt>
    <dgm:pt modelId="{F3C623B5-E890-4FB2-A551-234AA690FBAB}" type="parTrans" cxnId="{C3A4F6B8-9742-4E71-A562-957E8975ACA0}">
      <dgm:prSet/>
      <dgm:spPr/>
      <dgm:t>
        <a:bodyPr/>
        <a:lstStyle/>
        <a:p>
          <a:endParaRPr lang="en-US"/>
        </a:p>
      </dgm:t>
    </dgm:pt>
    <dgm:pt modelId="{374CF1BD-C78F-437B-9D4A-FD5D1A5ACFCC}" type="sibTrans" cxnId="{C3A4F6B8-9742-4E71-A562-957E8975ACA0}">
      <dgm:prSet/>
      <dgm:spPr/>
      <dgm:t>
        <a:bodyPr/>
        <a:lstStyle/>
        <a:p>
          <a:endParaRPr lang="en-US"/>
        </a:p>
      </dgm:t>
    </dgm:pt>
    <dgm:pt modelId="{0E4E43F9-77B5-42F0-B954-FF975231F45E}" type="pres">
      <dgm:prSet presAssocID="{5FCEB685-0032-4EAD-86B3-6B438D28559C}" presName="Name0" presStyleCnt="0">
        <dgm:presLayoutVars>
          <dgm:chMax val="1"/>
          <dgm:chPref val="1"/>
          <dgm:dir/>
          <dgm:resizeHandles/>
        </dgm:presLayoutVars>
      </dgm:prSet>
      <dgm:spPr/>
    </dgm:pt>
    <dgm:pt modelId="{089ABF14-7024-4AC6-8779-67DC549BC556}" type="pres">
      <dgm:prSet presAssocID="{A3C53098-7F33-47F6-A1B7-D9906F4AC4DF}" presName="Parent" presStyleLbl="node1" presStyleIdx="0" presStyleCnt="2">
        <dgm:presLayoutVars>
          <dgm:chMax val="4"/>
          <dgm:chPref val="3"/>
        </dgm:presLayoutVars>
      </dgm:prSet>
      <dgm:spPr/>
    </dgm:pt>
    <dgm:pt modelId="{E8AC56E3-4718-4A0B-94EF-E5EE076BE665}" type="pres">
      <dgm:prSet presAssocID="{7040A90E-55C5-4D3A-8A34-02D794B3BCEB}" presName="Accent" presStyleLbl="node1" presStyleIdx="1" presStyleCnt="2"/>
      <dgm:spPr/>
    </dgm:pt>
    <dgm:pt modelId="{07265D47-2D9D-4C98-A9EA-8BC689FF89E9}" type="pres">
      <dgm:prSet presAssocID="{7040A90E-55C5-4D3A-8A34-02D794B3BCEB}"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2"/>
          </a:solidFill>
        </a:ln>
      </dgm:spPr>
    </dgm:pt>
    <dgm:pt modelId="{13EB29DE-3A77-46A8-AEAC-157DF18ED841}" type="pres">
      <dgm:prSet presAssocID="{7040A90E-55C5-4D3A-8A34-02D794B3BCEB}" presName="Child1" presStyleLbl="revTx" presStyleIdx="0" presStyleCnt="4">
        <dgm:presLayoutVars>
          <dgm:chMax val="0"/>
          <dgm:chPref val="0"/>
          <dgm:bulletEnabled val="1"/>
        </dgm:presLayoutVars>
      </dgm:prSet>
      <dgm:spPr/>
    </dgm:pt>
    <dgm:pt modelId="{B3D1F3D1-7044-4EFA-B7E2-0430B4500038}" type="pres">
      <dgm:prSet presAssocID="{B6BC0929-7004-419A-A1EB-886EFDC17EE9}" presName="Image2" presStyleCnt="0"/>
      <dgm:spPr/>
    </dgm:pt>
    <dgm:pt modelId="{A592611E-E89E-425E-A4A9-8AA48A126952}" type="pres">
      <dgm:prSet presAssocID="{B6BC0929-7004-419A-A1EB-886EFDC17EE9}" presName="Imag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2"/>
          </a:solidFill>
        </a:ln>
      </dgm:spPr>
      <dgm:extLst>
        <a:ext uri="{E40237B7-FDA0-4F09-8148-C483321AD2D9}">
          <dgm14:cNvPr xmlns:dgm14="http://schemas.microsoft.com/office/drawing/2010/diagram" id="0" name="" descr="Right Brain"/>
        </a:ext>
      </dgm:extLst>
    </dgm:pt>
    <dgm:pt modelId="{8DB0324F-5953-41AE-B69D-9150A522940E}" type="pres">
      <dgm:prSet presAssocID="{B6BC0929-7004-419A-A1EB-886EFDC17EE9}" presName="Child2" presStyleLbl="revTx" presStyleIdx="1" presStyleCnt="4">
        <dgm:presLayoutVars>
          <dgm:chMax val="0"/>
          <dgm:chPref val="0"/>
          <dgm:bulletEnabled val="1"/>
        </dgm:presLayoutVars>
      </dgm:prSet>
      <dgm:spPr/>
    </dgm:pt>
    <dgm:pt modelId="{94AA68E6-75F2-4F3C-991D-BCFFB7F1C156}" type="pres">
      <dgm:prSet presAssocID="{BD70598D-42D5-4AB4-B286-D12BEE5800C0}" presName="Image3" presStyleCnt="0"/>
      <dgm:spPr/>
    </dgm:pt>
    <dgm:pt modelId="{1E66BE08-8345-48C2-A3A6-47EE286E61BE}" type="pres">
      <dgm:prSet presAssocID="{BD70598D-42D5-4AB4-B286-D12BEE5800C0}" presName="Imag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4"/>
          </a:solidFill>
        </a:ln>
      </dgm:spPr>
      <dgm:extLst>
        <a:ext uri="{E40237B7-FDA0-4F09-8148-C483321AD2D9}">
          <dgm14:cNvPr xmlns:dgm14="http://schemas.microsoft.com/office/drawing/2010/diagram" id="0" name="" descr="Homeopathy"/>
        </a:ext>
      </dgm:extLst>
    </dgm:pt>
    <dgm:pt modelId="{B57F23A8-C96E-416F-9AA7-C861B7236CDB}" type="pres">
      <dgm:prSet presAssocID="{BD70598D-42D5-4AB4-B286-D12BEE5800C0}" presName="Child3" presStyleLbl="revTx" presStyleIdx="2" presStyleCnt="4">
        <dgm:presLayoutVars>
          <dgm:chMax val="0"/>
          <dgm:chPref val="0"/>
          <dgm:bulletEnabled val="1"/>
        </dgm:presLayoutVars>
      </dgm:prSet>
      <dgm:spPr/>
    </dgm:pt>
    <dgm:pt modelId="{43A875EF-5ED9-4348-8F7B-533D138AF6D2}" type="pres">
      <dgm:prSet presAssocID="{861B03B7-2B0F-4AB1-AE87-7B18BE4B9504}" presName="Image4" presStyleCnt="0"/>
      <dgm:spPr/>
    </dgm:pt>
    <dgm:pt modelId="{D887E6AE-EE9D-4A90-8B53-AD2620B2317C}" type="pres">
      <dgm:prSet presAssocID="{861B03B7-2B0F-4AB1-AE87-7B18BE4B9504}" presName="Imag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5"/>
          </a:solidFill>
        </a:ln>
      </dgm:spPr>
      <dgm:extLst>
        <a:ext uri="{E40237B7-FDA0-4F09-8148-C483321AD2D9}">
          <dgm14:cNvPr xmlns:dgm14="http://schemas.microsoft.com/office/drawing/2010/diagram" id="0" name="" descr="Mandala"/>
        </a:ext>
      </dgm:extLst>
    </dgm:pt>
    <dgm:pt modelId="{42BA2946-4D40-4A42-943C-2A3947AA4040}" type="pres">
      <dgm:prSet presAssocID="{861B03B7-2B0F-4AB1-AE87-7B18BE4B9504}" presName="Child4" presStyleLbl="revTx" presStyleIdx="3" presStyleCnt="4">
        <dgm:presLayoutVars>
          <dgm:chMax val="0"/>
          <dgm:chPref val="0"/>
          <dgm:bulletEnabled val="1"/>
        </dgm:presLayoutVars>
      </dgm:prSet>
      <dgm:spPr/>
    </dgm:pt>
  </dgm:ptLst>
  <dgm:cxnLst>
    <dgm:cxn modelId="{172BE961-F86D-4201-8151-4CE0DC0EE984}" type="presOf" srcId="{A3C53098-7F33-47F6-A1B7-D9906F4AC4DF}" destId="{089ABF14-7024-4AC6-8779-67DC549BC556}" srcOrd="0" destOrd="0" presId="urn:microsoft.com/office/officeart/2011/layout/RadialPictureList"/>
    <dgm:cxn modelId="{8E0D89FB-1999-4F99-989C-16C8DED8F5DF}" type="presOf" srcId="{7040A90E-55C5-4D3A-8A34-02D794B3BCEB}" destId="{13EB29DE-3A77-46A8-AEAC-157DF18ED841}" srcOrd="0" destOrd="0" presId="urn:microsoft.com/office/officeart/2011/layout/RadialPictureList"/>
    <dgm:cxn modelId="{ADB05605-150C-44D8-B8E2-349822A324E1}" type="presOf" srcId="{5FCEB685-0032-4EAD-86B3-6B438D28559C}" destId="{0E4E43F9-77B5-42F0-B954-FF975231F45E}" srcOrd="0" destOrd="0" presId="urn:microsoft.com/office/officeart/2011/layout/RadialPictureList"/>
    <dgm:cxn modelId="{9CCEDE1C-D2F1-450E-BEBF-B0C3E07DE352}" type="presOf" srcId="{861B03B7-2B0F-4AB1-AE87-7B18BE4B9504}" destId="{42BA2946-4D40-4A42-943C-2A3947AA4040}" srcOrd="0" destOrd="0" presId="urn:microsoft.com/office/officeart/2011/layout/RadialPictureList"/>
    <dgm:cxn modelId="{C63A48EB-63AA-4D51-A296-3DEFB2851BB0}" srcId="{A3C53098-7F33-47F6-A1B7-D9906F4AC4DF}" destId="{7040A90E-55C5-4D3A-8A34-02D794B3BCEB}" srcOrd="0" destOrd="0" parTransId="{74C5DA42-7CDC-4B48-8089-9A1B06EA04B1}" sibTransId="{D6FF1DCD-9D4F-4E84-9754-44B2DCB0B161}"/>
    <dgm:cxn modelId="{27370762-EF8A-440B-A086-87A017049600}" srcId="{5FCEB685-0032-4EAD-86B3-6B438D28559C}" destId="{A3C53098-7F33-47F6-A1B7-D9906F4AC4DF}" srcOrd="0" destOrd="0" parTransId="{E7800A8C-8D16-49B6-9F15-410E16B93D37}" sibTransId="{93B43D42-8BB8-4B64-8A1D-87FD0ECCA25E}"/>
    <dgm:cxn modelId="{C3A4F6B8-9742-4E71-A562-957E8975ACA0}" srcId="{A3C53098-7F33-47F6-A1B7-D9906F4AC4DF}" destId="{861B03B7-2B0F-4AB1-AE87-7B18BE4B9504}" srcOrd="3" destOrd="0" parTransId="{F3C623B5-E890-4FB2-A551-234AA690FBAB}" sibTransId="{374CF1BD-C78F-437B-9D4A-FD5D1A5ACFCC}"/>
    <dgm:cxn modelId="{90D8439D-DD37-4D9F-B9EB-8EA2EE16B68E}" srcId="{A3C53098-7F33-47F6-A1B7-D9906F4AC4DF}" destId="{B6BC0929-7004-419A-A1EB-886EFDC17EE9}" srcOrd="1" destOrd="0" parTransId="{05ABDDEB-B987-4449-87F7-B62941011FD6}" sibTransId="{D38666D1-CAC6-4959-A5C2-B5D12E8331BC}"/>
    <dgm:cxn modelId="{3CE59DD8-6A7B-4F96-9D9B-A351012AFE42}" srcId="{A3C53098-7F33-47F6-A1B7-D9906F4AC4DF}" destId="{BD70598D-42D5-4AB4-B286-D12BEE5800C0}" srcOrd="2" destOrd="0" parTransId="{0A38C22E-10DE-4180-BD9F-900E1D1516E9}" sibTransId="{274AD686-3294-4FDA-BCBC-A694303ED6CE}"/>
    <dgm:cxn modelId="{2C1AC2F3-96CB-495D-A983-F9F19FF6D118}" type="presOf" srcId="{BD70598D-42D5-4AB4-B286-D12BEE5800C0}" destId="{B57F23A8-C96E-416F-9AA7-C861B7236CDB}" srcOrd="0" destOrd="0" presId="urn:microsoft.com/office/officeart/2011/layout/RadialPictureList"/>
    <dgm:cxn modelId="{06474316-1268-4348-8130-101EAFF3173D}" type="presOf" srcId="{B6BC0929-7004-419A-A1EB-886EFDC17EE9}" destId="{8DB0324F-5953-41AE-B69D-9150A522940E}" srcOrd="0" destOrd="0" presId="urn:microsoft.com/office/officeart/2011/layout/RadialPictureList"/>
    <dgm:cxn modelId="{028A92F1-B13E-4F41-A456-56598501C469}" type="presParOf" srcId="{0E4E43F9-77B5-42F0-B954-FF975231F45E}" destId="{089ABF14-7024-4AC6-8779-67DC549BC556}" srcOrd="0" destOrd="0" presId="urn:microsoft.com/office/officeart/2011/layout/RadialPictureList"/>
    <dgm:cxn modelId="{CC0E510C-4414-4A72-BA43-98EC56D6A663}" type="presParOf" srcId="{0E4E43F9-77B5-42F0-B954-FF975231F45E}" destId="{E8AC56E3-4718-4A0B-94EF-E5EE076BE665}" srcOrd="1" destOrd="0" presId="urn:microsoft.com/office/officeart/2011/layout/RadialPictureList"/>
    <dgm:cxn modelId="{D5FA6C96-3E73-4718-8E9C-45C9FB0EE156}" type="presParOf" srcId="{0E4E43F9-77B5-42F0-B954-FF975231F45E}" destId="{07265D47-2D9D-4C98-A9EA-8BC689FF89E9}" srcOrd="2" destOrd="0" presId="urn:microsoft.com/office/officeart/2011/layout/RadialPictureList"/>
    <dgm:cxn modelId="{0E85FC16-DB7F-463C-9D8C-87D9A5474C66}" type="presParOf" srcId="{0E4E43F9-77B5-42F0-B954-FF975231F45E}" destId="{13EB29DE-3A77-46A8-AEAC-157DF18ED841}" srcOrd="3" destOrd="0" presId="urn:microsoft.com/office/officeart/2011/layout/RadialPictureList"/>
    <dgm:cxn modelId="{C16510FD-A58F-4241-953D-86F1B84767E0}" type="presParOf" srcId="{0E4E43F9-77B5-42F0-B954-FF975231F45E}" destId="{B3D1F3D1-7044-4EFA-B7E2-0430B4500038}" srcOrd="4" destOrd="0" presId="urn:microsoft.com/office/officeart/2011/layout/RadialPictureList"/>
    <dgm:cxn modelId="{4B299733-831E-4821-80C2-9B007CC02C79}" type="presParOf" srcId="{B3D1F3D1-7044-4EFA-B7E2-0430B4500038}" destId="{A592611E-E89E-425E-A4A9-8AA48A126952}" srcOrd="0" destOrd="0" presId="urn:microsoft.com/office/officeart/2011/layout/RadialPictureList"/>
    <dgm:cxn modelId="{3679B6EA-FAF6-4D3F-B93A-3DE924F56239}" type="presParOf" srcId="{0E4E43F9-77B5-42F0-B954-FF975231F45E}" destId="{8DB0324F-5953-41AE-B69D-9150A522940E}" srcOrd="5" destOrd="0" presId="urn:microsoft.com/office/officeart/2011/layout/RadialPictureList"/>
    <dgm:cxn modelId="{DDE7F4B4-8FFB-44D8-88F7-4118882EA570}" type="presParOf" srcId="{0E4E43F9-77B5-42F0-B954-FF975231F45E}" destId="{94AA68E6-75F2-4F3C-991D-BCFFB7F1C156}" srcOrd="6" destOrd="0" presId="urn:microsoft.com/office/officeart/2011/layout/RadialPictureList"/>
    <dgm:cxn modelId="{C5EA3055-6F3A-42DB-B15B-142CD49D5889}" type="presParOf" srcId="{94AA68E6-75F2-4F3C-991D-BCFFB7F1C156}" destId="{1E66BE08-8345-48C2-A3A6-47EE286E61BE}" srcOrd="0" destOrd="0" presId="urn:microsoft.com/office/officeart/2011/layout/RadialPictureList"/>
    <dgm:cxn modelId="{7400A539-A1E2-4660-B680-D678E7321CD9}" type="presParOf" srcId="{0E4E43F9-77B5-42F0-B954-FF975231F45E}" destId="{B57F23A8-C96E-416F-9AA7-C861B7236CDB}" srcOrd="7" destOrd="0" presId="urn:microsoft.com/office/officeart/2011/layout/RadialPictureList"/>
    <dgm:cxn modelId="{9F622574-61B9-451D-AFE8-1959B88BFA51}" type="presParOf" srcId="{0E4E43F9-77B5-42F0-B954-FF975231F45E}" destId="{43A875EF-5ED9-4348-8F7B-533D138AF6D2}" srcOrd="8" destOrd="0" presId="urn:microsoft.com/office/officeart/2011/layout/RadialPictureList"/>
    <dgm:cxn modelId="{73CA7C33-D292-4282-A33F-31DF32CBCD29}" type="presParOf" srcId="{43A875EF-5ED9-4348-8F7B-533D138AF6D2}" destId="{D887E6AE-EE9D-4A90-8B53-AD2620B2317C}" srcOrd="0" destOrd="0" presId="urn:microsoft.com/office/officeart/2011/layout/RadialPictureList"/>
    <dgm:cxn modelId="{57000609-BF16-4A24-8DBD-CD67483827F4}" type="presParOf" srcId="{0E4E43F9-77B5-42F0-B954-FF975231F45E}" destId="{42BA2946-4D40-4A42-943C-2A3947AA404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CCBF6D-728D-4389-B3AD-F3A33C8D3563}" type="doc">
      <dgm:prSet loTypeId="urn:microsoft.com/office/officeart/2005/8/layout/pyramid1" loCatId="pyramid" qsTypeId="urn:microsoft.com/office/officeart/2005/8/quickstyle/simple3" qsCatId="simple" csTypeId="urn:microsoft.com/office/officeart/2005/8/colors/colorful1" csCatId="colorful" phldr="1"/>
      <dgm:spPr/>
    </dgm:pt>
    <dgm:pt modelId="{F68476FC-70A1-41B2-BFA4-9DE4ED28E5F2}">
      <dgm:prSet phldrT="[Text]"/>
      <dgm:spPr/>
      <dgm:t>
        <a:bodyPr/>
        <a:lstStyle/>
        <a:p>
          <a:r>
            <a:rPr lang="en-US" dirty="0"/>
            <a:t>Gabapentin, Pregabalin, Duloxetine, Venlafaxine</a:t>
          </a:r>
        </a:p>
      </dgm:t>
    </dgm:pt>
    <dgm:pt modelId="{0A1F4823-C289-41CF-861D-3E942495C120}" type="parTrans" cxnId="{4765C007-1D3C-422C-874D-4A0B075DEDD7}">
      <dgm:prSet/>
      <dgm:spPr/>
      <dgm:t>
        <a:bodyPr/>
        <a:lstStyle/>
        <a:p>
          <a:endParaRPr lang="en-US"/>
        </a:p>
      </dgm:t>
    </dgm:pt>
    <dgm:pt modelId="{C257C363-EF50-4F8C-B6FF-89C6C3EC392C}" type="sibTrans" cxnId="{4765C007-1D3C-422C-874D-4A0B075DEDD7}">
      <dgm:prSet/>
      <dgm:spPr/>
      <dgm:t>
        <a:bodyPr/>
        <a:lstStyle/>
        <a:p>
          <a:endParaRPr lang="en-US"/>
        </a:p>
      </dgm:t>
    </dgm:pt>
    <dgm:pt modelId="{E820D8CD-B64C-40F6-B906-B91898B2ABF6}">
      <dgm:prSet phldrT="[Text]"/>
      <dgm:spPr/>
      <dgm:t>
        <a:bodyPr/>
        <a:lstStyle/>
        <a:p>
          <a:r>
            <a:rPr lang="en-US" dirty="0"/>
            <a:t>NSAIDs/Steroids</a:t>
          </a:r>
        </a:p>
      </dgm:t>
    </dgm:pt>
    <dgm:pt modelId="{BF0A1454-98DC-4BCB-998C-13EBEE956033}" type="parTrans" cxnId="{C24C9371-DF24-4CE2-A22D-80825761A7DA}">
      <dgm:prSet/>
      <dgm:spPr/>
      <dgm:t>
        <a:bodyPr/>
        <a:lstStyle/>
        <a:p>
          <a:endParaRPr lang="en-US"/>
        </a:p>
      </dgm:t>
    </dgm:pt>
    <dgm:pt modelId="{26B7D7EA-5F58-4F82-ADCA-B4A6EA4436AF}" type="sibTrans" cxnId="{C24C9371-DF24-4CE2-A22D-80825761A7DA}">
      <dgm:prSet/>
      <dgm:spPr/>
      <dgm:t>
        <a:bodyPr/>
        <a:lstStyle/>
        <a:p>
          <a:endParaRPr lang="en-US"/>
        </a:p>
      </dgm:t>
    </dgm:pt>
    <dgm:pt modelId="{3C5373BE-B4A3-486F-BD41-952037AA1CF9}">
      <dgm:prSet phldrT="[Text]"/>
      <dgm:spPr/>
      <dgm:t>
        <a:bodyPr/>
        <a:lstStyle/>
        <a:p>
          <a:r>
            <a:rPr lang="en-US" dirty="0"/>
            <a:t>Acetaminophen</a:t>
          </a:r>
        </a:p>
      </dgm:t>
    </dgm:pt>
    <dgm:pt modelId="{82D1C018-682C-485E-94A3-BEEEBF7790F6}" type="parTrans" cxnId="{DA0078DE-D030-4398-A29F-66B158108FDD}">
      <dgm:prSet/>
      <dgm:spPr/>
      <dgm:t>
        <a:bodyPr/>
        <a:lstStyle/>
        <a:p>
          <a:endParaRPr lang="en-US"/>
        </a:p>
      </dgm:t>
    </dgm:pt>
    <dgm:pt modelId="{8FA89FFB-7F79-4430-8407-CC1E16E81FE4}" type="sibTrans" cxnId="{DA0078DE-D030-4398-A29F-66B158108FDD}">
      <dgm:prSet/>
      <dgm:spPr/>
      <dgm:t>
        <a:bodyPr/>
        <a:lstStyle/>
        <a:p>
          <a:endParaRPr lang="en-US"/>
        </a:p>
      </dgm:t>
    </dgm:pt>
    <dgm:pt modelId="{87A5BA53-EA40-494E-AB76-B3AB0EDB7D0A}">
      <dgm:prSet phldrT="[Text]"/>
      <dgm:spPr/>
      <dgm:t>
        <a:bodyPr/>
        <a:lstStyle/>
        <a:p>
          <a:r>
            <a:rPr lang="en-US" dirty="0"/>
            <a:t>Opioids</a:t>
          </a:r>
        </a:p>
      </dgm:t>
    </dgm:pt>
    <dgm:pt modelId="{59FE1066-EC86-4BAE-93D4-0FAB9C31AA97}" type="parTrans" cxnId="{83B7BA01-8AD1-4AEE-B0BD-0E28F8D56F2C}">
      <dgm:prSet/>
      <dgm:spPr/>
      <dgm:t>
        <a:bodyPr/>
        <a:lstStyle/>
        <a:p>
          <a:endParaRPr lang="en-US"/>
        </a:p>
      </dgm:t>
    </dgm:pt>
    <dgm:pt modelId="{00B68EB2-7911-403E-A6D8-AD81E42D2573}" type="sibTrans" cxnId="{83B7BA01-8AD1-4AEE-B0BD-0E28F8D56F2C}">
      <dgm:prSet/>
      <dgm:spPr/>
      <dgm:t>
        <a:bodyPr/>
        <a:lstStyle/>
        <a:p>
          <a:endParaRPr lang="en-US"/>
        </a:p>
      </dgm:t>
    </dgm:pt>
    <dgm:pt modelId="{FCCBC5C9-EB47-4E71-B1AD-4F637AA9DD23}" type="pres">
      <dgm:prSet presAssocID="{02CCBF6D-728D-4389-B3AD-F3A33C8D3563}" presName="Name0" presStyleCnt="0">
        <dgm:presLayoutVars>
          <dgm:dir/>
          <dgm:animLvl val="lvl"/>
          <dgm:resizeHandles val="exact"/>
        </dgm:presLayoutVars>
      </dgm:prSet>
      <dgm:spPr/>
    </dgm:pt>
    <dgm:pt modelId="{B6235842-3115-4C90-9117-8E2BB5676354}" type="pres">
      <dgm:prSet presAssocID="{87A5BA53-EA40-494E-AB76-B3AB0EDB7D0A}" presName="Name8" presStyleCnt="0"/>
      <dgm:spPr/>
    </dgm:pt>
    <dgm:pt modelId="{183D8E88-B1EB-4C70-A8DD-05F4D7D27E87}" type="pres">
      <dgm:prSet presAssocID="{87A5BA53-EA40-494E-AB76-B3AB0EDB7D0A}" presName="level" presStyleLbl="node1" presStyleIdx="0" presStyleCnt="4">
        <dgm:presLayoutVars>
          <dgm:chMax val="1"/>
          <dgm:bulletEnabled val="1"/>
        </dgm:presLayoutVars>
      </dgm:prSet>
      <dgm:spPr/>
    </dgm:pt>
    <dgm:pt modelId="{9CAE2561-7271-4696-A583-163318AAF9D7}" type="pres">
      <dgm:prSet presAssocID="{87A5BA53-EA40-494E-AB76-B3AB0EDB7D0A}" presName="levelTx" presStyleLbl="revTx" presStyleIdx="0" presStyleCnt="0">
        <dgm:presLayoutVars>
          <dgm:chMax val="1"/>
          <dgm:bulletEnabled val="1"/>
        </dgm:presLayoutVars>
      </dgm:prSet>
      <dgm:spPr/>
    </dgm:pt>
    <dgm:pt modelId="{11389F4B-302A-47D2-A759-77B3D8E44AEF}" type="pres">
      <dgm:prSet presAssocID="{F68476FC-70A1-41B2-BFA4-9DE4ED28E5F2}" presName="Name8" presStyleCnt="0"/>
      <dgm:spPr/>
    </dgm:pt>
    <dgm:pt modelId="{B61F78FC-B421-4303-8FF9-E13CEA1ABE6F}" type="pres">
      <dgm:prSet presAssocID="{F68476FC-70A1-41B2-BFA4-9DE4ED28E5F2}" presName="level" presStyleLbl="node1" presStyleIdx="1" presStyleCnt="4">
        <dgm:presLayoutVars>
          <dgm:chMax val="1"/>
          <dgm:bulletEnabled val="1"/>
        </dgm:presLayoutVars>
      </dgm:prSet>
      <dgm:spPr/>
    </dgm:pt>
    <dgm:pt modelId="{FFAA8C90-8562-4161-A4D2-E20C2FE23F6E}" type="pres">
      <dgm:prSet presAssocID="{F68476FC-70A1-41B2-BFA4-9DE4ED28E5F2}" presName="levelTx" presStyleLbl="revTx" presStyleIdx="0" presStyleCnt="0">
        <dgm:presLayoutVars>
          <dgm:chMax val="1"/>
          <dgm:bulletEnabled val="1"/>
        </dgm:presLayoutVars>
      </dgm:prSet>
      <dgm:spPr/>
    </dgm:pt>
    <dgm:pt modelId="{12DF16CD-96F9-4B6F-8C18-E499E82E1825}" type="pres">
      <dgm:prSet presAssocID="{E820D8CD-B64C-40F6-B906-B91898B2ABF6}" presName="Name8" presStyleCnt="0"/>
      <dgm:spPr/>
    </dgm:pt>
    <dgm:pt modelId="{27A74F7A-12C5-4B8F-8BC4-9957879F8EF9}" type="pres">
      <dgm:prSet presAssocID="{E820D8CD-B64C-40F6-B906-B91898B2ABF6}" presName="level" presStyleLbl="node1" presStyleIdx="2" presStyleCnt="4">
        <dgm:presLayoutVars>
          <dgm:chMax val="1"/>
          <dgm:bulletEnabled val="1"/>
        </dgm:presLayoutVars>
      </dgm:prSet>
      <dgm:spPr/>
    </dgm:pt>
    <dgm:pt modelId="{9383B6CB-83CC-4505-AB07-9E866077CF08}" type="pres">
      <dgm:prSet presAssocID="{E820D8CD-B64C-40F6-B906-B91898B2ABF6}" presName="levelTx" presStyleLbl="revTx" presStyleIdx="0" presStyleCnt="0">
        <dgm:presLayoutVars>
          <dgm:chMax val="1"/>
          <dgm:bulletEnabled val="1"/>
        </dgm:presLayoutVars>
      </dgm:prSet>
      <dgm:spPr/>
    </dgm:pt>
    <dgm:pt modelId="{2EC0A2BE-B7BB-4DF3-B71A-497266839252}" type="pres">
      <dgm:prSet presAssocID="{3C5373BE-B4A3-486F-BD41-952037AA1CF9}" presName="Name8" presStyleCnt="0"/>
      <dgm:spPr/>
    </dgm:pt>
    <dgm:pt modelId="{60067527-9E82-4AB6-8BCC-9A4D59B3F3AB}" type="pres">
      <dgm:prSet presAssocID="{3C5373BE-B4A3-486F-BD41-952037AA1CF9}" presName="level" presStyleLbl="node1" presStyleIdx="3" presStyleCnt="4">
        <dgm:presLayoutVars>
          <dgm:chMax val="1"/>
          <dgm:bulletEnabled val="1"/>
        </dgm:presLayoutVars>
      </dgm:prSet>
      <dgm:spPr/>
    </dgm:pt>
    <dgm:pt modelId="{E33080A9-1459-4959-AA59-0E9DBE93DFF4}" type="pres">
      <dgm:prSet presAssocID="{3C5373BE-B4A3-486F-BD41-952037AA1CF9}" presName="levelTx" presStyleLbl="revTx" presStyleIdx="0" presStyleCnt="0">
        <dgm:presLayoutVars>
          <dgm:chMax val="1"/>
          <dgm:bulletEnabled val="1"/>
        </dgm:presLayoutVars>
      </dgm:prSet>
      <dgm:spPr/>
    </dgm:pt>
  </dgm:ptLst>
  <dgm:cxnLst>
    <dgm:cxn modelId="{3854F027-52BB-499F-BE0E-98F8E6C8EA1C}" type="presOf" srcId="{87A5BA53-EA40-494E-AB76-B3AB0EDB7D0A}" destId="{9CAE2561-7271-4696-A583-163318AAF9D7}" srcOrd="1" destOrd="0" presId="urn:microsoft.com/office/officeart/2005/8/layout/pyramid1"/>
    <dgm:cxn modelId="{C96B4DF4-49A7-46CD-90E4-3B4338E0D8C4}" type="presOf" srcId="{87A5BA53-EA40-494E-AB76-B3AB0EDB7D0A}" destId="{183D8E88-B1EB-4C70-A8DD-05F4D7D27E87}" srcOrd="0" destOrd="0" presId="urn:microsoft.com/office/officeart/2005/8/layout/pyramid1"/>
    <dgm:cxn modelId="{83B7BA01-8AD1-4AEE-B0BD-0E28F8D56F2C}" srcId="{02CCBF6D-728D-4389-B3AD-F3A33C8D3563}" destId="{87A5BA53-EA40-494E-AB76-B3AB0EDB7D0A}" srcOrd="0" destOrd="0" parTransId="{59FE1066-EC86-4BAE-93D4-0FAB9C31AA97}" sibTransId="{00B68EB2-7911-403E-A6D8-AD81E42D2573}"/>
    <dgm:cxn modelId="{6623D2C7-000B-42C1-B26F-7D5EEEA95241}" type="presOf" srcId="{F68476FC-70A1-41B2-BFA4-9DE4ED28E5F2}" destId="{B61F78FC-B421-4303-8FF9-E13CEA1ABE6F}" srcOrd="0" destOrd="0" presId="urn:microsoft.com/office/officeart/2005/8/layout/pyramid1"/>
    <dgm:cxn modelId="{4765C007-1D3C-422C-874D-4A0B075DEDD7}" srcId="{02CCBF6D-728D-4389-B3AD-F3A33C8D3563}" destId="{F68476FC-70A1-41B2-BFA4-9DE4ED28E5F2}" srcOrd="1" destOrd="0" parTransId="{0A1F4823-C289-41CF-861D-3E942495C120}" sibTransId="{C257C363-EF50-4F8C-B6FF-89C6C3EC392C}"/>
    <dgm:cxn modelId="{DA0078DE-D030-4398-A29F-66B158108FDD}" srcId="{02CCBF6D-728D-4389-B3AD-F3A33C8D3563}" destId="{3C5373BE-B4A3-486F-BD41-952037AA1CF9}" srcOrd="3" destOrd="0" parTransId="{82D1C018-682C-485E-94A3-BEEEBF7790F6}" sibTransId="{8FA89FFB-7F79-4430-8407-CC1E16E81FE4}"/>
    <dgm:cxn modelId="{D001DED5-BED2-43E6-8F9E-CB216F36087C}" type="presOf" srcId="{02CCBF6D-728D-4389-B3AD-F3A33C8D3563}" destId="{FCCBC5C9-EB47-4E71-B1AD-4F637AA9DD23}" srcOrd="0" destOrd="0" presId="urn:microsoft.com/office/officeart/2005/8/layout/pyramid1"/>
    <dgm:cxn modelId="{D9C85350-B83D-4477-9AE4-735F77F5CCA2}" type="presOf" srcId="{3C5373BE-B4A3-486F-BD41-952037AA1CF9}" destId="{60067527-9E82-4AB6-8BCC-9A4D59B3F3AB}" srcOrd="0" destOrd="0" presId="urn:microsoft.com/office/officeart/2005/8/layout/pyramid1"/>
    <dgm:cxn modelId="{20E7DB1F-F371-44DB-9244-260C10F20427}" type="presOf" srcId="{3C5373BE-B4A3-486F-BD41-952037AA1CF9}" destId="{E33080A9-1459-4959-AA59-0E9DBE93DFF4}" srcOrd="1" destOrd="0" presId="urn:microsoft.com/office/officeart/2005/8/layout/pyramid1"/>
    <dgm:cxn modelId="{5579D547-0DC1-4CF7-9CC6-13636966EBF2}" type="presOf" srcId="{E820D8CD-B64C-40F6-B906-B91898B2ABF6}" destId="{27A74F7A-12C5-4B8F-8BC4-9957879F8EF9}" srcOrd="0" destOrd="0" presId="urn:microsoft.com/office/officeart/2005/8/layout/pyramid1"/>
    <dgm:cxn modelId="{6EDF99EC-5DAF-4AF9-8BF9-4E598A061990}" type="presOf" srcId="{F68476FC-70A1-41B2-BFA4-9DE4ED28E5F2}" destId="{FFAA8C90-8562-4161-A4D2-E20C2FE23F6E}" srcOrd="1" destOrd="0" presId="urn:microsoft.com/office/officeart/2005/8/layout/pyramid1"/>
    <dgm:cxn modelId="{C24C9371-DF24-4CE2-A22D-80825761A7DA}" srcId="{02CCBF6D-728D-4389-B3AD-F3A33C8D3563}" destId="{E820D8CD-B64C-40F6-B906-B91898B2ABF6}" srcOrd="2" destOrd="0" parTransId="{BF0A1454-98DC-4BCB-998C-13EBEE956033}" sibTransId="{26B7D7EA-5F58-4F82-ADCA-B4A6EA4436AF}"/>
    <dgm:cxn modelId="{FDB26715-06C6-4658-9607-D167F3D3C1DA}" type="presOf" srcId="{E820D8CD-B64C-40F6-B906-B91898B2ABF6}" destId="{9383B6CB-83CC-4505-AB07-9E866077CF08}" srcOrd="1" destOrd="0" presId="urn:microsoft.com/office/officeart/2005/8/layout/pyramid1"/>
    <dgm:cxn modelId="{FDC80CD6-95FF-48D3-B9A7-88348C9BD12B}" type="presParOf" srcId="{FCCBC5C9-EB47-4E71-B1AD-4F637AA9DD23}" destId="{B6235842-3115-4C90-9117-8E2BB5676354}" srcOrd="0" destOrd="0" presId="urn:microsoft.com/office/officeart/2005/8/layout/pyramid1"/>
    <dgm:cxn modelId="{79BDCDE2-43BD-4B79-AB81-BC7F00C85DA7}" type="presParOf" srcId="{B6235842-3115-4C90-9117-8E2BB5676354}" destId="{183D8E88-B1EB-4C70-A8DD-05F4D7D27E87}" srcOrd="0" destOrd="0" presId="urn:microsoft.com/office/officeart/2005/8/layout/pyramid1"/>
    <dgm:cxn modelId="{16B54837-5AF9-42A5-B1A8-F7D3961E61AD}" type="presParOf" srcId="{B6235842-3115-4C90-9117-8E2BB5676354}" destId="{9CAE2561-7271-4696-A583-163318AAF9D7}" srcOrd="1" destOrd="0" presId="urn:microsoft.com/office/officeart/2005/8/layout/pyramid1"/>
    <dgm:cxn modelId="{C2002C31-CEAC-4C58-B036-8D1301BEE998}" type="presParOf" srcId="{FCCBC5C9-EB47-4E71-B1AD-4F637AA9DD23}" destId="{11389F4B-302A-47D2-A759-77B3D8E44AEF}" srcOrd="1" destOrd="0" presId="urn:microsoft.com/office/officeart/2005/8/layout/pyramid1"/>
    <dgm:cxn modelId="{A45A2B49-38E3-4C2B-832E-4BA649919E51}" type="presParOf" srcId="{11389F4B-302A-47D2-A759-77B3D8E44AEF}" destId="{B61F78FC-B421-4303-8FF9-E13CEA1ABE6F}" srcOrd="0" destOrd="0" presId="urn:microsoft.com/office/officeart/2005/8/layout/pyramid1"/>
    <dgm:cxn modelId="{B216C1B5-34A2-4009-8AED-02AB4C734D90}" type="presParOf" srcId="{11389F4B-302A-47D2-A759-77B3D8E44AEF}" destId="{FFAA8C90-8562-4161-A4D2-E20C2FE23F6E}" srcOrd="1" destOrd="0" presId="urn:microsoft.com/office/officeart/2005/8/layout/pyramid1"/>
    <dgm:cxn modelId="{3975668D-18DC-4699-AE79-14569AEB0BFE}" type="presParOf" srcId="{FCCBC5C9-EB47-4E71-B1AD-4F637AA9DD23}" destId="{12DF16CD-96F9-4B6F-8C18-E499E82E1825}" srcOrd="2" destOrd="0" presId="urn:microsoft.com/office/officeart/2005/8/layout/pyramid1"/>
    <dgm:cxn modelId="{42111503-B308-45CE-B151-C777CD809D2A}" type="presParOf" srcId="{12DF16CD-96F9-4B6F-8C18-E499E82E1825}" destId="{27A74F7A-12C5-4B8F-8BC4-9957879F8EF9}" srcOrd="0" destOrd="0" presId="urn:microsoft.com/office/officeart/2005/8/layout/pyramid1"/>
    <dgm:cxn modelId="{6D6C28E1-CC70-476A-A585-33D360F0539D}" type="presParOf" srcId="{12DF16CD-96F9-4B6F-8C18-E499E82E1825}" destId="{9383B6CB-83CC-4505-AB07-9E866077CF08}" srcOrd="1" destOrd="0" presId="urn:microsoft.com/office/officeart/2005/8/layout/pyramid1"/>
    <dgm:cxn modelId="{81C46A16-31A1-400A-851B-F80D2A990415}" type="presParOf" srcId="{FCCBC5C9-EB47-4E71-B1AD-4F637AA9DD23}" destId="{2EC0A2BE-B7BB-4DF3-B71A-497266839252}" srcOrd="3" destOrd="0" presId="urn:microsoft.com/office/officeart/2005/8/layout/pyramid1"/>
    <dgm:cxn modelId="{68337A0B-0C29-4F57-92E1-A0DE66D2E5B8}" type="presParOf" srcId="{2EC0A2BE-B7BB-4DF3-B71A-497266839252}" destId="{60067527-9E82-4AB6-8BCC-9A4D59B3F3AB}" srcOrd="0" destOrd="0" presId="urn:microsoft.com/office/officeart/2005/8/layout/pyramid1"/>
    <dgm:cxn modelId="{0E15C8BC-8376-4519-8E42-5AB3F725DCF3}" type="presParOf" srcId="{2EC0A2BE-B7BB-4DF3-B71A-497266839252}" destId="{E33080A9-1459-4959-AA59-0E9DBE93DFF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1B215-3701-44FD-8178-8D40F63CEC6E}">
      <dsp:nvSpPr>
        <dsp:cNvPr id="0" name=""/>
        <dsp:cNvSpPr/>
      </dsp:nvSpPr>
      <dsp:spPr>
        <a:xfrm rot="16200000">
          <a:off x="-1061825" y="1759351"/>
          <a:ext cx="2642425" cy="40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0984" bIns="0" numCol="1" spcCol="1270" anchor="t" anchorCtr="0">
          <a:noAutofit/>
        </a:bodyPr>
        <a:lstStyle/>
        <a:p>
          <a:pPr marL="0" lvl="0" indent="0" algn="r" defTabSz="1155700">
            <a:lnSpc>
              <a:spcPct val="90000"/>
            </a:lnSpc>
            <a:spcBef>
              <a:spcPct val="0"/>
            </a:spcBef>
            <a:spcAft>
              <a:spcPct val="35000"/>
            </a:spcAft>
            <a:buNone/>
          </a:pPr>
          <a:r>
            <a:rPr lang="en-US" sz="2600" kern="1200" dirty="0"/>
            <a:t>Doctor &amp; Nurse</a:t>
          </a:r>
        </a:p>
      </dsp:txBody>
      <dsp:txXfrm>
        <a:off x="-1061825" y="1759351"/>
        <a:ext cx="2642425" cy="409305"/>
      </dsp:txXfrm>
    </dsp:sp>
    <dsp:sp modelId="{C5B9F6F2-2D59-4F09-89E5-75FDA523C2EB}">
      <dsp:nvSpPr>
        <dsp:cNvPr id="0" name=""/>
        <dsp:cNvSpPr/>
      </dsp:nvSpPr>
      <dsp:spPr>
        <a:xfrm>
          <a:off x="464039" y="642791"/>
          <a:ext cx="2038773" cy="264242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360984"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Prescribes medication</a:t>
          </a:r>
        </a:p>
        <a:p>
          <a:pPr marL="171450" lvl="1" indent="-171450" algn="l" defTabSz="755650">
            <a:lnSpc>
              <a:spcPct val="90000"/>
            </a:lnSpc>
            <a:spcBef>
              <a:spcPct val="0"/>
            </a:spcBef>
            <a:spcAft>
              <a:spcPct val="15000"/>
            </a:spcAft>
            <a:buChar char="•"/>
          </a:pPr>
          <a:r>
            <a:rPr lang="en-US" sz="1700" kern="1200" dirty="0"/>
            <a:t>Helps with medical decisions</a:t>
          </a:r>
        </a:p>
        <a:p>
          <a:pPr marL="171450" lvl="1" indent="-171450" algn="l" defTabSz="755650">
            <a:lnSpc>
              <a:spcPct val="90000"/>
            </a:lnSpc>
            <a:spcBef>
              <a:spcPct val="0"/>
            </a:spcBef>
            <a:spcAft>
              <a:spcPct val="15000"/>
            </a:spcAft>
            <a:buChar char="•"/>
          </a:pPr>
          <a:r>
            <a:rPr lang="en-US" sz="1700" kern="1200" dirty="0"/>
            <a:t>Coordinates with other doctors</a:t>
          </a:r>
        </a:p>
      </dsp:txBody>
      <dsp:txXfrm>
        <a:off x="464039" y="642791"/>
        <a:ext cx="2038773" cy="2642425"/>
      </dsp:txXfrm>
    </dsp:sp>
    <dsp:sp modelId="{3CB5C90A-FFC9-47DB-BD8B-598CB60B4A2C}">
      <dsp:nvSpPr>
        <dsp:cNvPr id="0" name=""/>
        <dsp:cNvSpPr/>
      </dsp:nvSpPr>
      <dsp:spPr>
        <a:xfrm>
          <a:off x="54734" y="102508"/>
          <a:ext cx="818610" cy="8186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389775C-A70A-40D2-83BE-A95288DC86EF}">
      <dsp:nvSpPr>
        <dsp:cNvPr id="0" name=""/>
        <dsp:cNvSpPr/>
      </dsp:nvSpPr>
      <dsp:spPr>
        <a:xfrm rot="16200000">
          <a:off x="1928188" y="1759351"/>
          <a:ext cx="2642425" cy="40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0984" bIns="0" numCol="1" spcCol="1270" anchor="t" anchorCtr="0">
          <a:noAutofit/>
        </a:bodyPr>
        <a:lstStyle/>
        <a:p>
          <a:pPr marL="0" lvl="0" indent="0" algn="r" defTabSz="1155700">
            <a:lnSpc>
              <a:spcPct val="90000"/>
            </a:lnSpc>
            <a:spcBef>
              <a:spcPct val="0"/>
            </a:spcBef>
            <a:spcAft>
              <a:spcPct val="35000"/>
            </a:spcAft>
            <a:buNone/>
          </a:pPr>
          <a:r>
            <a:rPr lang="en-US" sz="2600" kern="1200" dirty="0"/>
            <a:t>Social Worker</a:t>
          </a:r>
        </a:p>
      </dsp:txBody>
      <dsp:txXfrm>
        <a:off x="1928188" y="1759351"/>
        <a:ext cx="2642425" cy="409305"/>
      </dsp:txXfrm>
    </dsp:sp>
    <dsp:sp modelId="{C3EA9A15-B546-4F2A-8006-A18C5747EAAE}">
      <dsp:nvSpPr>
        <dsp:cNvPr id="0" name=""/>
        <dsp:cNvSpPr/>
      </dsp:nvSpPr>
      <dsp:spPr>
        <a:xfrm>
          <a:off x="3454053" y="642791"/>
          <a:ext cx="2038773" cy="2642425"/>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156464" tIns="360984"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Emotional Support</a:t>
          </a:r>
        </a:p>
        <a:p>
          <a:pPr marL="171450" lvl="1" indent="-171450" algn="l" defTabSz="755650">
            <a:lnSpc>
              <a:spcPct val="90000"/>
            </a:lnSpc>
            <a:spcBef>
              <a:spcPct val="0"/>
            </a:spcBef>
            <a:spcAft>
              <a:spcPct val="15000"/>
            </a:spcAft>
            <a:buChar char="•"/>
          </a:pPr>
          <a:r>
            <a:rPr lang="en-US" sz="1700" kern="1200" dirty="0"/>
            <a:t>Caregiver support</a:t>
          </a:r>
        </a:p>
        <a:p>
          <a:pPr marL="171450" lvl="1" indent="-171450" algn="l" defTabSz="755650">
            <a:lnSpc>
              <a:spcPct val="90000"/>
            </a:lnSpc>
            <a:spcBef>
              <a:spcPct val="0"/>
            </a:spcBef>
            <a:spcAft>
              <a:spcPct val="15000"/>
            </a:spcAft>
            <a:buChar char="•"/>
          </a:pPr>
          <a:r>
            <a:rPr lang="en-US" sz="1700" kern="1200" dirty="0"/>
            <a:t>Medical equipment</a:t>
          </a:r>
        </a:p>
        <a:p>
          <a:pPr marL="171450" lvl="1" indent="-171450" algn="l" defTabSz="755650">
            <a:lnSpc>
              <a:spcPct val="90000"/>
            </a:lnSpc>
            <a:spcBef>
              <a:spcPct val="0"/>
            </a:spcBef>
            <a:spcAft>
              <a:spcPct val="15000"/>
            </a:spcAft>
            <a:buChar char="•"/>
          </a:pPr>
          <a:r>
            <a:rPr lang="en-US" sz="1700" kern="1200" dirty="0"/>
            <a:t>Financial concerns</a:t>
          </a:r>
        </a:p>
      </dsp:txBody>
      <dsp:txXfrm>
        <a:off x="3454053" y="642791"/>
        <a:ext cx="2038773" cy="2642425"/>
      </dsp:txXfrm>
    </dsp:sp>
    <dsp:sp modelId="{29694AF8-9A8C-4BBC-8CEA-326708D5A722}">
      <dsp:nvSpPr>
        <dsp:cNvPr id="0" name=""/>
        <dsp:cNvSpPr/>
      </dsp:nvSpPr>
      <dsp:spPr>
        <a:xfrm>
          <a:off x="3044748" y="102508"/>
          <a:ext cx="818610" cy="8186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6E34068-D5E1-4B71-AA7C-3F5E90419381}">
      <dsp:nvSpPr>
        <dsp:cNvPr id="0" name=""/>
        <dsp:cNvSpPr/>
      </dsp:nvSpPr>
      <dsp:spPr>
        <a:xfrm rot="16200000">
          <a:off x="4918202" y="1759351"/>
          <a:ext cx="2642425" cy="40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0984" bIns="0" numCol="1" spcCol="1270" anchor="t" anchorCtr="0">
          <a:noAutofit/>
        </a:bodyPr>
        <a:lstStyle/>
        <a:p>
          <a:pPr marL="0" lvl="0" indent="0" algn="r" defTabSz="1155700">
            <a:lnSpc>
              <a:spcPct val="90000"/>
            </a:lnSpc>
            <a:spcBef>
              <a:spcPct val="0"/>
            </a:spcBef>
            <a:spcAft>
              <a:spcPct val="35000"/>
            </a:spcAft>
            <a:buNone/>
          </a:pPr>
          <a:r>
            <a:rPr lang="en-US" sz="2600" kern="1200" dirty="0"/>
            <a:t>Chaplain</a:t>
          </a:r>
        </a:p>
      </dsp:txBody>
      <dsp:txXfrm>
        <a:off x="4918202" y="1759351"/>
        <a:ext cx="2642425" cy="409305"/>
      </dsp:txXfrm>
    </dsp:sp>
    <dsp:sp modelId="{39D106F4-3BFA-4A48-874B-8E8E11B49820}">
      <dsp:nvSpPr>
        <dsp:cNvPr id="0" name=""/>
        <dsp:cNvSpPr/>
      </dsp:nvSpPr>
      <dsp:spPr>
        <a:xfrm>
          <a:off x="6444067" y="642791"/>
          <a:ext cx="2038773" cy="264242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56464" tIns="360984"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Spiritual support</a:t>
          </a:r>
        </a:p>
        <a:p>
          <a:pPr marL="171450" lvl="1" indent="-171450" algn="l" defTabSz="755650">
            <a:lnSpc>
              <a:spcPct val="90000"/>
            </a:lnSpc>
            <a:spcBef>
              <a:spcPct val="0"/>
            </a:spcBef>
            <a:spcAft>
              <a:spcPct val="15000"/>
            </a:spcAft>
            <a:buChar char="•"/>
          </a:pPr>
          <a:r>
            <a:rPr lang="en-US" sz="1700" kern="1200" dirty="0"/>
            <a:t>Existential distress</a:t>
          </a:r>
        </a:p>
        <a:p>
          <a:pPr marL="171450" lvl="1" indent="-171450" algn="l" defTabSz="755650">
            <a:lnSpc>
              <a:spcPct val="90000"/>
            </a:lnSpc>
            <a:spcBef>
              <a:spcPct val="0"/>
            </a:spcBef>
            <a:spcAft>
              <a:spcPct val="15000"/>
            </a:spcAft>
            <a:buChar char="•"/>
          </a:pPr>
          <a:r>
            <a:rPr lang="en-US" sz="1700" kern="1200" dirty="0"/>
            <a:t>Prayers and blessings</a:t>
          </a:r>
        </a:p>
      </dsp:txBody>
      <dsp:txXfrm>
        <a:off x="6444067" y="642791"/>
        <a:ext cx="2038773" cy="2642425"/>
      </dsp:txXfrm>
    </dsp:sp>
    <dsp:sp modelId="{BB36BB6D-76E6-4202-AF6C-76EE4C9CB6FA}">
      <dsp:nvSpPr>
        <dsp:cNvPr id="0" name=""/>
        <dsp:cNvSpPr/>
      </dsp:nvSpPr>
      <dsp:spPr>
        <a:xfrm>
          <a:off x="6034762" y="102508"/>
          <a:ext cx="818610" cy="8186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ABF14-7024-4AC6-8779-67DC549BC556}">
      <dsp:nvSpPr>
        <dsp:cNvPr id="0" name=""/>
        <dsp:cNvSpPr/>
      </dsp:nvSpPr>
      <dsp:spPr>
        <a:xfrm>
          <a:off x="750907" y="1109101"/>
          <a:ext cx="1456487" cy="1456357"/>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Pain</a:t>
          </a:r>
        </a:p>
      </dsp:txBody>
      <dsp:txXfrm>
        <a:off x="964205" y="1322380"/>
        <a:ext cx="1029891" cy="1029799"/>
      </dsp:txXfrm>
    </dsp:sp>
    <dsp:sp modelId="{E8AC56E3-4718-4A0B-94EF-E5EE076BE665}">
      <dsp:nvSpPr>
        <dsp:cNvPr id="0" name=""/>
        <dsp:cNvSpPr/>
      </dsp:nvSpPr>
      <dsp:spPr>
        <a:xfrm>
          <a:off x="0" y="299237"/>
          <a:ext cx="2935638" cy="3060113"/>
        </a:xfrm>
        <a:prstGeom prst="blockArc">
          <a:avLst>
            <a:gd name="adj1" fmla="val 16509444"/>
            <a:gd name="adj2" fmla="val 5088054"/>
            <a:gd name="adj3" fmla="val 524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7265D47-2D9D-4C98-A9EA-8BC689FF89E9}">
      <dsp:nvSpPr>
        <dsp:cNvPr id="0" name=""/>
        <dsp:cNvSpPr/>
      </dsp:nvSpPr>
      <dsp:spPr>
        <a:xfrm>
          <a:off x="1817402" y="179122"/>
          <a:ext cx="780413" cy="78025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accent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3EB29DE-3A77-46A8-AEAC-157DF18ED841}">
      <dsp:nvSpPr>
        <dsp:cNvPr id="0" name=""/>
        <dsp:cNvSpPr/>
      </dsp:nvSpPr>
      <dsp:spPr>
        <a:xfrm>
          <a:off x="2657255" y="189104"/>
          <a:ext cx="1044685" cy="755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Medications</a:t>
          </a:r>
        </a:p>
      </dsp:txBody>
      <dsp:txXfrm>
        <a:off x="2657255" y="189104"/>
        <a:ext cx="1044685" cy="755296"/>
      </dsp:txXfrm>
    </dsp:sp>
    <dsp:sp modelId="{A592611E-E89E-425E-A4A9-8AA48A126952}">
      <dsp:nvSpPr>
        <dsp:cNvPr id="0" name=""/>
        <dsp:cNvSpPr/>
      </dsp:nvSpPr>
      <dsp:spPr>
        <a:xfrm>
          <a:off x="2393839" y="905803"/>
          <a:ext cx="780413" cy="78025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DB0324F-5953-41AE-B69D-9150A522940E}">
      <dsp:nvSpPr>
        <dsp:cNvPr id="0" name=""/>
        <dsp:cNvSpPr/>
      </dsp:nvSpPr>
      <dsp:spPr>
        <a:xfrm>
          <a:off x="3231554" y="919445"/>
          <a:ext cx="1044685" cy="755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Psychological </a:t>
          </a:r>
        </a:p>
      </dsp:txBody>
      <dsp:txXfrm>
        <a:off x="3231554" y="919445"/>
        <a:ext cx="1044685" cy="755296"/>
      </dsp:txXfrm>
    </dsp:sp>
    <dsp:sp modelId="{1E66BE08-8345-48C2-A3A6-47EE286E61BE}">
      <dsp:nvSpPr>
        <dsp:cNvPr id="0" name=""/>
        <dsp:cNvSpPr/>
      </dsp:nvSpPr>
      <dsp:spPr>
        <a:xfrm>
          <a:off x="2390845" y="1974198"/>
          <a:ext cx="780413" cy="78025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accent4"/>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57F23A8-C96E-416F-9AA7-C861B7236CDB}">
      <dsp:nvSpPr>
        <dsp:cNvPr id="0" name=""/>
        <dsp:cNvSpPr/>
      </dsp:nvSpPr>
      <dsp:spPr>
        <a:xfrm>
          <a:off x="3231554" y="1986841"/>
          <a:ext cx="1044685" cy="755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Integrative</a:t>
          </a:r>
        </a:p>
      </dsp:txBody>
      <dsp:txXfrm>
        <a:off x="3231554" y="1986841"/>
        <a:ext cx="1044685" cy="755296"/>
      </dsp:txXfrm>
    </dsp:sp>
    <dsp:sp modelId="{D887E6AE-EE9D-4A90-8B53-AD2620B2317C}">
      <dsp:nvSpPr>
        <dsp:cNvPr id="0" name=""/>
        <dsp:cNvSpPr/>
      </dsp:nvSpPr>
      <dsp:spPr>
        <a:xfrm>
          <a:off x="1817402" y="2726166"/>
          <a:ext cx="780413" cy="78025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8100" cap="flat" cmpd="sng" algn="ctr">
          <a:solidFill>
            <a:schemeClr val="accent5"/>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2BA2946-4D40-4A42-943C-2A3947AA4040}">
      <dsp:nvSpPr>
        <dsp:cNvPr id="0" name=""/>
        <dsp:cNvSpPr/>
      </dsp:nvSpPr>
      <dsp:spPr>
        <a:xfrm>
          <a:off x="2657255" y="2742137"/>
          <a:ext cx="1044685" cy="755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Spiritual</a:t>
          </a:r>
        </a:p>
      </dsp:txBody>
      <dsp:txXfrm>
        <a:off x="2657255" y="2742137"/>
        <a:ext cx="1044685" cy="755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D8E88-B1EB-4C70-A8DD-05F4D7D27E87}">
      <dsp:nvSpPr>
        <dsp:cNvPr id="0" name=""/>
        <dsp:cNvSpPr/>
      </dsp:nvSpPr>
      <dsp:spPr>
        <a:xfrm>
          <a:off x="1974558" y="0"/>
          <a:ext cx="1316372" cy="846931"/>
        </a:xfrm>
        <a:prstGeom prst="trapezoid">
          <a:avLst>
            <a:gd name="adj" fmla="val 77714"/>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Opioids</a:t>
          </a:r>
        </a:p>
      </dsp:txBody>
      <dsp:txXfrm>
        <a:off x="1974558" y="0"/>
        <a:ext cx="1316372" cy="846931"/>
      </dsp:txXfrm>
    </dsp:sp>
    <dsp:sp modelId="{B61F78FC-B421-4303-8FF9-E13CEA1ABE6F}">
      <dsp:nvSpPr>
        <dsp:cNvPr id="0" name=""/>
        <dsp:cNvSpPr/>
      </dsp:nvSpPr>
      <dsp:spPr>
        <a:xfrm>
          <a:off x="1316372" y="846931"/>
          <a:ext cx="2632745" cy="846931"/>
        </a:xfrm>
        <a:prstGeom prst="trapezoid">
          <a:avLst>
            <a:gd name="adj" fmla="val 77714"/>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Gabapentin, Pregabalin, Duloxetine, Venlafaxine</a:t>
          </a:r>
        </a:p>
      </dsp:txBody>
      <dsp:txXfrm>
        <a:off x="1777102" y="846931"/>
        <a:ext cx="1711284" cy="846931"/>
      </dsp:txXfrm>
    </dsp:sp>
    <dsp:sp modelId="{27A74F7A-12C5-4B8F-8BC4-9957879F8EF9}">
      <dsp:nvSpPr>
        <dsp:cNvPr id="0" name=""/>
        <dsp:cNvSpPr/>
      </dsp:nvSpPr>
      <dsp:spPr>
        <a:xfrm>
          <a:off x="658186" y="1693862"/>
          <a:ext cx="3949117" cy="846931"/>
        </a:xfrm>
        <a:prstGeom prst="trapezoid">
          <a:avLst>
            <a:gd name="adj" fmla="val 77714"/>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NSAIDs/Steroids</a:t>
          </a:r>
        </a:p>
      </dsp:txBody>
      <dsp:txXfrm>
        <a:off x="1349281" y="1693862"/>
        <a:ext cx="2566926" cy="846931"/>
      </dsp:txXfrm>
    </dsp:sp>
    <dsp:sp modelId="{60067527-9E82-4AB6-8BCC-9A4D59B3F3AB}">
      <dsp:nvSpPr>
        <dsp:cNvPr id="0" name=""/>
        <dsp:cNvSpPr/>
      </dsp:nvSpPr>
      <dsp:spPr>
        <a:xfrm>
          <a:off x="0" y="2540793"/>
          <a:ext cx="5265490" cy="846931"/>
        </a:xfrm>
        <a:prstGeom prst="trapezoid">
          <a:avLst>
            <a:gd name="adj" fmla="val 77714"/>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Acetaminophen</a:t>
          </a:r>
        </a:p>
      </dsp:txBody>
      <dsp:txXfrm>
        <a:off x="921460" y="2540793"/>
        <a:ext cx="3422568" cy="846931"/>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4EB798-F330-409A-9668-B62522CEFDD2}"/>
              </a:ext>
            </a:extLst>
          </p:cNvPr>
          <p:cNvSpPr>
            <a:spLocks noGrp="1"/>
          </p:cNvSpPr>
          <p:nvPr>
            <p:ph type="hdr" sz="quarter"/>
          </p:nvPr>
        </p:nvSpPr>
        <p:spPr>
          <a:xfrm>
            <a:off x="0" y="0"/>
            <a:ext cx="4002088" cy="35083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F020D9A-5AB4-4755-BF15-B7D1AB6DE960}"/>
              </a:ext>
            </a:extLst>
          </p:cNvPr>
          <p:cNvSpPr>
            <a:spLocks noGrp="1"/>
          </p:cNvSpPr>
          <p:nvPr>
            <p:ph type="dt" idx="1"/>
          </p:nvPr>
        </p:nvSpPr>
        <p:spPr>
          <a:xfrm>
            <a:off x="5232400" y="0"/>
            <a:ext cx="4002088" cy="3508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2144FD5-A70C-4E15-9CB1-31ED85D09E7A}" type="datetimeFigureOut">
              <a:rPr lang="en-US" altLang="en-US"/>
              <a:pPr>
                <a:defRPr/>
              </a:pPr>
              <a:t>9/22/2020</a:t>
            </a:fld>
            <a:endParaRPr lang="en-US" altLang="en-US"/>
          </a:p>
        </p:txBody>
      </p:sp>
      <p:sp>
        <p:nvSpPr>
          <p:cNvPr id="4" name="Slide Image Placeholder 3">
            <a:extLst>
              <a:ext uri="{FF2B5EF4-FFF2-40B4-BE49-F238E27FC236}">
                <a16:creationId xmlns:a16="http://schemas.microsoft.com/office/drawing/2014/main" id="{AC6A68BD-7A36-4F4E-BE2B-5DFEFB6C776F}"/>
              </a:ext>
            </a:extLst>
          </p:cNvPr>
          <p:cNvSpPr>
            <a:spLocks noGrp="1" noRot="1" noChangeAspect="1"/>
          </p:cNvSpPr>
          <p:nvPr>
            <p:ph type="sldImg" idx="2"/>
          </p:nvPr>
        </p:nvSpPr>
        <p:spPr>
          <a:xfrm>
            <a:off x="2281238" y="525463"/>
            <a:ext cx="4673600" cy="2628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72F1EDB-21D3-4D6F-83A3-BE96BCB7A5D7}"/>
              </a:ext>
            </a:extLst>
          </p:cNvPr>
          <p:cNvSpPr>
            <a:spLocks noGrp="1"/>
          </p:cNvSpPr>
          <p:nvPr>
            <p:ph type="body" sz="quarter" idx="3"/>
          </p:nvPr>
        </p:nvSpPr>
        <p:spPr>
          <a:xfrm>
            <a:off x="923925" y="3330575"/>
            <a:ext cx="7388225" cy="31543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9D18D06-CFFA-4544-859E-879C64D18D6C}"/>
              </a:ext>
            </a:extLst>
          </p:cNvPr>
          <p:cNvSpPr>
            <a:spLocks noGrp="1"/>
          </p:cNvSpPr>
          <p:nvPr>
            <p:ph type="ftr" sz="quarter" idx="4"/>
          </p:nvPr>
        </p:nvSpPr>
        <p:spPr>
          <a:xfrm>
            <a:off x="0" y="6657975"/>
            <a:ext cx="4002088" cy="35083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96A1696-7D68-4F3B-BA8C-A1414E35CAF2}"/>
              </a:ext>
            </a:extLst>
          </p:cNvPr>
          <p:cNvSpPr>
            <a:spLocks noGrp="1"/>
          </p:cNvSpPr>
          <p:nvPr>
            <p:ph type="sldNum" sz="quarter" idx="5"/>
          </p:nvPr>
        </p:nvSpPr>
        <p:spPr>
          <a:xfrm>
            <a:off x="5232400" y="6657975"/>
            <a:ext cx="4002088" cy="3508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44F347A-F288-4890-890F-8A0DC471F39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so much for joining today. I am so excited that you are here, and I hope today’s talk is helpful for everyone who has joined.</a:t>
            </a:r>
          </a:p>
          <a:p>
            <a:endParaRPr lang="en-US" dirty="0"/>
          </a:p>
          <a:p>
            <a:r>
              <a:rPr lang="en-US" dirty="0"/>
              <a:t>My name is Grant Smith, and I am one of the palliative care doctors at Stanford.</a:t>
            </a:r>
          </a:p>
          <a:p>
            <a:endParaRPr lang="en-US" dirty="0"/>
          </a:p>
          <a:p>
            <a:r>
              <a:rPr lang="en-US" dirty="0"/>
              <a:t>I want to thank our community partners who helped make this session happen!</a:t>
            </a:r>
          </a:p>
          <a:p>
            <a:endParaRPr lang="en-US" dirty="0"/>
          </a:p>
          <a:p>
            <a:r>
              <a:rPr lang="en-US" dirty="0"/>
              <a:t>Thank you to Cancer </a:t>
            </a:r>
            <a:r>
              <a:rPr lang="en-US" dirty="0" err="1"/>
              <a:t>Carepoint</a:t>
            </a:r>
            <a:r>
              <a:rPr lang="en-US" dirty="0"/>
              <a:t>, Bay Area Cancer Connections, New Hope Chinese Cancer Care Foundation, and Latinas Contra Cancer. </a:t>
            </a:r>
          </a:p>
          <a:p>
            <a:endParaRPr lang="en-US" dirty="0"/>
          </a:p>
          <a:p>
            <a:r>
              <a:rPr lang="en-US" dirty="0"/>
              <a:t>Also, thank you to our interpreters (Amada, Miriam, Grace, and Zoe) for helping make this session available in Spanish and Mandarin.</a:t>
            </a:r>
          </a:p>
          <a:p>
            <a:endParaRPr lang="en-US" dirty="0"/>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1</a:t>
            </a:fld>
            <a:endParaRPr lang="en-US" altLang="en-US"/>
          </a:p>
        </p:txBody>
      </p:sp>
    </p:spTree>
    <p:extLst>
      <p:ext uri="{BB962C8B-B14F-4D97-AF65-F5344CB8AC3E}">
        <p14:creationId xmlns:p14="http://schemas.microsoft.com/office/powerpoint/2010/main" val="3021094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Thank you again to our Co-hosting organizations. </a:t>
            </a:r>
          </a:p>
          <a:p>
            <a:endParaRPr lang="en-US" altLang="en-US" dirty="0"/>
          </a:p>
          <a:p>
            <a:r>
              <a:rPr lang="en-US" altLang="en-US" dirty="0"/>
              <a:t>As I mentioned at the beginning, I'm a palliative care doctor. Many people do not know or have not heard of palliative care. And, there are many misconceptions about palliative care. </a:t>
            </a:r>
          </a:p>
          <a:p>
            <a:endParaRPr lang="en-US" altLang="en-US" dirty="0"/>
          </a:p>
          <a:p>
            <a:r>
              <a:rPr lang="en-US" altLang="en-US" dirty="0"/>
              <a:t>I'd like to start by reviewing a definition of palliative care to help clarify what it is. </a:t>
            </a:r>
          </a:p>
          <a:p>
            <a:endParaRPr lang="en-US" altLang="en-US" dirty="0"/>
          </a:p>
          <a:p>
            <a:r>
              <a:rPr lang="en-US" altLang="en-US" dirty="0"/>
              <a:t>Palliative care is specialized health care for people living with a serious illness. This type of care is focus on providing relief from the symptoms and stress of the illness. The goal is to improve the quality of life for both the patient and the family.</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10</a:t>
            </a:fld>
            <a:endParaRPr lang="en-US" altLang="en-US"/>
          </a:p>
        </p:txBody>
      </p:sp>
    </p:spTree>
    <p:extLst>
      <p:ext uri="{BB962C8B-B14F-4D97-AF65-F5344CB8AC3E}">
        <p14:creationId xmlns:p14="http://schemas.microsoft.com/office/powerpoint/2010/main" val="242093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-Provided by a specially-trained team, palliative care specialists work together with a patient’s other doctors to provide an extra layer of support.</a:t>
            </a:r>
          </a:p>
          <a:p>
            <a:r>
              <a:rPr lang="en-US" altLang="en-US" dirty="0"/>
              <a:t>-Palliative care is based on the needs of the patient, not on the prognosis.  It is appropriate at any age and at any point in a serious illness and can be delivered with curative treatment.</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11</a:t>
            </a:fld>
            <a:endParaRPr lang="en-US" altLang="en-US"/>
          </a:p>
        </p:txBody>
      </p:sp>
    </p:spTree>
    <p:extLst>
      <p:ext uri="{BB962C8B-B14F-4D97-AF65-F5344CB8AC3E}">
        <p14:creationId xmlns:p14="http://schemas.microsoft.com/office/powerpoint/2010/main" val="28077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palliative care, we operate as a team.</a:t>
            </a:r>
          </a:p>
          <a:p>
            <a:endParaRPr lang="en-US" altLang="en-US" dirty="0"/>
          </a:p>
          <a:p>
            <a:r>
              <a:rPr lang="en-US" altLang="en-US" dirty="0"/>
              <a:t>We believe that it takes a team to support patient and families, because we want to address not only the physical symptoms but also help to meet psychologic, social, and spiritual needs.</a:t>
            </a:r>
          </a:p>
          <a:p>
            <a:endParaRPr lang="en-US" altLang="en-US" dirty="0"/>
          </a:p>
          <a:p>
            <a:r>
              <a:rPr lang="en-US" altLang="en-US" dirty="0"/>
              <a:t>Because of the expertise needed to address these issues, our teams include</a:t>
            </a:r>
          </a:p>
          <a:p>
            <a:r>
              <a:rPr lang="en-US" altLang="en-US" dirty="0"/>
              <a:t>-Doctors, nurses, social workers, chaplains, medical assistants, and child life specialists</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12</a:t>
            </a:fld>
            <a:endParaRPr lang="en-US" altLang="en-US"/>
          </a:p>
        </p:txBody>
      </p:sp>
    </p:spTree>
    <p:extLst>
      <p:ext uri="{BB962C8B-B14F-4D97-AF65-F5344CB8AC3E}">
        <p14:creationId xmlns:p14="http://schemas.microsoft.com/office/powerpoint/2010/main" val="113768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team members work together to provide care, each member has a different area of focus.</a:t>
            </a:r>
          </a:p>
          <a:p>
            <a:endParaRPr lang="en-US" dirty="0"/>
          </a:p>
          <a:p>
            <a:r>
              <a:rPr lang="en-US" dirty="0"/>
              <a:t>The Doctors and Nurses:</a:t>
            </a:r>
          </a:p>
          <a:p>
            <a:r>
              <a:rPr lang="en-US" dirty="0"/>
              <a:t>-Focus on managing bothersome symptoms (like pain) and help with prescribing medications</a:t>
            </a:r>
          </a:p>
          <a:p>
            <a:r>
              <a:rPr lang="en-US" dirty="0"/>
              <a:t>-We also help patients and families with medical decisions and advance health care planning</a:t>
            </a:r>
          </a:p>
          <a:p>
            <a:r>
              <a:rPr lang="en-US" dirty="0"/>
              <a:t>-We also help coordinate with the other doctors on your care team</a:t>
            </a:r>
          </a:p>
          <a:p>
            <a:endParaRPr lang="en-US" dirty="0"/>
          </a:p>
          <a:p>
            <a:r>
              <a:rPr lang="en-US" dirty="0"/>
              <a:t>Social Workers:</a:t>
            </a:r>
          </a:p>
          <a:p>
            <a:r>
              <a:rPr lang="en-US" dirty="0"/>
              <a:t>-Provide emotional support through regular phone calls, video visits, or check ins</a:t>
            </a:r>
          </a:p>
          <a:p>
            <a:r>
              <a:rPr lang="en-US" dirty="0"/>
              <a:t>-Provide caregiver support to your loved ones or other caregivers</a:t>
            </a:r>
          </a:p>
          <a:p>
            <a:r>
              <a:rPr lang="en-US" dirty="0"/>
              <a:t>-Help get medical equipment </a:t>
            </a:r>
          </a:p>
          <a:p>
            <a:r>
              <a:rPr lang="en-US" dirty="0"/>
              <a:t>-Talk through financial concerns and look for assistance if possible</a:t>
            </a:r>
          </a:p>
          <a:p>
            <a:endParaRPr lang="en-US" dirty="0"/>
          </a:p>
          <a:p>
            <a:r>
              <a:rPr lang="en-US" dirty="0"/>
              <a:t>Chaplains:</a:t>
            </a:r>
          </a:p>
          <a:p>
            <a:r>
              <a:rPr lang="en-US" dirty="0"/>
              <a:t>-Provide spiritual support</a:t>
            </a:r>
          </a:p>
          <a:p>
            <a:r>
              <a:rPr lang="en-US" dirty="0"/>
              <a:t>-Address existential concerns (which we will talk more about soon)</a:t>
            </a:r>
          </a:p>
          <a:p>
            <a:r>
              <a:rPr lang="en-US" dirty="0"/>
              <a:t>-Offer prayers and blessings</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13</a:t>
            </a:fld>
            <a:endParaRPr lang="en-US" altLang="en-US"/>
          </a:p>
        </p:txBody>
      </p:sp>
    </p:spTree>
    <p:extLst>
      <p:ext uri="{BB962C8B-B14F-4D97-AF65-F5344CB8AC3E}">
        <p14:creationId xmlns:p14="http://schemas.microsoft.com/office/powerpoint/2010/main" val="2287701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DA6AF29-CBED-40EB-BDB2-B7CCCA67E1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3E6A5C6-9D2C-4CC6-A893-605C608F92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Many people think that palliative care and hospice are the same.</a:t>
            </a:r>
          </a:p>
          <a:p>
            <a:endParaRPr lang="en-US" altLang="en-US" dirty="0"/>
          </a:p>
          <a:p>
            <a:r>
              <a:rPr lang="en-US" altLang="en-US" dirty="0"/>
              <a:t>However, palliative care and hospice are NOT synonyms,</a:t>
            </a:r>
          </a:p>
          <a:p>
            <a:endParaRPr lang="en-US" altLang="en-US" dirty="0"/>
          </a:p>
          <a:p>
            <a:r>
              <a:rPr lang="en-US" altLang="en-US" dirty="0"/>
              <a:t>Palliative care is a large and broad field focused on symptom management and helping make sure the care plans focus on what matters most to patients. Palliative care can see patients of any age, at any stage, and can be involved even when someone is getting a treatment that could cure their illness.</a:t>
            </a:r>
          </a:p>
          <a:p>
            <a:endParaRPr lang="en-US" altLang="en-US" dirty="0"/>
          </a:p>
          <a:p>
            <a:r>
              <a:rPr lang="en-US" altLang="en-US" dirty="0"/>
              <a:t>Hospice is a form of palliative care that is meant for individuals at the very end of their lives, who choose to focus primarily on comfort rather than life prolonging treatments. Hospice can be provided at someone’s home or in a facility like a nursing home.</a:t>
            </a:r>
          </a:p>
        </p:txBody>
      </p:sp>
      <p:sp>
        <p:nvSpPr>
          <p:cNvPr id="44036" name="Slide Number Placeholder 3">
            <a:extLst>
              <a:ext uri="{FF2B5EF4-FFF2-40B4-BE49-F238E27FC236}">
                <a16:creationId xmlns:a16="http://schemas.microsoft.com/office/drawing/2014/main" id="{C5A35BDC-D3DE-499E-8E35-0589367D9B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3113" indent="-296863">
              <a:defRPr>
                <a:solidFill>
                  <a:schemeClr val="tx1"/>
                </a:solidFill>
                <a:latin typeface="Calibri" panose="020F0502020204030204" pitchFamily="34" charset="0"/>
                <a:ea typeface="MS PGothic" panose="020B0600070205080204" pitchFamily="34" charset="-128"/>
              </a:defRPr>
            </a:lvl2pPr>
            <a:lvl3pPr marL="1189038" indent="-236538">
              <a:defRPr>
                <a:solidFill>
                  <a:schemeClr val="tx1"/>
                </a:solidFill>
                <a:latin typeface="Calibri" panose="020F0502020204030204" pitchFamily="34" charset="0"/>
                <a:ea typeface="MS PGothic" panose="020B0600070205080204" pitchFamily="34" charset="-128"/>
              </a:defRPr>
            </a:lvl3pPr>
            <a:lvl4pPr marL="1665288" indent="-236538">
              <a:defRPr>
                <a:solidFill>
                  <a:schemeClr val="tx1"/>
                </a:solidFill>
                <a:latin typeface="Calibri" panose="020F0502020204030204" pitchFamily="34" charset="0"/>
                <a:ea typeface="MS PGothic" panose="020B0600070205080204" pitchFamily="34" charset="-128"/>
              </a:defRPr>
            </a:lvl4pPr>
            <a:lvl5pPr marL="2141538" indent="-236538">
              <a:defRPr>
                <a:solidFill>
                  <a:schemeClr val="tx1"/>
                </a:solidFill>
                <a:latin typeface="Calibri" panose="020F0502020204030204" pitchFamily="34" charset="0"/>
                <a:ea typeface="MS PGothic" panose="020B0600070205080204" pitchFamily="34" charset="-128"/>
              </a:defRPr>
            </a:lvl5pPr>
            <a:lvl6pPr marL="25987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559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131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70338" indent="-23653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1C15E66-98E1-425C-9A53-BDA93FA663A2}"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Font typeface="+mj-lt"/>
              <a:buAutoNum type="arabicPeriod"/>
            </a:pPr>
            <a:r>
              <a:rPr lang="en-US" dirty="0"/>
              <a:t>Next we will talk about</a:t>
            </a:r>
            <a:r>
              <a:rPr lang="en-US" baseline="0" dirty="0"/>
              <a:t> what is pain</a:t>
            </a:r>
            <a:endParaRPr lang="en-US" dirty="0"/>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15</a:t>
            </a:fld>
            <a:endParaRPr lang="en-US" altLang="en-US"/>
          </a:p>
        </p:txBody>
      </p:sp>
    </p:spTree>
    <p:extLst>
      <p:ext uri="{BB962C8B-B14F-4D97-AF65-F5344CB8AC3E}">
        <p14:creationId xmlns:p14="http://schemas.microsoft.com/office/powerpoint/2010/main" val="211664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asking the simple question, “What is pain?”</a:t>
            </a:r>
          </a:p>
          <a:p>
            <a:endParaRPr lang="en-US" dirty="0"/>
          </a:p>
          <a:p>
            <a:r>
              <a:rPr lang="en-US" dirty="0"/>
              <a:t>-Pain is an unpleasant sensation in the body, and </a:t>
            </a:r>
          </a:p>
          <a:p>
            <a:endParaRPr lang="en-US" dirty="0"/>
          </a:p>
          <a:p>
            <a:r>
              <a:rPr lang="en-US" dirty="0"/>
              <a:t>-Pain is a signal that there is injury or damage to the body.</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16</a:t>
            </a:fld>
            <a:endParaRPr lang="en-US" altLang="en-US"/>
          </a:p>
        </p:txBody>
      </p:sp>
    </p:spTree>
    <p:extLst>
      <p:ext uri="{BB962C8B-B14F-4D97-AF65-F5344CB8AC3E}">
        <p14:creationId xmlns:p14="http://schemas.microsoft.com/office/powerpoint/2010/main" val="411076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is a common experience for people living with cancer</a:t>
            </a:r>
          </a:p>
          <a:p>
            <a:r>
              <a:rPr lang="en-US" dirty="0"/>
              <a:t>-66% of people with metastatic or advanced cancer have pain</a:t>
            </a:r>
          </a:p>
          <a:p>
            <a:r>
              <a:rPr lang="en-US" dirty="0"/>
              <a:t>-Slightly more than half of people experience pain while they are getting anti-cancer treatment</a:t>
            </a:r>
          </a:p>
          <a:p>
            <a:endParaRPr lang="en-US" dirty="0"/>
          </a:p>
          <a:p>
            <a:r>
              <a:rPr lang="en-US" dirty="0"/>
              <a:t>I say this to affirm that if you are having pain from cancer, you are not alone.</a:t>
            </a:r>
          </a:p>
          <a:p>
            <a:r>
              <a:rPr lang="en-US" dirty="0"/>
              <a:t>And, you should feel welcome to let your doctors know if you are having pain.</a:t>
            </a:r>
          </a:p>
          <a:p>
            <a:endParaRPr lang="en-US" dirty="0"/>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17</a:t>
            </a:fld>
            <a:endParaRPr lang="en-US" altLang="en-US"/>
          </a:p>
        </p:txBody>
      </p:sp>
    </p:spTree>
    <p:extLst>
      <p:ext uri="{BB962C8B-B14F-4D97-AF65-F5344CB8AC3E}">
        <p14:creationId xmlns:p14="http://schemas.microsoft.com/office/powerpoint/2010/main" val="3400905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how do we feel pain? </a:t>
            </a:r>
          </a:p>
          <a:p>
            <a:endParaRPr lang="en-US" dirty="0"/>
          </a:p>
          <a:p>
            <a:r>
              <a:rPr lang="en-US" dirty="0"/>
              <a:t>As this will provide the foundation for how we can treat pain.</a:t>
            </a:r>
          </a:p>
          <a:p>
            <a:endParaRPr lang="en-US" dirty="0"/>
          </a:p>
          <a:p>
            <a:r>
              <a:rPr lang="en-US" dirty="0"/>
              <a:t>-Nerves throughout our body can sense when there is an injury or damage to a part of our body.</a:t>
            </a:r>
          </a:p>
          <a:p>
            <a:r>
              <a:rPr lang="en-US" dirty="0"/>
              <a:t>-These injuries trigger the nerves to send out a signal that the body is injured</a:t>
            </a:r>
          </a:p>
          <a:p>
            <a:r>
              <a:rPr lang="en-US" dirty="0"/>
              <a:t>-These signals travel though multiple nerves, up through the spinal cord, and ultimately to the brain</a:t>
            </a:r>
          </a:p>
          <a:p>
            <a:r>
              <a:rPr lang="en-US" dirty="0"/>
              <a:t>-In the brain, the signal is received and causes us to perceive the pain</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18</a:t>
            </a:fld>
            <a:endParaRPr lang="en-US" altLang="en-US"/>
          </a:p>
        </p:txBody>
      </p:sp>
    </p:spTree>
    <p:extLst>
      <p:ext uri="{BB962C8B-B14F-4D97-AF65-F5344CB8AC3E}">
        <p14:creationId xmlns:p14="http://schemas.microsoft.com/office/powerpoint/2010/main" val="2312473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know that pain is more than just a physical sensation caused by nerve signals</a:t>
            </a:r>
          </a:p>
          <a:p>
            <a:endParaRPr lang="en-US" dirty="0"/>
          </a:p>
          <a:p>
            <a:r>
              <a:rPr lang="en-US" dirty="0"/>
              <a:t>Pain is an emotional experience!</a:t>
            </a:r>
          </a:p>
          <a:p>
            <a:r>
              <a:rPr lang="en-US" dirty="0"/>
              <a:t>-We know that pain causes fear and anxiety, and it is a normal, biologic and physiologic response to have an emotional reaction to pain</a:t>
            </a:r>
          </a:p>
          <a:p>
            <a:r>
              <a:rPr lang="en-US" dirty="0"/>
              <a:t>-In fact, when pain signals from nerves reach the brain, those signals are sent both to the part of the brain that processes sensory information AND the part of the brain the processes emotions and decision making</a:t>
            </a:r>
          </a:p>
          <a:p>
            <a:r>
              <a:rPr lang="en-US" dirty="0"/>
              <a:t>-We also know that for people living with cancer, pain can cause worry or concern that the cancer may be getting worse</a:t>
            </a:r>
          </a:p>
          <a:p>
            <a:endParaRPr lang="en-US" dirty="0"/>
          </a:p>
          <a:p>
            <a:r>
              <a:rPr lang="en-US" dirty="0"/>
              <a:t>Pain is a subjective experience</a:t>
            </a:r>
          </a:p>
          <a:p>
            <a:r>
              <a:rPr lang="en-US" dirty="0"/>
              <a:t>-Unfortunately, there is no blood test or device that can measure pain, so pain is something that has to be managed through a trusting relationship, meaning that both the patient and provider need to believe each other about the experience</a:t>
            </a:r>
          </a:p>
          <a:p>
            <a:r>
              <a:rPr lang="en-US" dirty="0"/>
              <a:t>-However, this also means that there is room for misunderstanding and challenges, especially when working across different cultures or languages</a:t>
            </a:r>
          </a:p>
          <a:p>
            <a:r>
              <a:rPr lang="en-US" dirty="0"/>
              <a:t>-Pain can be especially challenging because everyone shows their pain in different ways (some people may cry, while others may be silent)</a:t>
            </a:r>
          </a:p>
          <a:p>
            <a:r>
              <a:rPr lang="en-US" dirty="0"/>
              <a:t>-Many people worry that they will not be believed that their pain is real because there is not a way to objectively measure it; however, I want you to know that it is OK to tell someone about your pain, and we will talk later about some strategies for talking to your doctor about this.</a:t>
            </a:r>
          </a:p>
          <a:p>
            <a:endParaRPr lang="en-US" dirty="0"/>
          </a:p>
          <a:p>
            <a:r>
              <a:rPr lang="en-US" dirty="0"/>
              <a:t>Pain is stressful for patients and doctors</a:t>
            </a:r>
          </a:p>
          <a:p>
            <a:r>
              <a:rPr lang="en-US" dirty="0"/>
              <a:t>-Doctors want to relieve their patients’ suffering, as this is one of the primary duties of doctors!</a:t>
            </a:r>
          </a:p>
          <a:p>
            <a:r>
              <a:rPr lang="en-US" dirty="0"/>
              <a:t>-So, when patients are in pain, patients are stressed and this is stressful for doctors</a:t>
            </a:r>
          </a:p>
          <a:p>
            <a:r>
              <a:rPr lang="en-US" dirty="0"/>
              <a:t>-Another challenge that both doctors and patients face are societal concerns about the opioid crisis and this has placed hurdles and challenges for managing pain for patients living with cancer</a:t>
            </a:r>
          </a:p>
          <a:p>
            <a:r>
              <a:rPr lang="en-US" dirty="0"/>
              <a:t>-Despite this, we have many things we can do to overcome these challenges and help make pain better.</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19</a:t>
            </a:fld>
            <a:endParaRPr lang="en-US" altLang="en-US"/>
          </a:p>
        </p:txBody>
      </p:sp>
    </p:spTree>
    <p:extLst>
      <p:ext uri="{BB962C8B-B14F-4D97-AF65-F5344CB8AC3E}">
        <p14:creationId xmlns:p14="http://schemas.microsoft.com/office/powerpoint/2010/main" val="341940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 make sure to enter the correct room for your language.</a:t>
            </a:r>
          </a:p>
          <a:p>
            <a:endParaRPr lang="en-US" dirty="0"/>
          </a:p>
          <a:p>
            <a:r>
              <a:rPr lang="en-US" dirty="0"/>
              <a:t>Click the Interpretation Icon at the bottom of the screen, then select the appropriate language</a:t>
            </a:r>
          </a:p>
          <a:p>
            <a:endParaRPr lang="en-US" dirty="0"/>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2</a:t>
            </a:fld>
            <a:endParaRPr lang="en-US" altLang="en-US"/>
          </a:p>
        </p:txBody>
      </p:sp>
    </p:spTree>
    <p:extLst>
      <p:ext uri="{BB962C8B-B14F-4D97-AF65-F5344CB8AC3E}">
        <p14:creationId xmlns:p14="http://schemas.microsoft.com/office/powerpoint/2010/main" val="583834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20</a:t>
            </a:fld>
            <a:endParaRPr lang="en-US" altLang="en-US"/>
          </a:p>
        </p:txBody>
      </p:sp>
    </p:spTree>
    <p:extLst>
      <p:ext uri="{BB962C8B-B14F-4D97-AF65-F5344CB8AC3E}">
        <p14:creationId xmlns:p14="http://schemas.microsoft.com/office/powerpoint/2010/main" val="3484415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can be VERY powerful in changing the way we feel pain.</a:t>
            </a:r>
          </a:p>
          <a:p>
            <a:endParaRPr lang="en-US" dirty="0"/>
          </a:p>
          <a:p>
            <a:r>
              <a:rPr lang="en-US" dirty="0"/>
              <a:t>Attention, suggestion, and other emotional factors can have a major impact on how we feel pain</a:t>
            </a:r>
          </a:p>
          <a:p>
            <a:endParaRPr lang="en-US" dirty="0"/>
          </a:p>
          <a:p>
            <a:r>
              <a:rPr lang="en-US" dirty="0"/>
              <a:t>For example, athletes who are injured in the middle of an intense competition may feel less pain than someone who gets the exact same injury but is not in a competition. The idea is that the athletes who are focused on the competition, are paying less attention to the pain and thus feel it as less. </a:t>
            </a:r>
          </a:p>
          <a:p>
            <a:endParaRPr lang="en-US" dirty="0"/>
          </a:p>
          <a:p>
            <a:r>
              <a:rPr lang="en-US" dirty="0"/>
              <a:t>Another example is that people will feel pain when they are given an injection of   water but told that it is a medicine that will cause pain.</a:t>
            </a:r>
          </a:p>
          <a:p>
            <a:endParaRPr lang="en-US" dirty="0"/>
          </a:p>
          <a:p>
            <a:r>
              <a:rPr lang="en-US" dirty="0"/>
              <a:t>Similarly, studies have shown that people will get pain relief when they get an injection of water but told that it will help with pain (we call this the placebo effect in medicine).</a:t>
            </a:r>
          </a:p>
          <a:p>
            <a:endParaRPr lang="en-US" dirty="0"/>
          </a:p>
          <a:p>
            <a:r>
              <a:rPr lang="en-US" dirty="0"/>
              <a:t>All of this is to say, that the brain has powerful ways of regulating the amount of pain we experience, and it is an important tool we use in managing pain.</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21</a:t>
            </a:fld>
            <a:endParaRPr lang="en-US" altLang="en-US"/>
          </a:p>
        </p:txBody>
      </p:sp>
    </p:spTree>
    <p:extLst>
      <p:ext uri="{BB962C8B-B14F-4D97-AF65-F5344CB8AC3E}">
        <p14:creationId xmlns:p14="http://schemas.microsoft.com/office/powerpoint/2010/main" val="89871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discussed, pain can be a challenging issue that is more than just a signal sent to your brain by your nerves.</a:t>
            </a:r>
          </a:p>
          <a:p>
            <a:endParaRPr lang="en-US" dirty="0"/>
          </a:p>
          <a:p>
            <a:r>
              <a:rPr lang="en-US" dirty="0"/>
              <a:t>Because pain is complex, we recommend using multiple tools to address pain</a:t>
            </a:r>
          </a:p>
          <a:p>
            <a:endParaRPr lang="en-US" dirty="0"/>
          </a:p>
          <a:p>
            <a:r>
              <a:rPr lang="en-US" dirty="0"/>
              <a:t>These tools include:</a:t>
            </a:r>
            <a:br>
              <a:rPr lang="en-US" dirty="0"/>
            </a:br>
            <a:r>
              <a:rPr lang="en-US" dirty="0"/>
              <a:t>-Medicines</a:t>
            </a:r>
          </a:p>
          <a:p>
            <a:r>
              <a:rPr lang="en-US" dirty="0"/>
              <a:t>-Psychological interventions</a:t>
            </a:r>
          </a:p>
          <a:p>
            <a:r>
              <a:rPr lang="en-US" dirty="0"/>
              <a:t>-Considering integrative techniques</a:t>
            </a:r>
          </a:p>
          <a:p>
            <a:r>
              <a:rPr lang="en-US" dirty="0"/>
              <a:t>-Consider spiritual concerns</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22</a:t>
            </a:fld>
            <a:endParaRPr lang="en-US" altLang="en-US"/>
          </a:p>
        </p:txBody>
      </p:sp>
    </p:spTree>
    <p:extLst>
      <p:ext uri="{BB962C8B-B14F-4D97-AF65-F5344CB8AC3E}">
        <p14:creationId xmlns:p14="http://schemas.microsoft.com/office/powerpoint/2010/main" val="2547117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medications, there are many options for medications to help with pain.</a:t>
            </a:r>
          </a:p>
          <a:p>
            <a:endParaRPr lang="en-US" dirty="0"/>
          </a:p>
          <a:p>
            <a:r>
              <a:rPr lang="en-US" dirty="0"/>
              <a:t>For each person, it is important to talk with your doctor about which medications might be right for you, because everyone’s case is unique.</a:t>
            </a:r>
          </a:p>
          <a:p>
            <a:endParaRPr lang="en-US" dirty="0"/>
          </a:p>
          <a:p>
            <a:r>
              <a:rPr lang="en-US" dirty="0"/>
              <a:t>In general, I think about the medications we use on a balance between safety and benefit of relief.</a:t>
            </a:r>
          </a:p>
          <a:p>
            <a:endParaRPr lang="en-US" dirty="0"/>
          </a:p>
          <a:p>
            <a:r>
              <a:rPr lang="en-US" dirty="0"/>
              <a:t>In this figure, I show a pyramid. As you go up the pyramid, there are some increasing risks to the medicines; however, that does not mean that the risks outweigh the benefits. Sometimes, people need stronger medicines to manage pain that is more severe. That is OK and expected.</a:t>
            </a:r>
          </a:p>
          <a:p>
            <a:endParaRPr lang="en-US" dirty="0"/>
          </a:p>
          <a:p>
            <a:r>
              <a:rPr lang="en-US" dirty="0"/>
              <a:t>You may notice that opioids (which are medicines like morphine or oxycodone) are at the top of this pyramid. </a:t>
            </a:r>
          </a:p>
          <a:p>
            <a:r>
              <a:rPr lang="en-US" dirty="0"/>
              <a:t>MANY people living with cancer-related pain, may need opioid medications. Your doctors can help to use these medications safely.</a:t>
            </a:r>
          </a:p>
          <a:p>
            <a:endParaRPr lang="en-US" dirty="0"/>
          </a:p>
          <a:p>
            <a:r>
              <a:rPr lang="en-US" dirty="0"/>
              <a:t>I want to note that many people worry about using opioids because of the opioid crisis in the United States. Please know that using opioids for cancer-related pain is OK and part of medical recommendations. Your doctors will help to use these medications as safely as possible if they are needed in your case.</a:t>
            </a:r>
          </a:p>
          <a:p>
            <a:endParaRPr lang="en-US" dirty="0"/>
          </a:p>
          <a:p>
            <a:r>
              <a:rPr lang="en-US" dirty="0"/>
              <a:t>As doctors, we think about the different types of pain, which include “nociceptive pain – caused by damage to the body” “neuropathic pain – caused by injury or damage directly to nerves” and “inflammatory pain – caused by inflammation”</a:t>
            </a:r>
          </a:p>
          <a:p>
            <a:endParaRPr lang="en-US" dirty="0"/>
          </a:p>
          <a:p>
            <a:r>
              <a:rPr lang="en-US" dirty="0"/>
              <a:t>So for example, even though some of the medicine for Neuropathic or nerve pain are higher up on the pyramid, if the main type of pain someone is having is nerve-related pain, like neuropathy, we would recommend starting with these particular treatments first, b/c they are most likely to relieve your pain</a:t>
            </a:r>
          </a:p>
          <a:p>
            <a:endParaRPr lang="en-US" dirty="0"/>
          </a:p>
          <a:p>
            <a:r>
              <a:rPr lang="en-US" dirty="0"/>
              <a:t>Using a combination of medicines can help us address the multiple types of pain that an individual may be experiencing.</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23</a:t>
            </a:fld>
            <a:endParaRPr lang="en-US" altLang="en-US"/>
          </a:p>
        </p:txBody>
      </p:sp>
    </p:spTree>
    <p:extLst>
      <p:ext uri="{BB962C8B-B14F-4D97-AF65-F5344CB8AC3E}">
        <p14:creationId xmlns:p14="http://schemas.microsoft.com/office/powerpoint/2010/main" val="1462548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wanted to take a moment to mention cannabis (or marijuana) as this is a common question for patients with cancer</a:t>
            </a:r>
          </a:p>
          <a:p>
            <a:endParaRPr lang="en-US" dirty="0"/>
          </a:p>
          <a:p>
            <a:r>
              <a:rPr lang="en-US" dirty="0"/>
              <a:t>Cannabis or marijuana is FDA-approved for 2 indications: Nausea and vomiting from chemotherapy-induced nausea and vomiting and for appetite stimulation in advanced cancer.</a:t>
            </a:r>
          </a:p>
          <a:p>
            <a:endParaRPr lang="en-US" dirty="0"/>
          </a:p>
          <a:p>
            <a:r>
              <a:rPr lang="en-US" dirty="0"/>
              <a:t>-Based on the research studies available, it is not clear if cannabis is helpful for pain</a:t>
            </a:r>
          </a:p>
          <a:p>
            <a:r>
              <a:rPr lang="en-US" dirty="0"/>
              <a:t>-However, there are many patients with personal stories of having pain relief when using cannabis products</a:t>
            </a:r>
          </a:p>
          <a:p>
            <a:endParaRPr lang="en-US" dirty="0"/>
          </a:p>
          <a:p>
            <a:r>
              <a:rPr lang="en-US" dirty="0"/>
              <a:t>-Because of the limited scientific evidence, some doctors support the use of cannabis, while others are more hesitant</a:t>
            </a:r>
          </a:p>
          <a:p>
            <a:endParaRPr lang="en-US" dirty="0"/>
          </a:p>
          <a:p>
            <a:r>
              <a:rPr lang="en-US" dirty="0"/>
              <a:t>-In California, cannabis is legal for both medical and recreational use, so you do not need a doctor’s note in order to purchase and use cannabis.</a:t>
            </a:r>
          </a:p>
          <a:p>
            <a:endParaRPr lang="en-US" dirty="0"/>
          </a:p>
          <a:p>
            <a:r>
              <a:rPr lang="en-US" dirty="0"/>
              <a:t>-If you are using cannabis, I recommend using tinctures rather than smoking or eating cannabis products</a:t>
            </a:r>
          </a:p>
          <a:p>
            <a:r>
              <a:rPr lang="en-US" dirty="0"/>
              <a:t>-I also recommend starting with a very small dose and increasing very slowly over time</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24</a:t>
            </a:fld>
            <a:endParaRPr lang="en-US" altLang="en-US"/>
          </a:p>
        </p:txBody>
      </p:sp>
    </p:spTree>
    <p:extLst>
      <p:ext uri="{BB962C8B-B14F-4D97-AF65-F5344CB8AC3E}">
        <p14:creationId xmlns:p14="http://schemas.microsoft.com/office/powerpoint/2010/main" val="3376486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before, the mind has a powerful influence over the way we experience pain.</a:t>
            </a:r>
          </a:p>
          <a:p>
            <a:endParaRPr lang="en-US" dirty="0"/>
          </a:p>
          <a:p>
            <a:r>
              <a:rPr lang="en-US" dirty="0"/>
              <a:t>So, we often recommend using strategies to maximize people’s ability to cope with pain. Think of this as a way to help your other treatments work even better</a:t>
            </a:r>
          </a:p>
          <a:p>
            <a:endParaRPr lang="en-US" dirty="0"/>
          </a:p>
          <a:p>
            <a:r>
              <a:rPr lang="en-US" dirty="0"/>
              <a:t>Our clinic recommends the book called “The Opioid-Free Pain Relief Kit.” It is currently only available in English, but consider looking for similar books that help focus on mindfulness and psychological approaches to pain.</a:t>
            </a:r>
          </a:p>
          <a:p>
            <a:endParaRPr lang="en-US" dirty="0"/>
          </a:p>
          <a:p>
            <a:r>
              <a:rPr lang="en-US" dirty="0"/>
              <a:t>-USCF’s Integrative Medicine Center also has a great website listed here, which has resources for guided-imagery.</a:t>
            </a:r>
          </a:p>
          <a:p>
            <a:endParaRPr lang="en-US" dirty="0"/>
          </a:p>
          <a:p>
            <a:r>
              <a:rPr lang="en-US" dirty="0"/>
              <a:t>-In some cases, meeting with a pain psychologist or a therapist can help in reducing pain as well. Examples of therapies that have shown improvements in pain include cognitive-behavioral therapy and mindfulness-based stress reduction therapy.</a:t>
            </a:r>
          </a:p>
          <a:p>
            <a:endParaRPr lang="en-US" dirty="0"/>
          </a:p>
          <a:p>
            <a:r>
              <a:rPr lang="en-US" dirty="0"/>
              <a:t>Some of our patients also enjoy using smartphone applications like “Calm” or “Headspace”</a:t>
            </a:r>
          </a:p>
          <a:p>
            <a:endParaRPr lang="en-US" dirty="0"/>
          </a:p>
          <a:p>
            <a:r>
              <a:rPr lang="en-US" dirty="0"/>
              <a:t>However, there are 1000s of these videos freely available on YouTube that can help you to relax and reduce your pain</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25</a:t>
            </a:fld>
            <a:endParaRPr lang="en-US" altLang="en-US"/>
          </a:p>
        </p:txBody>
      </p:sp>
    </p:spTree>
    <p:extLst>
      <p:ext uri="{BB962C8B-B14F-4D97-AF65-F5344CB8AC3E}">
        <p14:creationId xmlns:p14="http://schemas.microsoft.com/office/powerpoint/2010/main" val="2161341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Integrative medicine, which has also been called complimentary or alternative medicine, refers to approaches to improve pain that do not involved taking medicines</a:t>
            </a:r>
          </a:p>
          <a:p>
            <a:endParaRPr lang="en-US" dirty="0"/>
          </a:p>
          <a:p>
            <a:r>
              <a:rPr lang="en-US" dirty="0"/>
              <a:t>For all for all of these interventions, there is not a lot of high-quality research studies to say that these treatments will definitely work for people; however, my experience is that some patients can provide a lot of relief in using some of these modalities</a:t>
            </a:r>
          </a:p>
          <a:p>
            <a:endParaRPr lang="en-US" dirty="0"/>
          </a:p>
          <a:p>
            <a:r>
              <a:rPr lang="en-US" dirty="0"/>
              <a:t>Integrative techniques include heating/icing, massage, acupuncture, aromatherapy, hypnotherapy and tai chi.</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26</a:t>
            </a:fld>
            <a:endParaRPr lang="en-US" altLang="en-US"/>
          </a:p>
        </p:txBody>
      </p:sp>
    </p:spTree>
    <p:extLst>
      <p:ext uri="{BB962C8B-B14F-4D97-AF65-F5344CB8AC3E}">
        <p14:creationId xmlns:p14="http://schemas.microsoft.com/office/powerpoint/2010/main" val="883109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 care is an important aspect of pain management.</a:t>
            </a:r>
          </a:p>
          <a:p>
            <a:endParaRPr lang="en-US" dirty="0"/>
          </a:p>
          <a:p>
            <a:r>
              <a:rPr lang="en-US" dirty="0"/>
              <a:t>I use this term very broadly, and believe that this applies even to people who do not practice a particular religion or have a particular faith they follow.</a:t>
            </a:r>
          </a:p>
          <a:p>
            <a:endParaRPr lang="en-US" dirty="0"/>
          </a:p>
          <a:p>
            <a:r>
              <a:rPr lang="en-US" dirty="0"/>
              <a:t>Spiritual care can help to address existential pain.</a:t>
            </a:r>
          </a:p>
          <a:p>
            <a:endParaRPr lang="en-US" dirty="0"/>
          </a:p>
          <a:p>
            <a:r>
              <a:rPr lang="en-US" dirty="0"/>
              <a:t>Existential pain is the suffering that can be caused when wrestling with questions like:</a:t>
            </a:r>
          </a:p>
          <a:p>
            <a:r>
              <a:rPr lang="en-US" dirty="0"/>
              <a:t>“Why did this happen to me?”</a:t>
            </a:r>
          </a:p>
          <a:p>
            <a:r>
              <a:rPr lang="en-US" dirty="0"/>
              <a:t>“What is God’s plan in this?”</a:t>
            </a:r>
          </a:p>
          <a:p>
            <a:endParaRPr lang="en-US" dirty="0"/>
          </a:p>
          <a:p>
            <a:r>
              <a:rPr lang="en-US" dirty="0"/>
              <a:t>Or even concerns about getting sicker or what happens after we die.</a:t>
            </a:r>
          </a:p>
          <a:p>
            <a:endParaRPr lang="en-US" dirty="0"/>
          </a:p>
          <a:p>
            <a:r>
              <a:rPr lang="en-US" dirty="0"/>
              <a:t>Having these thoughts and questions can be a very normal part of dealing with a  serious illness.</a:t>
            </a:r>
          </a:p>
          <a:p>
            <a:endParaRPr lang="en-US" dirty="0"/>
          </a:p>
          <a:p>
            <a:r>
              <a:rPr lang="en-US" dirty="0"/>
              <a:t>Spiritual care or chaplains can help by offering listening, open-hearted conversations, a calm presence, and prayers and blessings</a:t>
            </a:r>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27</a:t>
            </a:fld>
            <a:endParaRPr lang="en-US" altLang="en-US"/>
          </a:p>
        </p:txBody>
      </p:sp>
    </p:spTree>
    <p:extLst>
      <p:ext uri="{BB962C8B-B14F-4D97-AF65-F5344CB8AC3E}">
        <p14:creationId xmlns:p14="http://schemas.microsoft.com/office/powerpoint/2010/main" val="1310745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28</a:t>
            </a:fld>
            <a:endParaRPr lang="en-US" altLang="en-US"/>
          </a:p>
        </p:txBody>
      </p:sp>
    </p:spTree>
    <p:extLst>
      <p:ext uri="{BB962C8B-B14F-4D97-AF65-F5344CB8AC3E}">
        <p14:creationId xmlns:p14="http://schemas.microsoft.com/office/powerpoint/2010/main" val="2929462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are concerned about taking with their doctors about their pain out of fear they may not be believed or be seen and “drug-seeking”</a:t>
            </a:r>
          </a:p>
          <a:p>
            <a:endParaRPr lang="en-US" dirty="0"/>
          </a:p>
          <a:p>
            <a:r>
              <a:rPr lang="en-US" dirty="0"/>
              <a:t>In general, when you have a cancer-diagnosis, your doctors should acknowledge and understand that this is a condition known to cause pain.</a:t>
            </a:r>
          </a:p>
          <a:p>
            <a:endParaRPr lang="en-US" dirty="0"/>
          </a:p>
          <a:p>
            <a:r>
              <a:rPr lang="en-US" dirty="0"/>
              <a:t>That being said, I have some words of advice that may help put your doctors in the right frame of mind.</a:t>
            </a:r>
          </a:p>
          <a:p>
            <a:endParaRPr lang="en-US" dirty="0"/>
          </a:p>
          <a:p>
            <a:r>
              <a:rPr lang="en-US" dirty="0"/>
              <a:t>Start by saying “I am worried that my cancer is causing my pain”</a:t>
            </a:r>
          </a:p>
          <a:p>
            <a:endParaRPr lang="en-US" dirty="0"/>
          </a:p>
          <a:p>
            <a:r>
              <a:rPr lang="en-US" dirty="0"/>
              <a:t>If you are limited in what you are able to do physically because of pain, I would recommend adding “AND it is limiting my ability to function”</a:t>
            </a:r>
          </a:p>
          <a:p>
            <a:endParaRPr lang="en-US" dirty="0"/>
          </a:p>
          <a:p>
            <a:r>
              <a:rPr lang="en-US" dirty="0"/>
              <a:t>Next, ask “What can you do to help my pain?”</a:t>
            </a:r>
          </a:p>
          <a:p>
            <a:endParaRPr lang="en-US" dirty="0"/>
          </a:p>
          <a:p>
            <a:r>
              <a:rPr lang="en-US" dirty="0"/>
              <a:t>Finally, ask “Do you think I should see a palliative care doctor or a pain management specialist?”</a:t>
            </a:r>
          </a:p>
          <a:p>
            <a:endParaRPr lang="en-US" dirty="0"/>
          </a:p>
          <a:p>
            <a:r>
              <a:rPr lang="en-US" dirty="0"/>
              <a:t>USE THIS TALK AS AN EXCUSE! You can say, “I went to a talk from a palliative care doctor, and they seemed helpful!”</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29</a:t>
            </a:fld>
            <a:endParaRPr lang="en-US" altLang="en-US"/>
          </a:p>
        </p:txBody>
      </p:sp>
    </p:spTree>
    <p:extLst>
      <p:ext uri="{BB962C8B-B14F-4D97-AF65-F5344CB8AC3E}">
        <p14:creationId xmlns:p14="http://schemas.microsoft.com/office/powerpoint/2010/main" val="135468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ask a question, clock on the “Q&amp;A” button On the bottom of your screen </a:t>
            </a:r>
          </a:p>
          <a:p>
            <a:endParaRPr lang="en-US" dirty="0"/>
          </a:p>
          <a:p>
            <a:r>
              <a:rPr lang="en-US" dirty="0"/>
              <a:t>This will open a new dialog box where you can type in your question. You are welcome to type your question in English Spanish or Chinese.</a:t>
            </a:r>
          </a:p>
          <a:p>
            <a:endParaRPr lang="en-US" dirty="0"/>
          </a:p>
          <a:p>
            <a:r>
              <a:rPr lang="en-US" dirty="0"/>
              <a:t>Once questions have been asked, you can click the thumbs up icon to vote for that question as one that you would also like to have answered. </a:t>
            </a:r>
          </a:p>
          <a:p>
            <a:endParaRPr lang="en-US" dirty="0"/>
          </a:p>
          <a:p>
            <a:r>
              <a:rPr lang="en-US" dirty="0"/>
              <a:t>We will answer questions at the end of the presentation, and our interpreters will help to ask questions in Spanish and Chinese. </a:t>
            </a:r>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3</a:t>
            </a:fld>
            <a:endParaRPr lang="en-US" altLang="en-US"/>
          </a:p>
        </p:txBody>
      </p:sp>
    </p:spTree>
    <p:extLst>
      <p:ext uri="{BB962C8B-B14F-4D97-AF65-F5344CB8AC3E}">
        <p14:creationId xmlns:p14="http://schemas.microsoft.com/office/powerpoint/2010/main" val="1010554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pieces of advice to bring up when you are talking to your doctor.</a:t>
            </a:r>
          </a:p>
          <a:p>
            <a:endParaRPr lang="en-US" dirty="0"/>
          </a:p>
          <a:p>
            <a:r>
              <a:rPr lang="en-US" dirty="0"/>
              <a:t>Consider asking what to do if your pain gets worse:</a:t>
            </a:r>
          </a:p>
          <a:p>
            <a:pPr lvl="1"/>
            <a:r>
              <a:rPr lang="en-US" dirty="0"/>
              <a:t>Who can you call?</a:t>
            </a:r>
          </a:p>
          <a:p>
            <a:pPr lvl="1"/>
            <a:r>
              <a:rPr lang="en-US" dirty="0"/>
              <a:t>What about nights/weekends?</a:t>
            </a:r>
          </a:p>
          <a:p>
            <a:pPr lvl="1"/>
            <a:r>
              <a:rPr lang="en-US" dirty="0"/>
              <a:t>Do they have initial recommendations for what to do if your pain is worsening?</a:t>
            </a:r>
          </a:p>
          <a:p>
            <a:pPr lvl="1"/>
            <a:r>
              <a:rPr lang="en-US" dirty="0"/>
              <a:t>When to go to the Emergency Room or call 9-1-1?</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30</a:t>
            </a:fld>
            <a:endParaRPr lang="en-US" altLang="en-US"/>
          </a:p>
        </p:txBody>
      </p:sp>
    </p:spTree>
    <p:extLst>
      <p:ext uri="{BB962C8B-B14F-4D97-AF65-F5344CB8AC3E}">
        <p14:creationId xmlns:p14="http://schemas.microsoft.com/office/powerpoint/2010/main" val="1928500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can you go to get help?</a:t>
            </a:r>
          </a:p>
          <a:p>
            <a:r>
              <a:rPr lang="en-US" dirty="0"/>
              <a:t>The first place to go to ask about help with pain is probably with the doctor who knows you best.</a:t>
            </a:r>
          </a:p>
          <a:p>
            <a:r>
              <a:rPr lang="en-US" dirty="0"/>
              <a:t>I would recommend talking with your cancer doctor (oncologist) or your general doctor (primary care doctor)</a:t>
            </a:r>
          </a:p>
          <a:p>
            <a:endParaRPr lang="en-US" dirty="0"/>
          </a:p>
          <a:p>
            <a:r>
              <a:rPr lang="en-US" dirty="0"/>
              <a:t>They may get things started with trying both medicines and non-medicine techniques to help you with your pain</a:t>
            </a:r>
          </a:p>
          <a:p>
            <a:endParaRPr lang="en-US" dirty="0"/>
          </a:p>
          <a:p>
            <a:r>
              <a:rPr lang="en-US" dirty="0"/>
              <a:t>If they are not helping you get adequate relief, I would recommend asking for a referral to palliative care or a pain specialist.</a:t>
            </a:r>
          </a:p>
          <a:p>
            <a:endParaRPr lang="en-US" dirty="0"/>
          </a:p>
          <a:p>
            <a:r>
              <a:rPr lang="en-US" dirty="0"/>
              <a:t>A pain medicine specialist is another type of doctor who can help with pain. They tend to focus on using medications only, while palliative care doctors tend to look at other aspects of pain. That being said, they can be very helpful, and we often work very closely!</a:t>
            </a:r>
          </a:p>
          <a:p>
            <a:endParaRPr lang="en-US" dirty="0"/>
          </a:p>
          <a:p>
            <a:r>
              <a:rPr lang="en-US" dirty="0"/>
              <a:t>An integrative medicine specialist is another possible resource, although this resource is somewhat more limited.</a:t>
            </a:r>
          </a:p>
          <a:p>
            <a:endParaRPr lang="en-US" dirty="0"/>
          </a:p>
          <a:p>
            <a:r>
              <a:rPr lang="en-US" dirty="0"/>
              <a:t>Other source for help include social workers and chaplains or spiritual care team members who may also help you get connected with palliative care, pain medicine, or help with non-pharmacologic approaches to pain management.</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31</a:t>
            </a:fld>
            <a:endParaRPr lang="en-US" altLang="en-US"/>
          </a:p>
        </p:txBody>
      </p:sp>
    </p:spTree>
    <p:extLst>
      <p:ext uri="{BB962C8B-B14F-4D97-AF65-F5344CB8AC3E}">
        <p14:creationId xmlns:p14="http://schemas.microsoft.com/office/powerpoint/2010/main" val="1666700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33</a:t>
            </a:fld>
            <a:endParaRPr lang="en-US" altLang="en-US"/>
          </a:p>
        </p:txBody>
      </p:sp>
    </p:spTree>
    <p:extLst>
      <p:ext uri="{BB962C8B-B14F-4D97-AF65-F5344CB8AC3E}">
        <p14:creationId xmlns:p14="http://schemas.microsoft.com/office/powerpoint/2010/main" val="374449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outline for today's talk will include: </a:t>
            </a:r>
          </a:p>
          <a:p>
            <a:endParaRPr lang="en-US" dirty="0"/>
          </a:p>
          <a:p>
            <a:pPr marL="228600" indent="-228600">
              <a:buFont typeface="+mj-lt"/>
              <a:buAutoNum type="arabicPeriod"/>
            </a:pPr>
            <a:r>
              <a:rPr lang="en-US" dirty="0"/>
              <a:t>An introduction from our Co-hosting organizations </a:t>
            </a:r>
          </a:p>
          <a:p>
            <a:pPr marL="228600" indent="-228600">
              <a:buFont typeface="+mj-lt"/>
              <a:buAutoNum type="arabicPeriod"/>
            </a:pPr>
            <a:endParaRPr lang="en-US" dirty="0"/>
          </a:p>
          <a:p>
            <a:pPr marL="228600" indent="-228600">
              <a:buFont typeface="+mj-lt"/>
              <a:buAutoNum type="arabicPeriod"/>
            </a:pPr>
            <a:r>
              <a:rPr lang="en-US" dirty="0"/>
              <a:t>Next we will talk about what is palliative care </a:t>
            </a:r>
          </a:p>
          <a:p>
            <a:pPr marL="228600" indent="-228600">
              <a:buFont typeface="+mj-lt"/>
              <a:buAutoNum type="arabicPeriod"/>
            </a:pPr>
            <a:endParaRPr lang="en-US" dirty="0"/>
          </a:p>
          <a:p>
            <a:pPr marL="228600" indent="-228600">
              <a:buFont typeface="+mj-lt"/>
              <a:buAutoNum type="arabicPeriod"/>
            </a:pPr>
            <a:r>
              <a:rPr lang="en-US" dirty="0"/>
              <a:t>Then, we will review what is pain </a:t>
            </a:r>
          </a:p>
          <a:p>
            <a:pPr marL="228600" indent="-228600">
              <a:buFont typeface="+mj-lt"/>
              <a:buAutoNum type="arabicPeriod"/>
            </a:pPr>
            <a:endParaRPr lang="en-US" dirty="0"/>
          </a:p>
          <a:p>
            <a:pPr marL="228600" indent="-228600">
              <a:buFont typeface="+mj-lt"/>
              <a:buAutoNum type="arabicPeriod"/>
            </a:pPr>
            <a:r>
              <a:rPr lang="en-US" dirty="0"/>
              <a:t>Then, we will spend a majority of our time talking about how we can relieve pain </a:t>
            </a:r>
          </a:p>
          <a:p>
            <a:pPr marL="228600" indent="-228600">
              <a:buFont typeface="+mj-lt"/>
              <a:buAutoNum type="arabicPeriod"/>
            </a:pPr>
            <a:endParaRPr lang="en-US" dirty="0"/>
          </a:p>
          <a:p>
            <a:pPr marL="228600" indent="-228600">
              <a:buFont typeface="+mj-lt"/>
              <a:buAutoNum type="arabicPeriod"/>
            </a:pPr>
            <a:r>
              <a:rPr lang="en-US" dirty="0"/>
              <a:t>And finally, will provide advice about how to get help from your doctor for pain </a:t>
            </a:r>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4</a:t>
            </a:fld>
            <a:endParaRPr lang="en-US" altLang="en-US"/>
          </a:p>
        </p:txBody>
      </p:sp>
    </p:spTree>
    <p:extLst>
      <p:ext uri="{BB962C8B-B14F-4D97-AF65-F5344CB8AC3E}">
        <p14:creationId xmlns:p14="http://schemas.microsoft.com/office/powerpoint/2010/main" val="31911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5:notes"/>
          <p:cNvSpPr txBox="1">
            <a:spLocks noGrp="1"/>
          </p:cNvSpPr>
          <p:nvPr>
            <p:ph type="body" idx="1"/>
          </p:nvPr>
        </p:nvSpPr>
        <p:spPr>
          <a:xfrm>
            <a:off x="701675" y="4421188"/>
            <a:ext cx="5619750" cy="4189412"/>
          </a:xfrm>
          <a:prstGeom prst="rect">
            <a:avLst/>
          </a:prstGeom>
          <a:noFill/>
          <a:ln>
            <a:noFill/>
          </a:ln>
        </p:spPr>
        <p:txBody>
          <a:bodyPr spcFirstLastPara="1" wrap="square" lIns="93300" tIns="46650" rIns="93300" bIns="46650" anchor="t" anchorCtr="0">
            <a:noAutofit/>
          </a:bodyPr>
          <a:lstStyle/>
          <a:p>
            <a:pPr marL="0" lvl="0" indent="0" algn="l" rtl="0">
              <a:spcBef>
                <a:spcPts val="360"/>
              </a:spcBef>
              <a:spcAft>
                <a:spcPts val="0"/>
              </a:spcAft>
              <a:buNone/>
            </a:pPr>
            <a:r>
              <a:rPr lang="en-US" dirty="0">
                <a:solidFill>
                  <a:srgbClr val="000000"/>
                </a:solidFill>
              </a:rPr>
              <a:t>Colleen Carvalho, Director of Programs and Services:</a:t>
            </a:r>
          </a:p>
          <a:p>
            <a:pPr marL="0" lvl="0" indent="0" algn="l" rtl="0">
              <a:spcBef>
                <a:spcPts val="360"/>
              </a:spcBef>
              <a:spcAft>
                <a:spcPts val="0"/>
              </a:spcAft>
              <a:buNone/>
            </a:pPr>
            <a:r>
              <a:rPr lang="en-US" dirty="0">
                <a:solidFill>
                  <a:srgbClr val="000000"/>
                </a:solidFill>
              </a:rPr>
              <a:t>emphasize personalized care</a:t>
            </a:r>
            <a:endParaRPr dirty="0">
              <a:solidFill>
                <a:srgbClr val="000000"/>
              </a:solidFill>
            </a:endParaRPr>
          </a:p>
          <a:p>
            <a:pPr marL="0" lvl="0" indent="0" algn="l" rtl="0">
              <a:spcBef>
                <a:spcPts val="360"/>
              </a:spcBef>
              <a:spcAft>
                <a:spcPts val="0"/>
              </a:spcAft>
              <a:buNone/>
            </a:pPr>
            <a:endParaRPr dirty="0"/>
          </a:p>
        </p:txBody>
      </p:sp>
    </p:spTree>
    <p:extLst>
      <p:ext uri="{BB962C8B-B14F-4D97-AF65-F5344CB8AC3E}">
        <p14:creationId xmlns:p14="http://schemas.microsoft.com/office/powerpoint/2010/main" val="374419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Tina Tai, Executive Director</a:t>
            </a:r>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6</a:t>
            </a:fld>
            <a:endParaRPr lang="en-US" altLang="en-US"/>
          </a:p>
        </p:txBody>
      </p:sp>
    </p:spTree>
    <p:extLst>
      <p:ext uri="{BB962C8B-B14F-4D97-AF65-F5344CB8AC3E}">
        <p14:creationId xmlns:p14="http://schemas.microsoft.com/office/powerpoint/2010/main" val="56202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Morrigan Bruce, Director of Programs</a:t>
            </a:r>
          </a:p>
          <a:p>
            <a:r>
              <a:rPr lang="en-US" dirty="0"/>
              <a:t>Karla Miramontes, Community Programs Coordinator</a:t>
            </a:r>
          </a:p>
        </p:txBody>
      </p:sp>
      <p:sp>
        <p:nvSpPr>
          <p:cNvPr id="4" name="Slide Number Placeholder 3"/>
          <p:cNvSpPr>
            <a:spLocks noGrp="1"/>
          </p:cNvSpPr>
          <p:nvPr>
            <p:ph type="sldNum" sz="quarter" idx="5"/>
          </p:nvPr>
        </p:nvSpPr>
        <p:spPr/>
        <p:txBody>
          <a:bodyPr/>
          <a:lstStyle/>
          <a:p>
            <a:fld id="{844F347A-F288-4890-890F-8A0DC471F398}" type="slidenum">
              <a:rPr lang="en-US" altLang="en-US" smtClean="0"/>
              <a:pPr/>
              <a:t>7</a:t>
            </a:fld>
            <a:endParaRPr lang="en-US" altLang="en-US"/>
          </a:p>
        </p:txBody>
      </p:sp>
    </p:spTree>
    <p:extLst>
      <p:ext uri="{BB962C8B-B14F-4D97-AF65-F5344CB8AC3E}">
        <p14:creationId xmlns:p14="http://schemas.microsoft.com/office/powerpoint/2010/main" val="357314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Darcie Green, Executive Director </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8</a:t>
            </a:fld>
            <a:endParaRPr lang="en-US" noProof="0" dirty="0"/>
          </a:p>
        </p:txBody>
      </p:sp>
    </p:spTree>
    <p:extLst>
      <p:ext uri="{BB962C8B-B14F-4D97-AF65-F5344CB8AC3E}">
        <p14:creationId xmlns:p14="http://schemas.microsoft.com/office/powerpoint/2010/main" val="121788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Font typeface="+mj-lt"/>
              <a:buAutoNum type="arabicPeriod"/>
            </a:pPr>
            <a:r>
              <a:rPr lang="en-US" dirty="0"/>
              <a:t>Next we will talk about what is palliative care </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844F347A-F288-4890-890F-8A0DC471F398}" type="slidenum">
              <a:rPr lang="en-US" altLang="en-US" smtClean="0"/>
              <a:pPr/>
              <a:t>9</a:t>
            </a:fld>
            <a:endParaRPr lang="en-US" altLang="en-US"/>
          </a:p>
        </p:txBody>
      </p:sp>
    </p:spTree>
    <p:extLst>
      <p:ext uri="{BB962C8B-B14F-4D97-AF65-F5344CB8AC3E}">
        <p14:creationId xmlns:p14="http://schemas.microsoft.com/office/powerpoint/2010/main" val="1048742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91EE26-6C5E-4497-BADF-086052ABE3DF}"/>
              </a:ext>
            </a:extLst>
          </p:cNvPr>
          <p:cNvSpPr/>
          <p:nvPr userDrawn="1"/>
        </p:nvSpPr>
        <p:spPr bwMode="ltGray">
          <a:xfrm>
            <a:off x="0" y="0"/>
            <a:ext cx="3429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605DE844-DC1F-4014-959D-80A44379BB6B}"/>
              </a:ext>
            </a:extLst>
          </p:cNvPr>
          <p:cNvSpPr/>
          <p:nvPr userDrawn="1"/>
        </p:nvSpPr>
        <p:spPr bwMode="ltGray">
          <a:xfrm>
            <a:off x="3233738" y="0"/>
            <a:ext cx="5910262" cy="51435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6" name="Picture 9">
            <a:extLst>
              <a:ext uri="{FF2B5EF4-FFF2-40B4-BE49-F238E27FC236}">
                <a16:creationId xmlns:a16="http://schemas.microsoft.com/office/drawing/2014/main" id="{00EB848C-496D-4C44-A40C-F4C1640A95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028" t="20850" r="14339" b="20938"/>
          <a:stretch>
            <a:fillRect/>
          </a:stretch>
        </p:blipFill>
        <p:spPr bwMode="auto">
          <a:xfrm>
            <a:off x="419100" y="1768475"/>
            <a:ext cx="2395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6F96F168-576E-4D6D-B2E5-015AACA868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2213" y="4660900"/>
            <a:ext cx="13477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B34499E6-0A85-49A1-A26E-C9C671BD18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9150" y="4633913"/>
            <a:ext cx="36496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3429000" y="2109442"/>
            <a:ext cx="5461000" cy="590931"/>
          </a:xfrm>
        </p:spPr>
        <p:txBody>
          <a:bodyPr anchor="ctr"/>
          <a:lstStyle>
            <a:lvl1pPr algn="l">
              <a:lnSpc>
                <a:spcPct val="90000"/>
              </a:lnSpc>
              <a:defRPr sz="3600" b="0" i="0">
                <a:ln>
                  <a:noFill/>
                </a:ln>
                <a:solidFill>
                  <a:schemeClr val="bg1"/>
                </a:solidFill>
                <a:effectLst/>
                <a:latin typeface="+mj-lt"/>
                <a:cs typeface="Helvetica Light"/>
              </a:defRPr>
            </a:lvl1pPr>
          </a:lstStyle>
          <a:p>
            <a:r>
              <a:rPr lang="en-US" dirty="0"/>
              <a:t>Click to edit Master title style</a:t>
            </a:r>
          </a:p>
        </p:txBody>
      </p:sp>
      <p:sp>
        <p:nvSpPr>
          <p:cNvPr id="3" name="Subtitle 2"/>
          <p:cNvSpPr>
            <a:spLocks noGrp="1"/>
          </p:cNvSpPr>
          <p:nvPr>
            <p:ph type="subTitle" idx="1"/>
          </p:nvPr>
        </p:nvSpPr>
        <p:spPr bwMode="gray">
          <a:xfrm>
            <a:off x="3429000" y="3046245"/>
            <a:ext cx="5105400" cy="430887"/>
          </a:xfrm>
        </p:spPr>
        <p:txBody>
          <a:bodyPr>
            <a:spAutoFit/>
          </a:bodyPr>
          <a:lstStyle>
            <a:lvl1pPr marL="0" indent="0" algn="l">
              <a:lnSpc>
                <a:spcPct val="90000"/>
              </a:lnSpc>
              <a:spcBef>
                <a:spcPts val="0"/>
              </a:spcBef>
              <a:buNone/>
              <a:defRPr sz="2400" b="0" i="0">
                <a:solidFill>
                  <a:srgbClr val="FFFFFF"/>
                </a:solidFill>
                <a:effectLst/>
                <a:latin typeface="+mn-l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83598070"/>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8A0799-C24E-4A3B-A097-8220097C954E}"/>
              </a:ext>
            </a:extLst>
          </p:cNvPr>
          <p:cNvSpPr/>
          <p:nvPr userDrawn="1"/>
        </p:nvSpPr>
        <p:spPr bwMode="ltGray">
          <a:xfrm>
            <a:off x="0" y="0"/>
            <a:ext cx="3429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92BE38CF-472E-4265-B389-55011CE9E419}"/>
              </a:ext>
            </a:extLst>
          </p:cNvPr>
          <p:cNvSpPr/>
          <p:nvPr userDrawn="1"/>
        </p:nvSpPr>
        <p:spPr bwMode="ltGray">
          <a:xfrm>
            <a:off x="3233738" y="0"/>
            <a:ext cx="5910262" cy="51435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6" name="Picture 9">
            <a:extLst>
              <a:ext uri="{FF2B5EF4-FFF2-40B4-BE49-F238E27FC236}">
                <a16:creationId xmlns:a16="http://schemas.microsoft.com/office/drawing/2014/main" id="{FFE80E94-1335-48A4-BCC8-0B68391225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028" t="20850" r="14339" b="20938"/>
          <a:stretch>
            <a:fillRect/>
          </a:stretch>
        </p:blipFill>
        <p:spPr bwMode="auto">
          <a:xfrm>
            <a:off x="419100" y="1768475"/>
            <a:ext cx="2395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F07248D-E50C-4AD9-A61D-754B293D99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2213" y="4660900"/>
            <a:ext cx="13477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3D8C85FA-C565-4062-8308-6CE9192EF2D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9150" y="4633913"/>
            <a:ext cx="36496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3429000" y="2109442"/>
            <a:ext cx="5461000" cy="590931"/>
          </a:xfrm>
        </p:spPr>
        <p:txBody>
          <a:bodyPr anchor="ctr"/>
          <a:lstStyle>
            <a:lvl1pPr algn="l">
              <a:lnSpc>
                <a:spcPct val="90000"/>
              </a:lnSpc>
              <a:defRPr sz="3600" b="0" i="0">
                <a:ln>
                  <a:noFill/>
                </a:ln>
                <a:solidFill>
                  <a:schemeClr val="bg1"/>
                </a:solidFill>
                <a:effectLst/>
                <a:latin typeface="+mj-lt"/>
                <a:cs typeface="Helvetica Light"/>
              </a:defRPr>
            </a:lvl1pPr>
          </a:lstStyle>
          <a:p>
            <a:r>
              <a:rPr lang="en-US"/>
              <a:t>Click to edit Master title style</a:t>
            </a:r>
            <a:endParaRPr lang="en-US" dirty="0"/>
          </a:p>
        </p:txBody>
      </p:sp>
      <p:sp>
        <p:nvSpPr>
          <p:cNvPr id="3" name="Subtitle 2"/>
          <p:cNvSpPr>
            <a:spLocks noGrp="1"/>
          </p:cNvSpPr>
          <p:nvPr>
            <p:ph type="subTitle" idx="1"/>
          </p:nvPr>
        </p:nvSpPr>
        <p:spPr bwMode="gray">
          <a:xfrm>
            <a:off x="3429000" y="3046245"/>
            <a:ext cx="5105400" cy="430887"/>
          </a:xfrm>
        </p:spPr>
        <p:txBody>
          <a:bodyPr>
            <a:spAutoFit/>
          </a:bodyPr>
          <a:lstStyle>
            <a:lvl1pPr marL="0" indent="0" algn="l">
              <a:lnSpc>
                <a:spcPct val="90000"/>
              </a:lnSpc>
              <a:spcBef>
                <a:spcPts val="0"/>
              </a:spcBef>
              <a:buNone/>
              <a:defRPr sz="2400" b="0" i="0">
                <a:solidFill>
                  <a:srgbClr val="FFFFFF"/>
                </a:solidFill>
                <a:effectLst/>
                <a:latin typeface="+mn-l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912265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pic>
        <p:nvPicPr>
          <p:cNvPr id="25" name="Google Shape;25;p3" descr="BCC Logo with tagline.jpg"/>
          <p:cNvPicPr preferRelativeResize="0"/>
          <p:nvPr/>
        </p:nvPicPr>
        <p:blipFill rotWithShape="1">
          <a:blip r:embed="rId2">
            <a:alphaModFix/>
          </a:blip>
          <a:srcRect/>
          <a:stretch/>
        </p:blipFill>
        <p:spPr>
          <a:xfrm>
            <a:off x="228601" y="171450"/>
            <a:ext cx="3509963" cy="457200"/>
          </a:xfrm>
          <a:prstGeom prst="rect">
            <a:avLst/>
          </a:prstGeom>
          <a:noFill/>
          <a:ln>
            <a:noFill/>
          </a:ln>
        </p:spPr>
      </p:pic>
    </p:spTree>
    <p:extLst>
      <p:ext uri="{BB962C8B-B14F-4D97-AF65-F5344CB8AC3E}">
        <p14:creationId xmlns:p14="http://schemas.microsoft.com/office/powerpoint/2010/main" val="425519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3C6AD2-C991-4548-924C-6CC660667895}"/>
              </a:ext>
            </a:extLst>
          </p:cNvPr>
          <p:cNvSpPr/>
          <p:nvPr userDrawn="1"/>
        </p:nvSpPr>
        <p:spPr>
          <a:xfrm>
            <a:off x="0" y="3628091"/>
            <a:ext cx="9144000" cy="1518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1"/>
            <a:ext cx="9143999" cy="3628091"/>
          </a:xfrm>
          <a:solidFill>
            <a:schemeClr val="bg1">
              <a:lumMod val="95000"/>
            </a:schemeClr>
          </a:solidFill>
        </p:spPr>
        <p:txBody>
          <a:bodyPr lIns="360000" tIns="360000" anchor="t"/>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463278" y="3832045"/>
            <a:ext cx="3278844" cy="923330"/>
          </a:xfrm>
        </p:spPr>
        <p:txBody>
          <a:bodyPr anchor="b"/>
          <a:lstStyle>
            <a:lvl1pPr algn="l">
              <a:defRPr sz="3000"/>
            </a:lvl1pPr>
          </a:lstStyle>
          <a:p>
            <a:r>
              <a:rPr lang="en-US" noProof="0"/>
              <a:t>Click to edit Master title style</a:t>
            </a:r>
          </a:p>
        </p:txBody>
      </p:sp>
      <p:grpSp>
        <p:nvGrpSpPr>
          <p:cNvPr id="29" name="Group 28" title="Paper Picture Frame">
            <a:extLst>
              <a:ext uri="{FF2B5EF4-FFF2-40B4-BE49-F238E27FC236}">
                <a16:creationId xmlns:a16="http://schemas.microsoft.com/office/drawing/2014/main" id="{677AFB22-6742-41C4-82FB-C4AE9A030367}"/>
              </a:ext>
            </a:extLst>
          </p:cNvPr>
          <p:cNvGrpSpPr/>
          <p:nvPr userDrawn="1"/>
        </p:nvGrpSpPr>
        <p:grpSpPr>
          <a:xfrm rot="21295767">
            <a:off x="3909791" y="844278"/>
            <a:ext cx="2605620" cy="3253007"/>
            <a:chOff x="4636201" y="-1745975"/>
            <a:chExt cx="3474160" cy="4337342"/>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4061456" y="1031156"/>
            <a:ext cx="2052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Photo or Drag &amp; Drop your Photo</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4096279" y="3984856"/>
            <a:ext cx="1633804" cy="840011"/>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grpSp>
        <p:nvGrpSpPr>
          <p:cNvPr id="32" name="Group 31" title="Paper Picture Frame">
            <a:extLst>
              <a:ext uri="{FF2B5EF4-FFF2-40B4-BE49-F238E27FC236}">
                <a16:creationId xmlns:a16="http://schemas.microsoft.com/office/drawing/2014/main" id="{66FB9647-A9A4-4596-ABCF-E53AFFCAFB9F}"/>
              </a:ext>
            </a:extLst>
          </p:cNvPr>
          <p:cNvGrpSpPr/>
          <p:nvPr userDrawn="1"/>
        </p:nvGrpSpPr>
        <p:grpSpPr>
          <a:xfrm>
            <a:off x="6220514" y="300883"/>
            <a:ext cx="2135557" cy="2666154"/>
            <a:chOff x="12781483" y="-1318991"/>
            <a:chExt cx="3132150" cy="3910359"/>
          </a:xfrm>
        </p:grpSpPr>
        <p:sp>
          <p:nvSpPr>
            <p:cNvPr id="26" name="Parallelogram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Rounded Corners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Picture Placeholder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6361479" y="432857"/>
            <a:ext cx="1681812" cy="1770329"/>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200" i="1" dirty="0">
                <a:solidFill>
                  <a:schemeClr val="bg1"/>
                </a:solidFill>
                <a:latin typeface="Times New Roman" panose="02020603050405020304" pitchFamily="18" charset="0"/>
                <a:cs typeface="Times New Roman" panose="02020603050405020304" pitchFamily="18" charset="0"/>
              </a:defRPr>
            </a:lvl1pPr>
          </a:lstStyle>
          <a:p>
            <a:pPr marL="197644" lvl="0" indent="-197644" algn="ctr"/>
            <a:r>
              <a:rPr lang="en-US" noProof="0" dirty="0"/>
              <a:t>Insert Photo or Drag &amp; Drop your Photo</a:t>
            </a:r>
          </a:p>
        </p:txBody>
      </p:sp>
      <p:grpSp>
        <p:nvGrpSpPr>
          <p:cNvPr id="33" name="Group 32" title="Paper Picture Frame">
            <a:extLst>
              <a:ext uri="{FF2B5EF4-FFF2-40B4-BE49-F238E27FC236}">
                <a16:creationId xmlns:a16="http://schemas.microsoft.com/office/drawing/2014/main" id="{8E420E19-DB68-48C3-A1A6-532E242347B9}"/>
              </a:ext>
            </a:extLst>
          </p:cNvPr>
          <p:cNvGrpSpPr/>
          <p:nvPr userDrawn="1"/>
        </p:nvGrpSpPr>
        <p:grpSpPr>
          <a:xfrm rot="182524">
            <a:off x="6469281" y="2257607"/>
            <a:ext cx="2024673" cy="2563879"/>
            <a:chOff x="8372395" y="-1103087"/>
            <a:chExt cx="2969520" cy="3760355"/>
          </a:xfrm>
        </p:grpSpPr>
        <p:sp>
          <p:nvSpPr>
            <p:cNvPr id="23" name="Parallelogram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Rounded Corners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6781469" y="2397406"/>
            <a:ext cx="1588954" cy="1672583"/>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200" i="1" dirty="0">
                <a:solidFill>
                  <a:schemeClr val="bg1"/>
                </a:solidFill>
                <a:latin typeface="Times New Roman" panose="02020603050405020304" pitchFamily="18" charset="0"/>
                <a:cs typeface="Times New Roman" panose="02020603050405020304" pitchFamily="18" charset="0"/>
              </a:defRPr>
            </a:lvl1pPr>
          </a:lstStyle>
          <a:p>
            <a:pPr marL="197644" lvl="0" indent="-197644" algn="ctr"/>
            <a:r>
              <a:rPr lang="en-US" noProof="0" dirty="0"/>
              <a:t>Insert Photo or Drag &amp; Drop your Photo</a:t>
            </a:r>
          </a:p>
        </p:txBody>
      </p:sp>
    </p:spTree>
    <p:extLst>
      <p:ext uri="{BB962C8B-B14F-4D97-AF65-F5344CB8AC3E}">
        <p14:creationId xmlns:p14="http://schemas.microsoft.com/office/powerpoint/2010/main" val="26125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5"/>
          <p:cNvSpPr>
            <a:spLocks noGrp="1"/>
          </p:cNvSpPr>
          <p:nvPr>
            <p:ph sz="quarter" idx="12"/>
          </p:nvPr>
        </p:nvSpPr>
        <p:spPr>
          <a:xfrm>
            <a:off x="304799" y="1105434"/>
            <a:ext cx="8537879"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6">
            <a:extLst>
              <a:ext uri="{FF2B5EF4-FFF2-40B4-BE49-F238E27FC236}">
                <a16:creationId xmlns:a16="http://schemas.microsoft.com/office/drawing/2014/main" id="{293EDF58-518F-4317-8FD2-C1B62426DB56}"/>
              </a:ext>
            </a:extLst>
          </p:cNvPr>
          <p:cNvSpPr>
            <a:spLocks noGrp="1"/>
          </p:cNvSpPr>
          <p:nvPr>
            <p:ph type="ftr" sz="quarter" idx="13"/>
          </p:nvPr>
        </p:nvSpPr>
        <p:spPr/>
        <p:txBody>
          <a:bodyPr/>
          <a:lstStyle>
            <a:lvl1pPr>
              <a:defRPr/>
            </a:lvl1pPr>
          </a:lstStyle>
          <a:p>
            <a:pPr>
              <a:defRPr/>
            </a:pPr>
            <a:endParaRPr lang="en-US"/>
          </a:p>
        </p:txBody>
      </p:sp>
      <p:sp>
        <p:nvSpPr>
          <p:cNvPr id="5" name="Slide Number Placeholder 16">
            <a:extLst>
              <a:ext uri="{FF2B5EF4-FFF2-40B4-BE49-F238E27FC236}">
                <a16:creationId xmlns:a16="http://schemas.microsoft.com/office/drawing/2014/main" id="{21342607-9EF9-4503-8A85-40C8E8E9FF6D}"/>
              </a:ext>
            </a:extLst>
          </p:cNvPr>
          <p:cNvSpPr>
            <a:spLocks noGrp="1"/>
          </p:cNvSpPr>
          <p:nvPr>
            <p:ph type="sldNum" sz="quarter" idx="14"/>
          </p:nvPr>
        </p:nvSpPr>
        <p:spPr/>
        <p:txBody>
          <a:bodyPr/>
          <a:lstStyle>
            <a:lvl1pPr>
              <a:defRPr/>
            </a:lvl1pPr>
          </a:lstStyle>
          <a:p>
            <a:fld id="{E6C2BA3A-4FCC-4FD8-9444-1C2D20F65817}" type="slidenum">
              <a:rPr lang="en-US" altLang="en-US"/>
              <a:pPr/>
              <a:t>‹#›</a:t>
            </a:fld>
            <a:endParaRPr lang="en-US" altLang="en-US"/>
          </a:p>
        </p:txBody>
      </p:sp>
    </p:spTree>
    <p:extLst>
      <p:ext uri="{BB962C8B-B14F-4D97-AF65-F5344CB8AC3E}">
        <p14:creationId xmlns:p14="http://schemas.microsoft.com/office/powerpoint/2010/main" val="182682174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5"/>
          <p:cNvSpPr>
            <a:spLocks noGrp="1"/>
          </p:cNvSpPr>
          <p:nvPr>
            <p:ph sz="quarter" idx="12"/>
          </p:nvPr>
        </p:nvSpPr>
        <p:spPr>
          <a:xfrm>
            <a:off x="304800" y="1105434"/>
            <a:ext cx="4152803"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4641649" y="1103159"/>
            <a:ext cx="4152803" cy="3386859"/>
          </a:xfrm>
        </p:spPr>
        <p:txBody>
          <a:bodyPr/>
          <a:lstStyle>
            <a:lvl1pP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779D7E00-D95A-45C4-A433-7C5F41FA1502}"/>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16">
            <a:extLst>
              <a:ext uri="{FF2B5EF4-FFF2-40B4-BE49-F238E27FC236}">
                <a16:creationId xmlns:a16="http://schemas.microsoft.com/office/drawing/2014/main" id="{24A3E8E3-B9CB-4C24-B80B-93CEE72B0B30}"/>
              </a:ext>
            </a:extLst>
          </p:cNvPr>
          <p:cNvSpPr>
            <a:spLocks noGrp="1"/>
          </p:cNvSpPr>
          <p:nvPr>
            <p:ph type="sldNum" sz="quarter" idx="15"/>
          </p:nvPr>
        </p:nvSpPr>
        <p:spPr/>
        <p:txBody>
          <a:bodyPr/>
          <a:lstStyle>
            <a:lvl1pPr>
              <a:defRPr/>
            </a:lvl1pPr>
          </a:lstStyle>
          <a:p>
            <a:fld id="{DAA41D86-38E7-4A09-9C35-23EAFF91FFC1}" type="slidenum">
              <a:rPr lang="en-US" altLang="en-US"/>
              <a:pPr/>
              <a:t>‹#›</a:t>
            </a:fld>
            <a:endParaRPr lang="en-US" altLang="en-US"/>
          </a:p>
        </p:txBody>
      </p:sp>
    </p:spTree>
    <p:extLst>
      <p:ext uri="{BB962C8B-B14F-4D97-AF65-F5344CB8AC3E}">
        <p14:creationId xmlns:p14="http://schemas.microsoft.com/office/powerpoint/2010/main" val="233331178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a:p>
        </p:txBody>
      </p:sp>
      <p:sp>
        <p:nvSpPr>
          <p:cNvPr id="4" name="Slide Number Placeholder 3"/>
          <p:cNvSpPr>
            <a:spLocks noGrp="1"/>
          </p:cNvSpPr>
          <p:nvPr>
            <p:ph type="sldNum" sz="quarter" idx="11"/>
          </p:nvPr>
        </p:nvSpPr>
        <p:spPr/>
        <p:txBody>
          <a:bodyPr/>
          <a:lstStyle/>
          <a:p>
            <a:fld id="{EE74B3A8-5EFD-4285-8CF6-6AC87ADF931E}" type="slidenum">
              <a:rPr lang="en-US" altLang="en-US" smtClean="0"/>
              <a:pPr/>
              <a:t>‹#›</a:t>
            </a:fld>
            <a:endParaRPr lang="en-US" altLang="en-US"/>
          </a:p>
        </p:txBody>
      </p:sp>
    </p:spTree>
    <p:extLst>
      <p:ext uri="{BB962C8B-B14F-4D97-AF65-F5344CB8AC3E}">
        <p14:creationId xmlns:p14="http://schemas.microsoft.com/office/powerpoint/2010/main" val="60565211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6">
            <a:extLst>
              <a:ext uri="{FF2B5EF4-FFF2-40B4-BE49-F238E27FC236}">
                <a16:creationId xmlns:a16="http://schemas.microsoft.com/office/drawing/2014/main" id="{4EBB36C0-24F9-4477-8FD6-3334229EAB04}"/>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16">
            <a:extLst>
              <a:ext uri="{FF2B5EF4-FFF2-40B4-BE49-F238E27FC236}">
                <a16:creationId xmlns:a16="http://schemas.microsoft.com/office/drawing/2014/main" id="{1CFECE6C-81C6-4053-913C-60AC6C5836A7}"/>
              </a:ext>
            </a:extLst>
          </p:cNvPr>
          <p:cNvSpPr>
            <a:spLocks noGrp="1"/>
          </p:cNvSpPr>
          <p:nvPr>
            <p:ph type="sldNum" sz="quarter" idx="11"/>
          </p:nvPr>
        </p:nvSpPr>
        <p:spPr/>
        <p:txBody>
          <a:bodyPr/>
          <a:lstStyle>
            <a:lvl1pPr>
              <a:defRPr/>
            </a:lvl1pPr>
          </a:lstStyle>
          <a:p>
            <a:fld id="{983A5B44-C6BB-4F13-8663-FABAB48521F4}" type="slidenum">
              <a:rPr lang="en-US" altLang="en-US"/>
              <a:pPr/>
              <a:t>‹#›</a:t>
            </a:fld>
            <a:endParaRPr lang="en-US" altLang="en-US"/>
          </a:p>
        </p:txBody>
      </p:sp>
    </p:spTree>
    <p:extLst>
      <p:ext uri="{BB962C8B-B14F-4D97-AF65-F5344CB8AC3E}">
        <p14:creationId xmlns:p14="http://schemas.microsoft.com/office/powerpoint/2010/main" val="204821303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6">
            <a:extLst>
              <a:ext uri="{FF2B5EF4-FFF2-40B4-BE49-F238E27FC236}">
                <a16:creationId xmlns:a16="http://schemas.microsoft.com/office/drawing/2014/main" id="{9AC64BE5-33A7-413F-A695-A89742A28E1A}"/>
              </a:ext>
            </a:extLst>
          </p:cNvPr>
          <p:cNvSpPr>
            <a:spLocks noGrp="1"/>
          </p:cNvSpPr>
          <p:nvPr>
            <p:ph type="sldNum" sz="quarter" idx="11"/>
          </p:nvPr>
        </p:nvSpPr>
        <p:spPr/>
        <p:txBody>
          <a:bodyPr/>
          <a:lstStyle>
            <a:lvl1pPr>
              <a:defRPr/>
            </a:lvl1pPr>
          </a:lstStyle>
          <a:p>
            <a:fld id="{67E70A2F-E410-4A5F-97D5-DADC9BE21483}" type="slidenum">
              <a:rPr lang="en-US" altLang="en-US"/>
              <a:pPr/>
              <a:t>‹#›</a:t>
            </a:fld>
            <a:endParaRPr lang="en-US" altLang="en-US"/>
          </a:p>
        </p:txBody>
      </p:sp>
      <p:pic>
        <p:nvPicPr>
          <p:cNvPr id="4" name="Content Placeholder 1"/>
          <p:cNvPicPr>
            <a:picLocks noChangeAspect="1"/>
          </p:cNvPicPr>
          <p:nvPr userDrawn="1"/>
        </p:nvPicPr>
        <p:blipFill>
          <a:blip r:embed="rId2"/>
          <a:stretch>
            <a:fillRect/>
          </a:stretch>
        </p:blipFill>
        <p:spPr bwMode="auto">
          <a:xfrm>
            <a:off x="2193216" y="4578884"/>
            <a:ext cx="1509408" cy="44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4944697" y="4531440"/>
            <a:ext cx="1552760" cy="548318"/>
          </a:xfrm>
          <a:prstGeom prst="rect">
            <a:avLst/>
          </a:prstGeom>
        </p:spPr>
      </p:pic>
      <p:pic>
        <p:nvPicPr>
          <p:cNvPr id="6" name="Picture 5"/>
          <p:cNvPicPr>
            <a:picLocks noChangeAspect="1"/>
          </p:cNvPicPr>
          <p:nvPr userDrawn="1"/>
        </p:nvPicPr>
        <p:blipFill>
          <a:blip r:embed="rId4"/>
          <a:stretch>
            <a:fillRect/>
          </a:stretch>
        </p:blipFill>
        <p:spPr>
          <a:xfrm>
            <a:off x="3929192" y="4337887"/>
            <a:ext cx="919563" cy="727415"/>
          </a:xfrm>
          <a:prstGeom prst="rect">
            <a:avLst/>
          </a:prstGeom>
        </p:spPr>
      </p:pic>
      <p:sp>
        <p:nvSpPr>
          <p:cNvPr id="8" name="TextBox 7"/>
          <p:cNvSpPr txBox="1"/>
          <p:nvPr userDrawn="1"/>
        </p:nvSpPr>
        <p:spPr>
          <a:xfrm>
            <a:off x="6610205" y="4486033"/>
            <a:ext cx="2303450" cy="534497"/>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pic>
        <p:nvPicPr>
          <p:cNvPr id="9" name="Picture 8"/>
          <p:cNvPicPr>
            <a:picLocks noChangeAspect="1"/>
          </p:cNvPicPr>
          <p:nvPr userDrawn="1"/>
        </p:nvPicPr>
        <p:blipFill>
          <a:blip r:embed="rId5"/>
          <a:stretch>
            <a:fillRect/>
          </a:stretch>
        </p:blipFill>
        <p:spPr>
          <a:xfrm>
            <a:off x="6706147" y="4626712"/>
            <a:ext cx="2111566" cy="383146"/>
          </a:xfrm>
          <a:prstGeom prst="rect">
            <a:avLst/>
          </a:prstGeom>
        </p:spPr>
      </p:pic>
      <p:sp>
        <p:nvSpPr>
          <p:cNvPr id="11" name="TextBox 10"/>
          <p:cNvSpPr txBox="1"/>
          <p:nvPr userDrawn="1"/>
        </p:nvSpPr>
        <p:spPr>
          <a:xfrm>
            <a:off x="153563" y="4529980"/>
            <a:ext cx="1172666" cy="541575"/>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pic>
        <p:nvPicPr>
          <p:cNvPr id="7" name="Picture 6"/>
          <p:cNvPicPr>
            <a:picLocks noChangeAspect="1"/>
          </p:cNvPicPr>
          <p:nvPr userDrawn="1"/>
        </p:nvPicPr>
        <p:blipFill>
          <a:blip r:embed="rId6"/>
          <a:stretch>
            <a:fillRect/>
          </a:stretch>
        </p:blipFill>
        <p:spPr>
          <a:xfrm>
            <a:off x="153563" y="4486033"/>
            <a:ext cx="2053464" cy="720681"/>
          </a:xfrm>
          <a:prstGeom prst="rect">
            <a:avLst/>
          </a:prstGeom>
        </p:spPr>
      </p:pic>
    </p:spTree>
    <p:extLst>
      <p:ext uri="{BB962C8B-B14F-4D97-AF65-F5344CB8AC3E}">
        <p14:creationId xmlns:p14="http://schemas.microsoft.com/office/powerpoint/2010/main" val="199591426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67198" y="1"/>
            <a:ext cx="9076802" cy="3910538"/>
          </a:xfrm>
        </p:spPr>
        <p:txBody>
          <a:bodyPr rtlCol="0">
            <a:normAutofit/>
          </a:bodyPr>
          <a:lstStyle>
            <a:lvl1pPr marL="0" indent="0" algn="ctr">
              <a:buNone/>
              <a:defRPr/>
            </a:lvl1pPr>
          </a:lstStyle>
          <a:p>
            <a:pPr lvl="0"/>
            <a:r>
              <a:rPr lang="en-US" noProof="0"/>
              <a:t>Drag picture to placeholder or click icon to add</a:t>
            </a:r>
            <a:endParaRPr lang="en-US" noProof="0" dirty="0"/>
          </a:p>
        </p:txBody>
      </p:sp>
      <p:sp>
        <p:nvSpPr>
          <p:cNvPr id="6" name="Text Placeholder 9"/>
          <p:cNvSpPr>
            <a:spLocks noGrp="1"/>
          </p:cNvSpPr>
          <p:nvPr>
            <p:ph type="body" sz="quarter" idx="13"/>
          </p:nvPr>
        </p:nvSpPr>
        <p:spPr>
          <a:xfrm>
            <a:off x="69573" y="3686472"/>
            <a:ext cx="9076802" cy="726153"/>
          </a:xfrm>
          <a:solidFill>
            <a:srgbClr val="1C1C1C"/>
          </a:solidFill>
          <a:ln>
            <a:noFill/>
          </a:ln>
          <a:sp3d/>
        </p:spPr>
        <p:txBody>
          <a:bodyPr lIns="182880" rIns="182880" anchor="ctr">
            <a:normAutofit/>
          </a:bodyPr>
          <a:lstStyle>
            <a:lvl1pPr marL="0" indent="0">
              <a:buNone/>
              <a:defRPr sz="1800" baseline="0">
                <a:solidFill>
                  <a:schemeClr val="bg1"/>
                </a:solidFill>
              </a:defRPr>
            </a:lvl1pPr>
            <a:lvl2pPr marL="338137" indent="0">
              <a:buNone/>
              <a:defRPr>
                <a:solidFill>
                  <a:schemeClr val="bg1"/>
                </a:solidFill>
              </a:defRPr>
            </a:lvl2pPr>
            <a:lvl3pPr marL="57150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 name="Footer Placeholder 6">
            <a:extLst>
              <a:ext uri="{FF2B5EF4-FFF2-40B4-BE49-F238E27FC236}">
                <a16:creationId xmlns:a16="http://schemas.microsoft.com/office/drawing/2014/main" id="{A2E1AD0D-88F5-48CF-B3D6-E2410980D0B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16">
            <a:extLst>
              <a:ext uri="{FF2B5EF4-FFF2-40B4-BE49-F238E27FC236}">
                <a16:creationId xmlns:a16="http://schemas.microsoft.com/office/drawing/2014/main" id="{85BD49E7-17ED-4C86-A4FD-525388775040}"/>
              </a:ext>
            </a:extLst>
          </p:cNvPr>
          <p:cNvSpPr>
            <a:spLocks noGrp="1"/>
          </p:cNvSpPr>
          <p:nvPr>
            <p:ph type="sldNum" sz="quarter" idx="15"/>
          </p:nvPr>
        </p:nvSpPr>
        <p:spPr/>
        <p:txBody>
          <a:bodyPr/>
          <a:lstStyle>
            <a:lvl1pPr>
              <a:defRPr/>
            </a:lvl1pPr>
          </a:lstStyle>
          <a:p>
            <a:fld id="{8B659EF5-0470-44DF-9434-5BC5B70A5D21}" type="slidenum">
              <a:rPr lang="en-US" altLang="en-US"/>
              <a:pPr/>
              <a:t>‹#›</a:t>
            </a:fld>
            <a:endParaRPr lang="en-US" altLang="en-US"/>
          </a:p>
        </p:txBody>
      </p:sp>
    </p:spTree>
    <p:extLst>
      <p:ext uri="{BB962C8B-B14F-4D97-AF65-F5344CB8AC3E}">
        <p14:creationId xmlns:p14="http://schemas.microsoft.com/office/powerpoint/2010/main" val="919829609"/>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3" y="329185"/>
            <a:ext cx="8089901" cy="535531"/>
          </a:xfrm>
        </p:spPr>
        <p:txBody>
          <a:bodyPr rtlCol="0" anchor="t"/>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172814"/>
            <a:ext cx="8325548" cy="3008627"/>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a:extLst>
              <a:ext uri="{FF2B5EF4-FFF2-40B4-BE49-F238E27FC236}">
                <a16:creationId xmlns:a16="http://schemas.microsoft.com/office/drawing/2014/main" id="{84E42690-31E6-41A6-AD5B-80BC06A8C5B7}"/>
              </a:ext>
            </a:extLst>
          </p:cNvPr>
          <p:cNvSpPr>
            <a:spLocks noGrp="1"/>
          </p:cNvSpPr>
          <p:nvPr>
            <p:ph type="dt" sz="half" idx="10"/>
          </p:nvPr>
        </p:nvSpPr>
        <p:spPr>
          <a:xfrm>
            <a:off x="6334125" y="4838700"/>
            <a:ext cx="927100" cy="11747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7E1BDAFF-8A66-442E-9774-94DDB250DCAF}" type="datetime1">
              <a:rPr lang="en-US"/>
              <a:pPr>
                <a:defRPr/>
              </a:pPr>
              <a:t>9/22/2020</a:t>
            </a:fld>
            <a:endParaRPr lang="en-US" dirty="0"/>
          </a:p>
        </p:txBody>
      </p:sp>
      <p:sp>
        <p:nvSpPr>
          <p:cNvPr id="5" name="Footer Placeholder 5">
            <a:extLst>
              <a:ext uri="{FF2B5EF4-FFF2-40B4-BE49-F238E27FC236}">
                <a16:creationId xmlns:a16="http://schemas.microsoft.com/office/drawing/2014/main" id="{AEB077B8-B3A0-4DB8-8648-C7D3495D123D}"/>
              </a:ext>
            </a:extLst>
          </p:cNvPr>
          <p:cNvSpPr>
            <a:spLocks noGrp="1"/>
          </p:cNvSpPr>
          <p:nvPr>
            <p:ph type="ftr" sz="quarter" idx="11"/>
          </p:nvPr>
        </p:nvSpPr>
        <p:spPr>
          <a:xfrm>
            <a:off x="728663" y="4852988"/>
            <a:ext cx="4311650" cy="103187"/>
          </a:xfrm>
        </p:spPr>
        <p:txBody>
          <a:bodyPr wrap="square" lIns="0" tIns="0" rIns="0" bIns="0" anchor="b" anchorCtr="0"/>
          <a:lstStyle>
            <a:lvl1pPr algn="l">
              <a:defRPr sz="675" i="0">
                <a:solidFill>
                  <a:schemeClr val="bg1"/>
                </a:solidFill>
                <a:latin typeface="Arial" pitchFamily="34" charset="0"/>
                <a:cs typeface="Arial" pitchFamily="34" charset="0"/>
              </a:defRPr>
            </a:lvl1pPr>
          </a:lstStyle>
          <a:p>
            <a:pPr>
              <a:defRPr/>
            </a:pPr>
            <a:r>
              <a:rPr lang="en-US"/>
              <a:t>Presentation Title and/or Sub Brand Name Here</a:t>
            </a:r>
            <a:endParaRPr lang="en-US" dirty="0"/>
          </a:p>
        </p:txBody>
      </p:sp>
      <p:sp>
        <p:nvSpPr>
          <p:cNvPr id="6" name="Slide Number Placeholder 6">
            <a:extLst>
              <a:ext uri="{FF2B5EF4-FFF2-40B4-BE49-F238E27FC236}">
                <a16:creationId xmlns:a16="http://schemas.microsoft.com/office/drawing/2014/main" id="{49A12F2F-EBCB-4A48-8C26-00F9DCA4F00B}"/>
              </a:ext>
            </a:extLst>
          </p:cNvPr>
          <p:cNvSpPr>
            <a:spLocks noGrp="1"/>
          </p:cNvSpPr>
          <p:nvPr>
            <p:ph type="sldNum" sz="quarter" idx="12"/>
          </p:nvPr>
        </p:nvSpPr>
        <p:spPr>
          <a:xfrm>
            <a:off x="358775" y="4840288"/>
            <a:ext cx="246063" cy="115887"/>
          </a:xfrm>
        </p:spPr>
        <p:txBody>
          <a:bodyPr lIns="0" tIns="0" rIns="0" bIns="0" anchor="b"/>
          <a:lstStyle>
            <a:lvl1pPr>
              <a:defRPr sz="600">
                <a:solidFill>
                  <a:schemeClr val="bg1"/>
                </a:solidFill>
                <a:latin typeface="Arial" panose="020B0604020202020204" pitchFamily="34" charset="0"/>
                <a:cs typeface="Arial" panose="020B0604020202020204" pitchFamily="34" charset="0"/>
              </a:defRPr>
            </a:lvl1pPr>
          </a:lstStyle>
          <a:p>
            <a:fld id="{85BABE48-664F-44BF-B4C6-122C9BD7209E}" type="slidenum">
              <a:rPr lang="en-US" altLang="en-US"/>
              <a:pPr/>
              <a:t>‹#›</a:t>
            </a:fld>
            <a:endParaRPr lang="en-US" altLang="en-US"/>
          </a:p>
        </p:txBody>
      </p:sp>
    </p:spTree>
    <p:extLst>
      <p:ext uri="{BB962C8B-B14F-4D97-AF65-F5344CB8AC3E}">
        <p14:creationId xmlns:p14="http://schemas.microsoft.com/office/powerpoint/2010/main" val="27476584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a:xfrm>
            <a:off x="304800" y="-146879"/>
            <a:ext cx="7226400" cy="978729"/>
          </a:xfrm>
        </p:spPr>
        <p:txBody>
          <a:bodyPr/>
          <a:lstStyle>
            <a:lvl1pPr>
              <a:defRPr/>
            </a:lvl1pPr>
          </a:lstStyle>
          <a:p>
            <a:r>
              <a:rPr lang="en-US"/>
              <a:t>Click to edit Master title style</a:t>
            </a:r>
            <a:endParaRPr lang="en-US" dirty="0"/>
          </a:p>
        </p:txBody>
      </p:sp>
      <p:sp>
        <p:nvSpPr>
          <p:cNvPr id="5" name="Content Placeholder 5"/>
          <p:cNvSpPr>
            <a:spLocks noGrp="1"/>
          </p:cNvSpPr>
          <p:nvPr>
            <p:ph sz="quarter" idx="12"/>
          </p:nvPr>
        </p:nvSpPr>
        <p:spPr>
          <a:xfrm>
            <a:off x="304800" y="1105434"/>
            <a:ext cx="4152803" cy="3386859"/>
          </a:xfrm>
        </p:spPr>
        <p:txBody>
          <a:bodyPr/>
          <a:lstStyle>
            <a:lvl1pPr marL="285750" indent="-285750">
              <a:buFont typeface="Arial" panose="020B0604020202020204" pitchFamily="34" charset="0"/>
              <a:buChar char="•"/>
              <a:defRPr b="0" i="0">
                <a:latin typeface="+mn-lt"/>
                <a:cs typeface="Helvetica Light"/>
              </a:defRPr>
            </a:lvl1pPr>
            <a:lvl2pPr>
              <a:lnSpc>
                <a:spcPct val="100000"/>
              </a:lnSpc>
              <a:defRPr b="0" i="0">
                <a:latin typeface="+mn-lt"/>
                <a:cs typeface="Helvetica Light"/>
              </a:defRPr>
            </a:lvl2pPr>
            <a:lvl3pPr>
              <a:lnSpc>
                <a:spcPct val="100000"/>
              </a:lnSpc>
              <a:defRPr sz="1800" b="0" i="0">
                <a:latin typeface="+mn-lt"/>
                <a:cs typeface="Helvetica Light"/>
              </a:defRPr>
            </a:lvl3pPr>
            <a:lvl4pPr marL="1082675" indent="-223838">
              <a:lnSpc>
                <a:spcPct val="100000"/>
              </a:lnSpc>
              <a:buFont typeface="Wingdings" charset="2"/>
              <a:buChar char="§"/>
              <a:defRPr sz="1600" b="0" i="0">
                <a:latin typeface="+mn-lt"/>
                <a:cs typeface="Helvetica Light"/>
              </a:defRPr>
            </a:lvl4pPr>
            <a:lvl5pPr marL="1370013" indent="-223838">
              <a:lnSpc>
                <a:spcPct val="100000"/>
              </a:lnSpc>
              <a:buFont typeface="Arial"/>
              <a:buChar char="•"/>
              <a:defRPr sz="1600" b="0" i="0">
                <a:latin typeface="+mn-lt"/>
                <a:cs typeface="Helvetica Light"/>
              </a:defRPr>
            </a:lvl5p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Footer Placeholder 6">
            <a:extLst>
              <a:ext uri="{FF2B5EF4-FFF2-40B4-BE49-F238E27FC236}">
                <a16:creationId xmlns:a16="http://schemas.microsoft.com/office/drawing/2014/main" id="{B3DD902E-2C70-4384-BFFE-6AFCBDD1B02A}"/>
              </a:ext>
            </a:extLst>
          </p:cNvPr>
          <p:cNvSpPr>
            <a:spLocks noGrp="1"/>
          </p:cNvSpPr>
          <p:nvPr>
            <p:ph type="ftr" sz="quarter" idx="13"/>
          </p:nvPr>
        </p:nvSpPr>
        <p:spPr/>
        <p:txBody>
          <a:bodyPr/>
          <a:lstStyle>
            <a:lvl1pPr>
              <a:defRPr/>
            </a:lvl1pPr>
          </a:lstStyle>
          <a:p>
            <a:pPr>
              <a:defRPr/>
            </a:pPr>
            <a:endParaRPr lang="en-US"/>
          </a:p>
        </p:txBody>
      </p:sp>
      <p:sp>
        <p:nvSpPr>
          <p:cNvPr id="7" name="Slide Number Placeholder 16">
            <a:extLst>
              <a:ext uri="{FF2B5EF4-FFF2-40B4-BE49-F238E27FC236}">
                <a16:creationId xmlns:a16="http://schemas.microsoft.com/office/drawing/2014/main" id="{356E64F7-5472-4F4C-BDD5-0B1ACA55A2C1}"/>
              </a:ext>
            </a:extLst>
          </p:cNvPr>
          <p:cNvSpPr>
            <a:spLocks noGrp="1"/>
          </p:cNvSpPr>
          <p:nvPr>
            <p:ph type="sldNum" sz="quarter" idx="14"/>
          </p:nvPr>
        </p:nvSpPr>
        <p:spPr/>
        <p:txBody>
          <a:bodyPr/>
          <a:lstStyle>
            <a:lvl1pPr>
              <a:defRPr/>
            </a:lvl1pPr>
          </a:lstStyle>
          <a:p>
            <a:fld id="{B06DCCFD-BE48-45CB-9A6D-65845C97A98C}" type="slidenum">
              <a:rPr lang="en-US" altLang="en-US"/>
              <a:pPr/>
              <a:t>‹#›</a:t>
            </a:fld>
            <a:endParaRPr lang="en-US" altLang="en-US"/>
          </a:p>
        </p:txBody>
      </p:sp>
      <p:pic>
        <p:nvPicPr>
          <p:cNvPr id="3" name="Picture 2"/>
          <p:cNvPicPr>
            <a:picLocks noChangeAspect="1"/>
          </p:cNvPicPr>
          <p:nvPr userDrawn="1"/>
        </p:nvPicPr>
        <p:blipFill>
          <a:blip r:embed="rId2"/>
          <a:stretch>
            <a:fillRect/>
          </a:stretch>
        </p:blipFill>
        <p:spPr>
          <a:xfrm>
            <a:off x="4855132" y="1049669"/>
            <a:ext cx="3535011" cy="3535011"/>
          </a:xfrm>
          <a:prstGeom prst="rect">
            <a:avLst/>
          </a:prstGeom>
        </p:spPr>
      </p:pic>
    </p:spTree>
    <p:extLst>
      <p:ext uri="{BB962C8B-B14F-4D97-AF65-F5344CB8AC3E}">
        <p14:creationId xmlns:p14="http://schemas.microsoft.com/office/powerpoint/2010/main" val="99094394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8526BB7-8611-43EA-91E5-D547ADFD5E0D}"/>
              </a:ext>
            </a:extLst>
          </p:cNvPr>
          <p:cNvSpPr>
            <a:spLocks noGrp="1"/>
          </p:cNvSpPr>
          <p:nvPr>
            <p:ph type="title"/>
          </p:nvPr>
        </p:nvSpPr>
        <p:spPr bwMode="auto">
          <a:xfrm>
            <a:off x="304800" y="288925"/>
            <a:ext cx="640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CCA1B98-199F-4C0E-B93A-01623E3F4696}"/>
              </a:ext>
            </a:extLst>
          </p:cNvPr>
          <p:cNvSpPr>
            <a:spLocks noGrp="1"/>
          </p:cNvSpPr>
          <p:nvPr>
            <p:ph type="body" idx="1"/>
          </p:nvPr>
        </p:nvSpPr>
        <p:spPr bwMode="auto">
          <a:xfrm>
            <a:off x="304800" y="1130300"/>
            <a:ext cx="8534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1" name="Rectangle 10">
            <a:extLst>
              <a:ext uri="{FF2B5EF4-FFF2-40B4-BE49-F238E27FC236}">
                <a16:creationId xmlns:a16="http://schemas.microsoft.com/office/drawing/2014/main" id="{97AD239C-8982-4160-96AB-352332DFCE82}"/>
              </a:ext>
            </a:extLst>
          </p:cNvPr>
          <p:cNvSpPr/>
          <p:nvPr userDrawn="1"/>
        </p:nvSpPr>
        <p:spPr bwMode="ltGray">
          <a:xfrm>
            <a:off x="0" y="0"/>
            <a:ext cx="74613"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Footer Placeholder 6">
            <a:extLst>
              <a:ext uri="{FF2B5EF4-FFF2-40B4-BE49-F238E27FC236}">
                <a16:creationId xmlns:a16="http://schemas.microsoft.com/office/drawing/2014/main" id="{D38540A2-8275-46DF-9481-9F918891D961}"/>
              </a:ext>
            </a:extLst>
          </p:cNvPr>
          <p:cNvSpPr>
            <a:spLocks noGrp="1"/>
          </p:cNvSpPr>
          <p:nvPr>
            <p:ph type="ftr" sz="quarter" idx="3"/>
          </p:nvPr>
        </p:nvSpPr>
        <p:spPr>
          <a:xfrm>
            <a:off x="3124200" y="471011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Helvetica Light"/>
                <a:ea typeface="+mn-ea"/>
                <a:cs typeface="Helvetica Light"/>
              </a:defRPr>
            </a:lvl1pPr>
          </a:lstStyle>
          <a:p>
            <a:pPr>
              <a:defRPr/>
            </a:pPr>
            <a:endParaRPr lang="en-US"/>
          </a:p>
        </p:txBody>
      </p:sp>
      <p:sp>
        <p:nvSpPr>
          <p:cNvPr id="17" name="Slide Number Placeholder 16">
            <a:extLst>
              <a:ext uri="{FF2B5EF4-FFF2-40B4-BE49-F238E27FC236}">
                <a16:creationId xmlns:a16="http://schemas.microsoft.com/office/drawing/2014/main" id="{4010A47F-27FD-474E-A895-B965126CF1FD}"/>
              </a:ext>
            </a:extLst>
          </p:cNvPr>
          <p:cNvSpPr>
            <a:spLocks noGrp="1"/>
          </p:cNvSpPr>
          <p:nvPr>
            <p:ph type="sldNum" sz="quarter" idx="4"/>
          </p:nvPr>
        </p:nvSpPr>
        <p:spPr>
          <a:xfrm>
            <a:off x="304800" y="4732338"/>
            <a:ext cx="703263"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Helvetica Light" charset="0"/>
              </a:defRPr>
            </a:lvl1pPr>
          </a:lstStyle>
          <a:p>
            <a:fld id="{EE74B3A8-5EFD-4285-8CF6-6AC87ADF931E}" type="slidenum">
              <a:rPr lang="en-US" altLang="en-US"/>
              <a:pPr/>
              <a:t>‹#›</a:t>
            </a:fld>
            <a:endParaRPr lang="en-US" altLang="en-US"/>
          </a:p>
        </p:txBody>
      </p:sp>
      <p:pic>
        <p:nvPicPr>
          <p:cNvPr id="1031" name="Picture 2">
            <a:extLst>
              <a:ext uri="{FF2B5EF4-FFF2-40B4-BE49-F238E27FC236}">
                <a16:creationId xmlns:a16="http://schemas.microsoft.com/office/drawing/2014/main" id="{27CA650D-8FF7-471B-A3A1-28B530F8535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789738" y="4633913"/>
            <a:ext cx="20494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4" r:id="rId1"/>
    <p:sldLayoutId id="2147484529" r:id="rId2"/>
    <p:sldLayoutId id="2147484530" r:id="rId3"/>
    <p:sldLayoutId id="2147484539" r:id="rId4"/>
    <p:sldLayoutId id="2147484531" r:id="rId5"/>
    <p:sldLayoutId id="2147484532" r:id="rId6"/>
    <p:sldLayoutId id="2147484533" r:id="rId7"/>
    <p:sldLayoutId id="2147484535" r:id="rId8"/>
    <p:sldLayoutId id="2147484536" r:id="rId9"/>
    <p:sldLayoutId id="2147484537" r:id="rId10"/>
    <p:sldLayoutId id="2147484538" r:id="rId11"/>
    <p:sldLayoutId id="2147484540" r:id="rId12"/>
  </p:sldLayoutIdLst>
  <p:transition>
    <p:wipe dir="r"/>
  </p:transition>
  <p:txStyles>
    <p:title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p:titleStyle>
    <p:body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ayareacancer.org/" TargetMode="External"/><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osher.ucsf.edu/guided-imagery-meditation-resources" TargetMode="External"/><Relationship Id="rId5" Type="http://schemas.openxmlformats.org/officeDocument/2006/relationships/image" Target="../media/image57.jpe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pxhere.com/en/photo/59821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bayareacancer.org/" TargetMode="External"/><Relationship Id="rId7"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3" Type="http://schemas.openxmlformats.org/officeDocument/2006/relationships/image" Target="../media/image24.png"/><Relationship Id="rId7" Type="http://schemas.microsoft.com/office/2007/relationships/hdphoto" Target="../media/hdphoto3.wdp"/><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jpeg"/><Relationship Id="rId15" Type="http://schemas.microsoft.com/office/2007/relationships/hdphoto" Target="../media/hdphoto6.wdp"/><Relationship Id="rId10" Type="http://schemas.openxmlformats.org/officeDocument/2006/relationships/image" Target="../media/image27.png"/><Relationship Id="rId4" Type="http://schemas.microsoft.com/office/2007/relationships/hdphoto" Target="../media/hdphoto2.wdp"/><Relationship Id="rId9" Type="http://schemas.microsoft.com/office/2007/relationships/hdphoto" Target="../media/hdphoto1.wdp"/><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D5142ED-C214-4BCB-8626-330747D59344}"/>
              </a:ext>
            </a:extLst>
          </p:cNvPr>
          <p:cNvSpPr>
            <a:spLocks noGrp="1"/>
          </p:cNvSpPr>
          <p:nvPr>
            <p:ph type="ctrTitle"/>
          </p:nvPr>
        </p:nvSpPr>
        <p:spPr>
          <a:xfrm>
            <a:off x="3429000" y="1532586"/>
            <a:ext cx="5461000" cy="978729"/>
          </a:xfrm>
        </p:spPr>
        <p:txBody>
          <a:bodyPr anchor="t"/>
          <a:lstStyle/>
          <a:p>
            <a:r>
              <a:rPr lang="en-US" altLang="en-US" sz="3200" dirty="0">
                <a:cs typeface="Helvetica Light" charset="0"/>
              </a:rPr>
              <a:t>Managing Pain When Living with Cancer</a:t>
            </a:r>
          </a:p>
        </p:txBody>
      </p:sp>
      <p:sp>
        <p:nvSpPr>
          <p:cNvPr id="7171" name="Subtitle 2">
            <a:extLst>
              <a:ext uri="{FF2B5EF4-FFF2-40B4-BE49-F238E27FC236}">
                <a16:creationId xmlns:a16="http://schemas.microsoft.com/office/drawing/2014/main" id="{43E8BED8-B48F-4437-9E19-40ACAC9A4FC1}"/>
              </a:ext>
            </a:extLst>
          </p:cNvPr>
          <p:cNvSpPr>
            <a:spLocks noGrp="1"/>
          </p:cNvSpPr>
          <p:nvPr>
            <p:ph type="subTitle" idx="1"/>
          </p:nvPr>
        </p:nvSpPr>
        <p:spPr>
          <a:xfrm>
            <a:off x="3429000" y="2598102"/>
            <a:ext cx="5105400" cy="1544012"/>
          </a:xfrm>
        </p:spPr>
        <p:txBody>
          <a:bodyPr/>
          <a:lstStyle/>
          <a:p>
            <a:pPr>
              <a:spcBef>
                <a:spcPct val="0"/>
              </a:spcBef>
            </a:pPr>
            <a:r>
              <a:rPr lang="en-US" altLang="en-US" sz="1800" dirty="0">
                <a:cs typeface="Helvetica Light" charset="0"/>
              </a:rPr>
              <a:t>Grant Smith, MD</a:t>
            </a:r>
          </a:p>
          <a:p>
            <a:pPr>
              <a:spcBef>
                <a:spcPct val="0"/>
              </a:spcBef>
            </a:pPr>
            <a:r>
              <a:rPr lang="en-US" altLang="en-US" sz="1800" dirty="0">
                <a:cs typeface="Helvetica Light" charset="0"/>
              </a:rPr>
              <a:t>Clinical Assistant Professor of Medicine</a:t>
            </a:r>
          </a:p>
          <a:p>
            <a:pPr>
              <a:spcBef>
                <a:spcPct val="0"/>
              </a:spcBef>
            </a:pPr>
            <a:r>
              <a:rPr lang="en-US" altLang="en-US" sz="1800" dirty="0">
                <a:cs typeface="Helvetica Light" charset="0"/>
              </a:rPr>
              <a:t>Section of Palliative Medicine</a:t>
            </a:r>
          </a:p>
          <a:p>
            <a:pPr>
              <a:spcBef>
                <a:spcPct val="0"/>
              </a:spcBef>
            </a:pPr>
            <a:r>
              <a:rPr lang="en-US" altLang="en-US" sz="1800" dirty="0">
                <a:cs typeface="Helvetica Light" charset="0"/>
              </a:rPr>
              <a:t>Stanford School of Medicine</a:t>
            </a:r>
          </a:p>
          <a:p>
            <a:pPr>
              <a:spcBef>
                <a:spcPct val="0"/>
              </a:spcBef>
            </a:pPr>
            <a:r>
              <a:rPr lang="en-US" altLang="en-US" sz="1800" dirty="0">
                <a:cs typeface="Helvetica Light" charset="0"/>
              </a:rPr>
              <a:t>@GSmithHPM</a:t>
            </a:r>
          </a:p>
        </p:txBody>
      </p:sp>
      <p:pic>
        <p:nvPicPr>
          <p:cNvPr id="2" name="Content Placeholder 1">
            <a:hlinkClick r:id="rId3"/>
            <a:extLst>
              <a:ext uri="{FF2B5EF4-FFF2-40B4-BE49-F238E27FC236}">
                <a16:creationId xmlns:a16="http://schemas.microsoft.com/office/drawing/2014/main" id="{0C10CC77-1360-497E-9EF0-C8C0456B9597}"/>
              </a:ext>
            </a:extLst>
          </p:cNvPr>
          <p:cNvPicPr>
            <a:picLocks noGrp="1" noChangeAspect="1"/>
          </p:cNvPicPr>
          <p:nvPr/>
        </p:nvPicPr>
        <p:blipFill>
          <a:blip r:embed="rId4"/>
          <a:stretch>
            <a:fillRect/>
          </a:stretch>
        </p:blipFill>
        <p:spPr>
          <a:xfrm>
            <a:off x="71187" y="4018493"/>
            <a:ext cx="1674798" cy="488736"/>
          </a:xfrm>
          <a:prstGeom prst="rect">
            <a:avLst/>
          </a:prstGeom>
        </p:spPr>
      </p:pic>
      <p:pic>
        <p:nvPicPr>
          <p:cNvPr id="3" name="Picture 2">
            <a:extLst>
              <a:ext uri="{FF2B5EF4-FFF2-40B4-BE49-F238E27FC236}">
                <a16:creationId xmlns:a16="http://schemas.microsoft.com/office/drawing/2014/main" id="{28AC6F55-1F8D-48E1-9960-26D99341AD43}"/>
              </a:ext>
            </a:extLst>
          </p:cNvPr>
          <p:cNvPicPr>
            <a:picLocks noChangeAspect="1"/>
          </p:cNvPicPr>
          <p:nvPr/>
        </p:nvPicPr>
        <p:blipFill>
          <a:blip r:embed="rId5"/>
          <a:stretch>
            <a:fillRect/>
          </a:stretch>
        </p:blipFill>
        <p:spPr>
          <a:xfrm>
            <a:off x="71187" y="446921"/>
            <a:ext cx="1674797" cy="591412"/>
          </a:xfrm>
          <a:prstGeom prst="rect">
            <a:avLst/>
          </a:prstGeom>
        </p:spPr>
      </p:pic>
      <p:pic>
        <p:nvPicPr>
          <p:cNvPr id="9" name="Picture 8">
            <a:extLst>
              <a:ext uri="{FF2B5EF4-FFF2-40B4-BE49-F238E27FC236}">
                <a16:creationId xmlns:a16="http://schemas.microsoft.com/office/drawing/2014/main" id="{B99530FD-3ADF-458F-8C6B-B0AA1F1A0FD7}"/>
              </a:ext>
            </a:extLst>
          </p:cNvPr>
          <p:cNvPicPr>
            <a:picLocks noChangeAspect="1"/>
          </p:cNvPicPr>
          <p:nvPr/>
        </p:nvPicPr>
        <p:blipFill>
          <a:blip r:embed="rId6"/>
          <a:stretch>
            <a:fillRect/>
          </a:stretch>
        </p:blipFill>
        <p:spPr>
          <a:xfrm>
            <a:off x="1899123" y="446921"/>
            <a:ext cx="1058587" cy="837389"/>
          </a:xfrm>
          <a:prstGeom prst="rect">
            <a:avLst/>
          </a:prstGeom>
        </p:spPr>
      </p:pic>
      <p:pic>
        <p:nvPicPr>
          <p:cNvPr id="4" name="Picture 3"/>
          <p:cNvPicPr>
            <a:picLocks noChangeAspect="1"/>
          </p:cNvPicPr>
          <p:nvPr/>
        </p:nvPicPr>
        <p:blipFill>
          <a:blip r:embed="rId7"/>
          <a:stretch>
            <a:fillRect/>
          </a:stretch>
        </p:blipFill>
        <p:spPr>
          <a:xfrm>
            <a:off x="1899123" y="3739869"/>
            <a:ext cx="977061" cy="907766"/>
          </a:xfrm>
          <a:prstGeom prst="rect">
            <a:avLst/>
          </a:prstGeom>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What is Palliative Care?</a:t>
            </a:r>
            <a:endParaRPr lang="en-US" altLang="en-US" dirty="0">
              <a:cs typeface="Helvetica Light" charset="0"/>
            </a:endParaRPr>
          </a:p>
        </p:txBody>
      </p:sp>
      <p:sp>
        <p:nvSpPr>
          <p:cNvPr id="3" name="Content Placeholder 2"/>
          <p:cNvSpPr txBox="1">
            <a:spLocks/>
          </p:cNvSpPr>
          <p:nvPr/>
        </p:nvSpPr>
        <p:spPr>
          <a:xfrm>
            <a:off x="304799" y="882925"/>
            <a:ext cx="8537879"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en-US" sz="2400" b="1" dirty="0">
                <a:cs typeface="Helvetica Light" charset="0"/>
              </a:rPr>
              <a:t>Definition:</a:t>
            </a:r>
            <a:r>
              <a:rPr lang="en-US" altLang="en-US" sz="2400" dirty="0">
                <a:cs typeface="Helvetica Light" charset="0"/>
              </a:rPr>
              <a:t> </a:t>
            </a:r>
          </a:p>
          <a:p>
            <a:pPr lvl="1"/>
            <a:r>
              <a:rPr lang="en-US" altLang="en-US" sz="2000" dirty="0">
                <a:cs typeface="Helvetica Light" charset="0"/>
              </a:rPr>
              <a:t>Palliative care is specialized health care for </a:t>
            </a:r>
            <a:r>
              <a:rPr lang="en-US" altLang="en-US" sz="2400" b="1" dirty="0">
                <a:solidFill>
                  <a:schemeClr val="accent2"/>
                </a:solidFill>
                <a:cs typeface="Helvetica Light" charset="0"/>
              </a:rPr>
              <a:t>people living with a serious illness</a:t>
            </a:r>
            <a:r>
              <a:rPr lang="en-US" altLang="en-US" sz="2400" dirty="0">
                <a:cs typeface="Helvetica Light" charset="0"/>
              </a:rPr>
              <a:t>. </a:t>
            </a:r>
            <a:endParaRPr lang="en-US" altLang="en-US" sz="2000" dirty="0">
              <a:cs typeface="Helvetica Light" charset="0"/>
            </a:endParaRPr>
          </a:p>
          <a:p>
            <a:pPr lvl="1"/>
            <a:endParaRPr lang="en-US" altLang="en-US" sz="2000" dirty="0">
              <a:cs typeface="Helvetica Light" charset="0"/>
            </a:endParaRPr>
          </a:p>
          <a:p>
            <a:pPr lvl="1"/>
            <a:r>
              <a:rPr lang="en-US" altLang="en-US" sz="2000" dirty="0">
                <a:cs typeface="Helvetica Light" charset="0"/>
              </a:rPr>
              <a:t>This type of care is focused on </a:t>
            </a:r>
            <a:r>
              <a:rPr lang="en-US" altLang="en-US" sz="2400" b="1" dirty="0">
                <a:solidFill>
                  <a:schemeClr val="accent2"/>
                </a:solidFill>
                <a:cs typeface="Helvetica Light" charset="0"/>
              </a:rPr>
              <a:t>providing relief from the symptoms and stress of the illness. </a:t>
            </a:r>
          </a:p>
          <a:p>
            <a:pPr lvl="1"/>
            <a:endParaRPr lang="en-US" altLang="en-US" sz="2000" b="1" dirty="0">
              <a:solidFill>
                <a:schemeClr val="accent2"/>
              </a:solidFill>
              <a:cs typeface="Helvetica Light" charset="0"/>
            </a:endParaRPr>
          </a:p>
          <a:p>
            <a:pPr lvl="1"/>
            <a:r>
              <a:rPr lang="en-US" altLang="en-US" sz="2000" dirty="0">
                <a:cs typeface="Helvetica Light" charset="0"/>
              </a:rPr>
              <a:t>The goal is to </a:t>
            </a:r>
            <a:r>
              <a:rPr lang="en-US" altLang="en-US" sz="2400" b="1" dirty="0">
                <a:solidFill>
                  <a:schemeClr val="accent2"/>
                </a:solidFill>
                <a:cs typeface="Helvetica Light" charset="0"/>
              </a:rPr>
              <a:t>improve quality of life </a:t>
            </a:r>
            <a:r>
              <a:rPr lang="en-US" altLang="en-US" sz="2000" dirty="0">
                <a:cs typeface="Helvetica Light" charset="0"/>
              </a:rPr>
              <a:t>for both the </a:t>
            </a:r>
            <a:r>
              <a:rPr lang="en-US" altLang="en-US" sz="2400" b="1" dirty="0">
                <a:solidFill>
                  <a:schemeClr val="accent2"/>
                </a:solidFill>
                <a:cs typeface="Helvetica Light" charset="0"/>
              </a:rPr>
              <a:t>patient and the family</a:t>
            </a:r>
            <a:r>
              <a:rPr lang="en-US" altLang="en-US" sz="2000" b="1" dirty="0">
                <a:solidFill>
                  <a:schemeClr val="accent2"/>
                </a:solidFill>
                <a:cs typeface="Helvetica Light" charset="0"/>
              </a:rPr>
              <a:t>.</a:t>
            </a:r>
          </a:p>
        </p:txBody>
      </p:sp>
      <p:sp>
        <p:nvSpPr>
          <p:cNvPr id="6" name="TextBox 5"/>
          <p:cNvSpPr txBox="1">
            <a:spLocks noChangeArrowheads="1"/>
          </p:cNvSpPr>
          <p:nvPr/>
        </p:nvSpPr>
        <p:spPr bwMode="auto">
          <a:xfrm>
            <a:off x="-91440" y="4221005"/>
            <a:ext cx="3765868"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lnSpc>
                <a:spcPct val="90000"/>
              </a:lnSpc>
            </a:pPr>
            <a:r>
              <a:rPr lang="en-US" altLang="en-US" sz="1200" i="1" dirty="0">
                <a:latin typeface="Helvetica Light" charset="0"/>
              </a:rPr>
              <a:t>Center to Advance Palliative Care (CAPC), 2019</a:t>
            </a:r>
          </a:p>
        </p:txBody>
      </p:sp>
    </p:spTree>
    <p:extLst>
      <p:ext uri="{BB962C8B-B14F-4D97-AF65-F5344CB8AC3E}">
        <p14:creationId xmlns:p14="http://schemas.microsoft.com/office/powerpoint/2010/main" val="1918920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What is Palliative Care?</a:t>
            </a:r>
            <a:endParaRPr lang="en-US" altLang="en-US" dirty="0">
              <a:cs typeface="Helvetica Light" charset="0"/>
            </a:endParaRPr>
          </a:p>
        </p:txBody>
      </p:sp>
      <p:sp>
        <p:nvSpPr>
          <p:cNvPr id="4" name="Content Placeholder 2"/>
          <p:cNvSpPr txBox="1">
            <a:spLocks/>
          </p:cNvSpPr>
          <p:nvPr/>
        </p:nvSpPr>
        <p:spPr>
          <a:xfrm>
            <a:off x="304799" y="1105434"/>
            <a:ext cx="8537879"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en-US">
                <a:cs typeface="Helvetica Light" charset="0"/>
              </a:rPr>
              <a:t>Provided by a specially-trained </a:t>
            </a:r>
            <a:r>
              <a:rPr lang="en-US" altLang="en-US" sz="2400" b="1">
                <a:solidFill>
                  <a:schemeClr val="accent2"/>
                </a:solidFill>
                <a:cs typeface="Helvetica Light" charset="0"/>
              </a:rPr>
              <a:t>team</a:t>
            </a:r>
            <a:r>
              <a:rPr lang="en-US" altLang="en-US">
                <a:cs typeface="Helvetica Light" charset="0"/>
              </a:rPr>
              <a:t>, palliative care specialists work together with a patient’s other doctors to </a:t>
            </a:r>
            <a:r>
              <a:rPr lang="en-US" altLang="en-US" sz="2400" b="1">
                <a:solidFill>
                  <a:schemeClr val="accent2"/>
                </a:solidFill>
                <a:cs typeface="Helvetica Light" charset="0"/>
              </a:rPr>
              <a:t>provide an extra layer of support</a:t>
            </a:r>
            <a:r>
              <a:rPr lang="en-US" altLang="en-US" sz="2400">
                <a:cs typeface="Helvetica Light" charset="0"/>
              </a:rPr>
              <a:t>. </a:t>
            </a:r>
          </a:p>
          <a:p>
            <a:pPr>
              <a:lnSpc>
                <a:spcPct val="100000"/>
              </a:lnSpc>
            </a:pPr>
            <a:endParaRPr lang="en-US" altLang="en-US">
              <a:cs typeface="Helvetica Light" charset="0"/>
            </a:endParaRPr>
          </a:p>
          <a:p>
            <a:pPr>
              <a:lnSpc>
                <a:spcPct val="100000"/>
              </a:lnSpc>
            </a:pPr>
            <a:r>
              <a:rPr lang="en-US" altLang="en-US">
                <a:cs typeface="Helvetica Light" charset="0"/>
              </a:rPr>
              <a:t>Palliative care is based on the needs of the patient, not on the prognosis. It is appropriate </a:t>
            </a:r>
            <a:r>
              <a:rPr lang="en-US" altLang="en-US" sz="2400" b="1">
                <a:solidFill>
                  <a:schemeClr val="accent2"/>
                </a:solidFill>
                <a:cs typeface="Helvetica Light" charset="0"/>
              </a:rPr>
              <a:t>at any age and at any point in a serious illness </a:t>
            </a:r>
            <a:r>
              <a:rPr lang="en-US" altLang="en-US">
                <a:cs typeface="Helvetica Light" charset="0"/>
              </a:rPr>
              <a:t>and </a:t>
            </a:r>
            <a:r>
              <a:rPr lang="en-US" altLang="en-US" sz="2400" b="1">
                <a:solidFill>
                  <a:schemeClr val="accent2"/>
                </a:solidFill>
                <a:cs typeface="Helvetica Light" charset="0"/>
              </a:rPr>
              <a:t>can be delivered with curative treatment.</a:t>
            </a:r>
            <a:endParaRPr lang="en-US" altLang="en-US" b="1" dirty="0">
              <a:solidFill>
                <a:schemeClr val="accent2"/>
              </a:solidFill>
              <a:cs typeface="Helvetica Light" charset="0"/>
            </a:endParaRPr>
          </a:p>
        </p:txBody>
      </p:sp>
      <p:sp>
        <p:nvSpPr>
          <p:cNvPr id="5" name="TextBox 5"/>
          <p:cNvSpPr txBox="1">
            <a:spLocks noChangeArrowheads="1"/>
          </p:cNvSpPr>
          <p:nvPr/>
        </p:nvSpPr>
        <p:spPr bwMode="auto">
          <a:xfrm>
            <a:off x="-950595" y="4265266"/>
            <a:ext cx="4545013"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lnSpc>
                <a:spcPct val="90000"/>
              </a:lnSpc>
            </a:pPr>
            <a:r>
              <a:rPr lang="en-US" altLang="en-US" sz="1200" i="1" dirty="0">
                <a:latin typeface="Helvetica Light" charset="0"/>
              </a:rPr>
              <a:t>Center to Advance Palliative Care (CAPC), 2019</a:t>
            </a:r>
          </a:p>
        </p:txBody>
      </p:sp>
    </p:spTree>
    <p:extLst>
      <p:ext uri="{BB962C8B-B14F-4D97-AF65-F5344CB8AC3E}">
        <p14:creationId xmlns:p14="http://schemas.microsoft.com/office/powerpoint/2010/main" val="317840633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5506" y="321763"/>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dirty="0">
                <a:cs typeface="Helvetica Light" charset="0"/>
              </a:rPr>
              <a:t>Team-Based Approach</a:t>
            </a:r>
          </a:p>
        </p:txBody>
      </p:sp>
      <p:sp>
        <p:nvSpPr>
          <p:cNvPr id="4" name="Content Placeholder 2"/>
          <p:cNvSpPr txBox="1">
            <a:spLocks/>
          </p:cNvSpPr>
          <p:nvPr/>
        </p:nvSpPr>
        <p:spPr>
          <a:xfrm>
            <a:off x="5033963" y="1090613"/>
            <a:ext cx="3819525" cy="3387725"/>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a:cs typeface="Helvetica Light" charset="0"/>
              </a:rPr>
              <a:t>Who’s On Our Team:</a:t>
            </a:r>
          </a:p>
          <a:p>
            <a:pPr lvl="1"/>
            <a:r>
              <a:rPr lang="en-US" altLang="en-US">
                <a:cs typeface="Helvetica Light" charset="0"/>
              </a:rPr>
              <a:t>Doctors &amp; Nurses</a:t>
            </a:r>
          </a:p>
          <a:p>
            <a:pPr lvl="1"/>
            <a:r>
              <a:rPr lang="en-US" altLang="en-US">
                <a:cs typeface="Helvetica Light" charset="0"/>
              </a:rPr>
              <a:t>Social Workers</a:t>
            </a:r>
          </a:p>
          <a:p>
            <a:pPr lvl="1"/>
            <a:r>
              <a:rPr lang="en-US" altLang="en-US">
                <a:cs typeface="Helvetica Light" charset="0"/>
              </a:rPr>
              <a:t>Chaplains</a:t>
            </a:r>
          </a:p>
          <a:p>
            <a:pPr lvl="1"/>
            <a:r>
              <a:rPr lang="en-US" altLang="en-US">
                <a:cs typeface="Helvetica Light" charset="0"/>
              </a:rPr>
              <a:t>Medical Assistants</a:t>
            </a:r>
            <a:endParaRPr lang="en-US" altLang="en-US" dirty="0">
              <a:cs typeface="Helvetica Light" charset="0"/>
            </a:endParaRPr>
          </a:p>
        </p:txBody>
      </p:sp>
      <p:sp>
        <p:nvSpPr>
          <p:cNvPr id="5" name="Rectangle 4"/>
          <p:cNvSpPr/>
          <p:nvPr/>
        </p:nvSpPr>
        <p:spPr>
          <a:xfrm>
            <a:off x="822005" y="1125239"/>
            <a:ext cx="1746570" cy="1352550"/>
          </a:xfrm>
          <a:prstGeom prst="rect">
            <a:avLst/>
          </a:prstGeom>
        </p:spPr>
        <p:style>
          <a:lnRef idx="1">
            <a:schemeClr val="accent2"/>
          </a:lnRef>
          <a:fillRef idx="2">
            <a:schemeClr val="accent2"/>
          </a:fillRef>
          <a:effectRef idx="1">
            <a:schemeClr val="accent2"/>
          </a:effectRef>
          <a:fontRef idx="minor">
            <a:schemeClr val="dk1"/>
          </a:fontRef>
        </p:style>
      </p:sp>
      <p:sp>
        <p:nvSpPr>
          <p:cNvPr id="6" name="Rectangle 5"/>
          <p:cNvSpPr/>
          <p:nvPr/>
        </p:nvSpPr>
        <p:spPr>
          <a:xfrm>
            <a:off x="2814639" y="1125239"/>
            <a:ext cx="1582534" cy="1352550"/>
          </a:xfrm>
          <a:prstGeom prst="rect">
            <a:avLst/>
          </a:prstGeom>
        </p:spPr>
        <p:style>
          <a:lnRef idx="1">
            <a:schemeClr val="accent3"/>
          </a:lnRef>
          <a:fillRef idx="2">
            <a:schemeClr val="accent3"/>
          </a:fillRef>
          <a:effectRef idx="1">
            <a:schemeClr val="accent3"/>
          </a:effectRef>
          <a:fontRef idx="minor">
            <a:schemeClr val="dk1"/>
          </a:fontRef>
        </p:style>
      </p:sp>
      <p:sp>
        <p:nvSpPr>
          <p:cNvPr id="7" name="Rectangle 6"/>
          <p:cNvSpPr/>
          <p:nvPr/>
        </p:nvSpPr>
        <p:spPr>
          <a:xfrm>
            <a:off x="822959" y="2933700"/>
            <a:ext cx="1767841" cy="1352550"/>
          </a:xfrm>
          <a:prstGeom prst="rect">
            <a:avLst/>
          </a:prstGeom>
        </p:spPr>
        <p:style>
          <a:lnRef idx="1">
            <a:schemeClr val="accent4"/>
          </a:lnRef>
          <a:fillRef idx="2">
            <a:schemeClr val="accent4"/>
          </a:fillRef>
          <a:effectRef idx="1">
            <a:schemeClr val="accent4"/>
          </a:effectRef>
          <a:fontRef idx="minor">
            <a:schemeClr val="dk1"/>
          </a:fontRef>
        </p:style>
      </p:sp>
      <p:sp>
        <p:nvSpPr>
          <p:cNvPr id="8" name="Rectangle 7"/>
          <p:cNvSpPr/>
          <p:nvPr/>
        </p:nvSpPr>
        <p:spPr>
          <a:xfrm>
            <a:off x="2814638" y="2933700"/>
            <a:ext cx="1679575" cy="1352550"/>
          </a:xfrm>
          <a:prstGeom prst="rect">
            <a:avLst/>
          </a:prstGeom>
        </p:spPr>
        <p:style>
          <a:lnRef idx="1">
            <a:schemeClr val="accent5"/>
          </a:lnRef>
          <a:fillRef idx="2">
            <a:schemeClr val="accent5"/>
          </a:fillRef>
          <a:effectRef idx="1">
            <a:schemeClr val="accent5"/>
          </a:effectRef>
          <a:fontRef idx="minor">
            <a:schemeClr val="dk1"/>
          </a:fontRef>
        </p:style>
      </p:sp>
      <p:sp>
        <p:nvSpPr>
          <p:cNvPr id="10" name="Freeform 7"/>
          <p:cNvSpPr/>
          <p:nvPr/>
        </p:nvSpPr>
        <p:spPr>
          <a:xfrm>
            <a:off x="719138" y="1530350"/>
            <a:ext cx="1895475" cy="284163"/>
          </a:xfrm>
          <a:custGeom>
            <a:avLst/>
            <a:gdLst>
              <a:gd name="connsiteX0" fmla="*/ 0 w 1895615"/>
              <a:gd name="connsiteY0" fmla="*/ 0 h 284342"/>
              <a:gd name="connsiteX1" fmla="*/ 1895615 w 1895615"/>
              <a:gd name="connsiteY1" fmla="*/ 0 h 284342"/>
              <a:gd name="connsiteX2" fmla="*/ 1895615 w 1895615"/>
              <a:gd name="connsiteY2" fmla="*/ 284342 h 284342"/>
              <a:gd name="connsiteX3" fmla="*/ 0 w 1895615"/>
              <a:gd name="connsiteY3" fmla="*/ 284342 h 284342"/>
              <a:gd name="connsiteX4" fmla="*/ 0 w 1895615"/>
              <a:gd name="connsiteY4" fmla="*/ 0 h 28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15" h="284342">
                <a:moveTo>
                  <a:pt x="0" y="0"/>
                </a:moveTo>
                <a:lnTo>
                  <a:pt x="1895615" y="0"/>
                </a:lnTo>
                <a:lnTo>
                  <a:pt x="1895615" y="284342"/>
                </a:lnTo>
                <a:lnTo>
                  <a:pt x="0" y="2843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57150" rIns="57150" bIns="0" spcCol="1270" anchor="b"/>
          <a:lstStyle/>
          <a:p>
            <a:pPr algn="ctr" defTabSz="666750">
              <a:lnSpc>
                <a:spcPct val="90000"/>
              </a:lnSpc>
              <a:spcAft>
                <a:spcPct val="35000"/>
              </a:spcAft>
              <a:defRPr/>
            </a:pPr>
            <a:r>
              <a:rPr lang="en-US" b="1" dirty="0">
                <a:solidFill>
                  <a:schemeClr val="tx1">
                    <a:lumMod val="65000"/>
                    <a:lumOff val="35000"/>
                  </a:schemeClr>
                </a:solidFill>
                <a:latin typeface="Helvetica Light"/>
              </a:rPr>
              <a:t>Physiologic</a:t>
            </a:r>
          </a:p>
        </p:txBody>
      </p:sp>
      <p:sp>
        <p:nvSpPr>
          <p:cNvPr id="11" name="Freeform 9"/>
          <p:cNvSpPr/>
          <p:nvPr/>
        </p:nvSpPr>
        <p:spPr>
          <a:xfrm>
            <a:off x="2706687" y="1517352"/>
            <a:ext cx="1895475" cy="284162"/>
          </a:xfrm>
          <a:custGeom>
            <a:avLst/>
            <a:gdLst>
              <a:gd name="connsiteX0" fmla="*/ 0 w 1895615"/>
              <a:gd name="connsiteY0" fmla="*/ 0 h 284342"/>
              <a:gd name="connsiteX1" fmla="*/ 1895615 w 1895615"/>
              <a:gd name="connsiteY1" fmla="*/ 0 h 284342"/>
              <a:gd name="connsiteX2" fmla="*/ 1895615 w 1895615"/>
              <a:gd name="connsiteY2" fmla="*/ 284342 h 284342"/>
              <a:gd name="connsiteX3" fmla="*/ 0 w 1895615"/>
              <a:gd name="connsiteY3" fmla="*/ 284342 h 284342"/>
              <a:gd name="connsiteX4" fmla="*/ 0 w 1895615"/>
              <a:gd name="connsiteY4" fmla="*/ 0 h 28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15" h="284342">
                <a:moveTo>
                  <a:pt x="0" y="0"/>
                </a:moveTo>
                <a:lnTo>
                  <a:pt x="1895615" y="0"/>
                </a:lnTo>
                <a:lnTo>
                  <a:pt x="1895615" y="284342"/>
                </a:lnTo>
                <a:lnTo>
                  <a:pt x="0" y="2843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57150" rIns="57150" bIns="0" spcCol="1270" anchor="b"/>
          <a:lstStyle/>
          <a:p>
            <a:pPr algn="ctr" defTabSz="666750">
              <a:lnSpc>
                <a:spcPct val="90000"/>
              </a:lnSpc>
              <a:spcAft>
                <a:spcPct val="35000"/>
              </a:spcAft>
              <a:defRPr/>
            </a:pPr>
            <a:r>
              <a:rPr lang="en-US" b="1" dirty="0">
                <a:solidFill>
                  <a:schemeClr val="tx1">
                    <a:lumMod val="65000"/>
                    <a:lumOff val="35000"/>
                  </a:schemeClr>
                </a:solidFill>
                <a:latin typeface="Helvetica Light"/>
              </a:rPr>
              <a:t>Psychologic</a:t>
            </a:r>
          </a:p>
        </p:txBody>
      </p:sp>
      <p:sp>
        <p:nvSpPr>
          <p:cNvPr id="12" name="Freeform 11"/>
          <p:cNvSpPr/>
          <p:nvPr/>
        </p:nvSpPr>
        <p:spPr>
          <a:xfrm>
            <a:off x="599121" y="3347836"/>
            <a:ext cx="1895475" cy="285750"/>
          </a:xfrm>
          <a:custGeom>
            <a:avLst/>
            <a:gdLst>
              <a:gd name="connsiteX0" fmla="*/ 0 w 1895615"/>
              <a:gd name="connsiteY0" fmla="*/ 0 h 284342"/>
              <a:gd name="connsiteX1" fmla="*/ 1895615 w 1895615"/>
              <a:gd name="connsiteY1" fmla="*/ 0 h 284342"/>
              <a:gd name="connsiteX2" fmla="*/ 1895615 w 1895615"/>
              <a:gd name="connsiteY2" fmla="*/ 284342 h 284342"/>
              <a:gd name="connsiteX3" fmla="*/ 0 w 1895615"/>
              <a:gd name="connsiteY3" fmla="*/ 284342 h 284342"/>
              <a:gd name="connsiteX4" fmla="*/ 0 w 1895615"/>
              <a:gd name="connsiteY4" fmla="*/ 0 h 28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15" h="284342">
                <a:moveTo>
                  <a:pt x="0" y="0"/>
                </a:moveTo>
                <a:lnTo>
                  <a:pt x="1895615" y="0"/>
                </a:lnTo>
                <a:lnTo>
                  <a:pt x="1895615" y="284342"/>
                </a:lnTo>
                <a:lnTo>
                  <a:pt x="0" y="2843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57150" rIns="57150" bIns="0" spcCol="1270" anchor="b"/>
          <a:lstStyle/>
          <a:p>
            <a:pPr algn="ctr" defTabSz="666750">
              <a:lnSpc>
                <a:spcPct val="90000"/>
              </a:lnSpc>
              <a:spcAft>
                <a:spcPct val="35000"/>
              </a:spcAft>
              <a:defRPr/>
            </a:pPr>
            <a:r>
              <a:rPr lang="en-US" b="1" dirty="0">
                <a:solidFill>
                  <a:schemeClr val="tx1">
                    <a:lumMod val="65000"/>
                    <a:lumOff val="35000"/>
                  </a:schemeClr>
                </a:solidFill>
                <a:latin typeface="Helvetica Light"/>
              </a:rPr>
              <a:t>Social</a:t>
            </a:r>
          </a:p>
        </p:txBody>
      </p:sp>
      <p:sp>
        <p:nvSpPr>
          <p:cNvPr id="13" name="Freeform 13"/>
          <p:cNvSpPr/>
          <p:nvPr/>
        </p:nvSpPr>
        <p:spPr>
          <a:xfrm>
            <a:off x="2803525" y="3339844"/>
            <a:ext cx="1895475" cy="284162"/>
          </a:xfrm>
          <a:custGeom>
            <a:avLst/>
            <a:gdLst>
              <a:gd name="connsiteX0" fmla="*/ 0 w 1895615"/>
              <a:gd name="connsiteY0" fmla="*/ 0 h 284342"/>
              <a:gd name="connsiteX1" fmla="*/ 1895615 w 1895615"/>
              <a:gd name="connsiteY1" fmla="*/ 0 h 284342"/>
              <a:gd name="connsiteX2" fmla="*/ 1895615 w 1895615"/>
              <a:gd name="connsiteY2" fmla="*/ 284342 h 284342"/>
              <a:gd name="connsiteX3" fmla="*/ 0 w 1895615"/>
              <a:gd name="connsiteY3" fmla="*/ 284342 h 284342"/>
              <a:gd name="connsiteX4" fmla="*/ 0 w 1895615"/>
              <a:gd name="connsiteY4" fmla="*/ 0 h 28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15" h="284342">
                <a:moveTo>
                  <a:pt x="0" y="0"/>
                </a:moveTo>
                <a:lnTo>
                  <a:pt x="1895615" y="0"/>
                </a:lnTo>
                <a:lnTo>
                  <a:pt x="1895615" y="284342"/>
                </a:lnTo>
                <a:lnTo>
                  <a:pt x="0" y="2843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57150" rIns="57150" bIns="0" spcCol="1270" anchor="b"/>
          <a:lstStyle/>
          <a:p>
            <a:pPr algn="ctr" defTabSz="666750">
              <a:lnSpc>
                <a:spcPct val="90000"/>
              </a:lnSpc>
              <a:spcAft>
                <a:spcPct val="35000"/>
              </a:spcAft>
              <a:defRPr/>
            </a:pPr>
            <a:r>
              <a:rPr lang="en-US" b="1" dirty="0">
                <a:solidFill>
                  <a:schemeClr val="tx1">
                    <a:lumMod val="65000"/>
                    <a:lumOff val="35000"/>
                  </a:schemeClr>
                </a:solidFill>
                <a:latin typeface="Helvetica Light"/>
              </a:rPr>
              <a:t>Spiritual</a:t>
            </a:r>
          </a:p>
        </p:txBody>
      </p:sp>
      <p:sp>
        <p:nvSpPr>
          <p:cNvPr id="14" name="Oval 13"/>
          <p:cNvSpPr/>
          <p:nvPr/>
        </p:nvSpPr>
        <p:spPr>
          <a:xfrm>
            <a:off x="1990725" y="2139950"/>
            <a:ext cx="1345679" cy="1323340"/>
          </a:xfrm>
          <a:prstGeom prst="ellipse">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6"/>
          <p:cNvSpPr txBox="1">
            <a:spLocks noChangeArrowheads="1"/>
          </p:cNvSpPr>
          <p:nvPr/>
        </p:nvSpPr>
        <p:spPr bwMode="auto">
          <a:xfrm rot="-1218267">
            <a:off x="2017713" y="2470150"/>
            <a:ext cx="117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b="1" dirty="0">
                <a:solidFill>
                  <a:schemeClr val="tx2"/>
                </a:solidFill>
                <a:latin typeface="Helvetica Light" charset="0"/>
              </a:rPr>
              <a:t>Person</a:t>
            </a:r>
            <a:r>
              <a:rPr lang="en-US" altLang="en-US" sz="2000" b="1" dirty="0">
                <a:latin typeface="Helvetica Light" charset="0"/>
              </a:rPr>
              <a:t> </a:t>
            </a:r>
          </a:p>
        </p:txBody>
      </p:sp>
      <p:sp>
        <p:nvSpPr>
          <p:cNvPr id="16" name="TextBox 15"/>
          <p:cNvSpPr txBox="1"/>
          <p:nvPr/>
        </p:nvSpPr>
        <p:spPr>
          <a:xfrm>
            <a:off x="2142985" y="2735826"/>
            <a:ext cx="1178146" cy="400110"/>
          </a:xfrm>
          <a:prstGeom prst="rect">
            <a:avLst/>
          </a:prstGeom>
          <a:noFill/>
        </p:spPr>
        <p:txBody>
          <a:bodyPr>
            <a:spAutoFit/>
          </a:bodyPr>
          <a:lstStyle/>
          <a:p>
            <a:pPr algn="ctr">
              <a:defRPr/>
            </a:pPr>
            <a:r>
              <a:rPr lang="en-US" sz="2000" b="1" strike="sngStrike" dirty="0">
                <a:solidFill>
                  <a:schemeClr val="tx2"/>
                </a:solidFill>
                <a:latin typeface="Helvetica Light"/>
              </a:rPr>
              <a:t>Patient</a:t>
            </a:r>
            <a:r>
              <a:rPr lang="en-US" sz="2000" b="1" dirty="0">
                <a:latin typeface="Helvetica Light"/>
              </a:rPr>
              <a:t> </a:t>
            </a:r>
          </a:p>
        </p:txBody>
      </p:sp>
      <p:sp>
        <p:nvSpPr>
          <p:cNvPr id="17" name="Text Box 4"/>
          <p:cNvSpPr txBox="1">
            <a:spLocks noChangeArrowheads="1"/>
          </p:cNvSpPr>
          <p:nvPr/>
        </p:nvSpPr>
        <p:spPr bwMode="auto">
          <a:xfrm>
            <a:off x="4699000" y="4032250"/>
            <a:ext cx="448627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050" dirty="0">
                <a:solidFill>
                  <a:schemeClr val="accent1">
                    <a:lumMod val="50000"/>
                  </a:schemeClr>
                </a:solidFill>
                <a:latin typeface="Helvetica Light"/>
              </a:rPr>
              <a:t>Derived from World Health Organization definition of palliative care, 1998</a:t>
            </a:r>
            <a:endParaRPr lang="en-US" sz="2000" dirty="0">
              <a:solidFill>
                <a:schemeClr val="accent1">
                  <a:lumMod val="50000"/>
                </a:schemeClr>
              </a:solidFill>
              <a:latin typeface="Helvetica Light"/>
            </a:endParaRPr>
          </a:p>
        </p:txBody>
      </p:sp>
    </p:spTree>
    <p:extLst>
      <p:ext uri="{BB962C8B-B14F-4D97-AF65-F5344CB8AC3E}">
        <p14:creationId xmlns:p14="http://schemas.microsoft.com/office/powerpoint/2010/main" val="426210016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Team-Based Approach</a:t>
            </a:r>
            <a:endParaRPr lang="en-US" dirty="0"/>
          </a:p>
        </p:txBody>
      </p:sp>
      <p:graphicFrame>
        <p:nvGraphicFramePr>
          <p:cNvPr id="3" name="Content Placeholder 6"/>
          <p:cNvGraphicFramePr>
            <a:graphicFrameLocks/>
          </p:cNvGraphicFramePr>
          <p:nvPr>
            <p:extLst>
              <p:ext uri="{D42A27DB-BD31-4B8C-83A1-F6EECF244321}">
                <p14:modId xmlns:p14="http://schemas.microsoft.com/office/powerpoint/2010/main" val="1472411700"/>
              </p:ext>
            </p:extLst>
          </p:nvPr>
        </p:nvGraphicFramePr>
        <p:xfrm>
          <a:off x="304800" y="850900"/>
          <a:ext cx="8537575" cy="338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5920436"/>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F6EF99-A14F-475E-8DE6-510A8FF7CEF0}"/>
              </a:ext>
            </a:extLst>
          </p:cNvPr>
          <p:cNvSpPr/>
          <p:nvPr/>
        </p:nvSpPr>
        <p:spPr>
          <a:xfrm>
            <a:off x="622300" y="122238"/>
            <a:ext cx="7997825" cy="392980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8000" b="1" dirty="0">
                <a:latin typeface="Helvetica Light"/>
              </a:rPr>
              <a:t>Palliative Care</a:t>
            </a:r>
          </a:p>
        </p:txBody>
      </p:sp>
      <p:sp>
        <p:nvSpPr>
          <p:cNvPr id="3" name="Oval 2">
            <a:extLst>
              <a:ext uri="{FF2B5EF4-FFF2-40B4-BE49-F238E27FC236}">
                <a16:creationId xmlns:a16="http://schemas.microsoft.com/office/drawing/2014/main" id="{0D03A89D-400D-404D-9622-34E3B7A3CCE0}"/>
              </a:ext>
            </a:extLst>
          </p:cNvPr>
          <p:cNvSpPr/>
          <p:nvPr/>
        </p:nvSpPr>
        <p:spPr>
          <a:xfrm>
            <a:off x="855383" y="2972808"/>
            <a:ext cx="2193925" cy="1079239"/>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600" b="1" dirty="0">
                <a:latin typeface="Helvetica Light"/>
              </a:rPr>
              <a:t>Hospice</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Roadmap</a:t>
            </a:r>
            <a:endParaRPr lang="en-US" dirty="0"/>
          </a:p>
        </p:txBody>
      </p:sp>
      <p:pic>
        <p:nvPicPr>
          <p:cNvPr id="3" name="Content Placeholder 9" descr="A path with trees on the side of a road&#10;&#10;Description automatically generated"/>
          <p:cNvPicPr>
            <a:picLocks noChangeAspect="1"/>
          </p:cNvPicPr>
          <p:nvPr/>
        </p:nvPicPr>
        <p:blipFill>
          <a:blip r:embed="rId3"/>
          <a:stretch>
            <a:fillRect/>
          </a:stretch>
        </p:blipFill>
        <p:spPr>
          <a:xfrm>
            <a:off x="304800" y="1500981"/>
            <a:ext cx="4152900" cy="2595562"/>
          </a:xfrm>
          <a:prstGeom prst="rect">
            <a:avLst/>
          </a:prstGeom>
        </p:spPr>
      </p:pic>
      <p:sp>
        <p:nvSpPr>
          <p:cNvPr id="4" name="Content Placeholder 2"/>
          <p:cNvSpPr txBox="1">
            <a:spLocks/>
          </p:cNvSpPr>
          <p:nvPr/>
        </p:nvSpPr>
        <p:spPr>
          <a:xfrm>
            <a:off x="4549140" y="694691"/>
            <a:ext cx="4594859" cy="3658168"/>
          </a:xfrm>
          <a:prstGeom prst="rect">
            <a:avLst/>
          </a:prstGeom>
        </p:spPr>
        <p:txBody>
          <a:bodyPr>
            <a:normAutofit fontScale="925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a:p>
            <a:r>
              <a:rPr lang="en-US" dirty="0"/>
              <a:t>Co-Hosting Organizations introductions</a:t>
            </a:r>
          </a:p>
          <a:p>
            <a:pPr marL="0" indent="0">
              <a:buFont typeface="Wingdings" panose="05000000000000000000" pitchFamily="2" charset="2"/>
              <a:buNone/>
            </a:pPr>
            <a:endParaRPr lang="en-US" dirty="0"/>
          </a:p>
          <a:p>
            <a:r>
              <a:rPr lang="en-US" dirty="0"/>
              <a:t>What is palliative care?</a:t>
            </a:r>
          </a:p>
          <a:p>
            <a:pPr marL="0" indent="0">
              <a:buFont typeface="Wingdings" panose="05000000000000000000" pitchFamily="2" charset="2"/>
              <a:buNone/>
            </a:pPr>
            <a:endParaRPr lang="en-US" dirty="0"/>
          </a:p>
          <a:p>
            <a:r>
              <a:rPr lang="en-US" b="1" dirty="0"/>
              <a:t>What is pain?</a:t>
            </a:r>
          </a:p>
          <a:p>
            <a:endParaRPr lang="en-US" dirty="0"/>
          </a:p>
          <a:p>
            <a:r>
              <a:rPr lang="en-US" dirty="0"/>
              <a:t>How do we relieve pain?</a:t>
            </a:r>
          </a:p>
          <a:p>
            <a:endParaRPr lang="en-US" dirty="0"/>
          </a:p>
          <a:p>
            <a:r>
              <a:rPr lang="en-US" dirty="0"/>
              <a:t>How do you get help for pain?</a:t>
            </a:r>
          </a:p>
        </p:txBody>
      </p:sp>
    </p:spTree>
    <p:extLst>
      <p:ext uri="{BB962C8B-B14F-4D97-AF65-F5344CB8AC3E}">
        <p14:creationId xmlns:p14="http://schemas.microsoft.com/office/powerpoint/2010/main" val="93177168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What is Pain?</a:t>
            </a:r>
            <a:endParaRPr lang="en-US" altLang="en-US" dirty="0">
              <a:cs typeface="Helvetica Light" charset="0"/>
            </a:endParaRPr>
          </a:p>
        </p:txBody>
      </p:sp>
      <p:sp>
        <p:nvSpPr>
          <p:cNvPr id="3" name="Content Placeholder 10"/>
          <p:cNvSpPr txBox="1">
            <a:spLocks/>
          </p:cNvSpPr>
          <p:nvPr/>
        </p:nvSpPr>
        <p:spPr>
          <a:xfrm>
            <a:off x="304800" y="1022353"/>
            <a:ext cx="4635500"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An </a:t>
            </a:r>
            <a:r>
              <a:rPr lang="en-US" b="1" dirty="0"/>
              <a:t>unpleasant sensation </a:t>
            </a:r>
            <a:r>
              <a:rPr lang="en-US" dirty="0"/>
              <a:t>in the body</a:t>
            </a:r>
          </a:p>
          <a:p>
            <a:endParaRPr lang="en-US" dirty="0"/>
          </a:p>
          <a:p>
            <a:r>
              <a:rPr lang="en-US" dirty="0"/>
              <a:t>A signal that there is </a:t>
            </a:r>
            <a:r>
              <a:rPr lang="en-US" b="1" dirty="0"/>
              <a:t>injury or damage </a:t>
            </a:r>
            <a:r>
              <a:rPr lang="en-US" dirty="0"/>
              <a:t>to the body</a:t>
            </a:r>
          </a:p>
          <a:p>
            <a:endParaRPr lang="en-US" dirty="0"/>
          </a:p>
          <a:p>
            <a:endParaRPr lang="en-US" dirty="0"/>
          </a:p>
          <a:p>
            <a:endParaRPr lang="en-US" dirty="0"/>
          </a:p>
          <a:p>
            <a:endParaRPr lang="en-US" dirty="0"/>
          </a:p>
        </p:txBody>
      </p:sp>
      <p:pic>
        <p:nvPicPr>
          <p:cNvPr id="4" name="Picture 3" descr="A person lying on a blanket&#10;&#10;Description automatically generated"/>
          <p:cNvPicPr>
            <a:picLocks noChangeAspect="1"/>
          </p:cNvPicPr>
          <p:nvPr/>
        </p:nvPicPr>
        <p:blipFill rotWithShape="1">
          <a:blip r:embed="rId3"/>
          <a:srcRect t="19894" b="8341"/>
          <a:stretch/>
        </p:blipFill>
        <p:spPr>
          <a:xfrm>
            <a:off x="941227" y="2781300"/>
            <a:ext cx="3024983" cy="1627912"/>
          </a:xfrm>
          <a:prstGeom prst="rect">
            <a:avLst/>
          </a:prstGeom>
        </p:spPr>
      </p:pic>
      <p:pic>
        <p:nvPicPr>
          <p:cNvPr id="5" name="Picture 4" descr="A picture containing person, indoor, food, table&#10;&#10;Description automatically generated"/>
          <p:cNvPicPr>
            <a:picLocks noChangeAspect="1"/>
          </p:cNvPicPr>
          <p:nvPr/>
        </p:nvPicPr>
        <p:blipFill>
          <a:blip r:embed="rId4"/>
          <a:stretch>
            <a:fillRect/>
          </a:stretch>
        </p:blipFill>
        <p:spPr>
          <a:xfrm>
            <a:off x="5095875" y="1533524"/>
            <a:ext cx="3743325" cy="2495550"/>
          </a:xfrm>
          <a:prstGeom prst="rect">
            <a:avLst/>
          </a:prstGeom>
        </p:spPr>
      </p:pic>
    </p:spTree>
    <p:extLst>
      <p:ext uri="{BB962C8B-B14F-4D97-AF65-F5344CB8AC3E}">
        <p14:creationId xmlns:p14="http://schemas.microsoft.com/office/powerpoint/2010/main" val="197760045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30311"/>
            <a:ext cx="8713470" cy="978729"/>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Pain is Common for People Living with Cancer</a:t>
            </a:r>
            <a:endParaRPr lang="en-US" dirty="0"/>
          </a:p>
        </p:txBody>
      </p:sp>
      <p:graphicFrame>
        <p:nvGraphicFramePr>
          <p:cNvPr id="4" name="Table 4"/>
          <p:cNvGraphicFramePr>
            <a:graphicFrameLocks/>
          </p:cNvGraphicFramePr>
          <p:nvPr>
            <p:extLst>
              <p:ext uri="{D42A27DB-BD31-4B8C-83A1-F6EECF244321}">
                <p14:modId xmlns:p14="http://schemas.microsoft.com/office/powerpoint/2010/main" val="3822000812"/>
              </p:ext>
            </p:extLst>
          </p:nvPr>
        </p:nvGraphicFramePr>
        <p:xfrm>
          <a:off x="790369" y="1036320"/>
          <a:ext cx="7742332" cy="2407920"/>
        </p:xfrm>
        <a:graphic>
          <a:graphicData uri="http://schemas.openxmlformats.org/drawingml/2006/table">
            <a:tbl>
              <a:tblPr firstRow="1" bandRow="1">
                <a:tableStyleId>{00A15C55-8517-42AA-B614-E9B94910E393}</a:tableStyleId>
              </a:tblPr>
              <a:tblGrid>
                <a:gridCol w="4679444">
                  <a:extLst>
                    <a:ext uri="{9D8B030D-6E8A-4147-A177-3AD203B41FA5}">
                      <a16:colId xmlns:a16="http://schemas.microsoft.com/office/drawing/2014/main" val="4182032484"/>
                    </a:ext>
                  </a:extLst>
                </a:gridCol>
                <a:gridCol w="3062888">
                  <a:extLst>
                    <a:ext uri="{9D8B030D-6E8A-4147-A177-3AD203B41FA5}">
                      <a16:colId xmlns:a16="http://schemas.microsoft.com/office/drawing/2014/main" val="2604386230"/>
                    </a:ext>
                  </a:extLst>
                </a:gridCol>
              </a:tblGrid>
              <a:tr h="472589">
                <a:tc>
                  <a:txBody>
                    <a:bodyPr/>
                    <a:lstStyle/>
                    <a:p>
                      <a:pPr algn="ctr"/>
                      <a:r>
                        <a:rPr lang="en-US" sz="2800" dirty="0"/>
                        <a:t>Stage in Cancer Treatment</a:t>
                      </a:r>
                    </a:p>
                  </a:txBody>
                  <a:tcPr anchor="b"/>
                </a:tc>
                <a:tc>
                  <a:txBody>
                    <a:bodyPr/>
                    <a:lstStyle/>
                    <a:p>
                      <a:pPr algn="ctr"/>
                      <a:r>
                        <a:rPr lang="en-US" sz="2800" dirty="0"/>
                        <a:t>Prevalence of Pain</a:t>
                      </a:r>
                    </a:p>
                  </a:txBody>
                  <a:tcPr/>
                </a:tc>
                <a:extLst>
                  <a:ext uri="{0D108BD9-81ED-4DB2-BD59-A6C34878D82A}">
                    <a16:rowId xmlns:a16="http://schemas.microsoft.com/office/drawing/2014/main" val="2366737020"/>
                  </a:ext>
                </a:extLst>
              </a:tr>
              <a:tr h="370840">
                <a:tc>
                  <a:txBody>
                    <a:bodyPr/>
                    <a:lstStyle/>
                    <a:p>
                      <a:pPr algn="ctr"/>
                      <a:r>
                        <a:rPr lang="en-US" sz="2800" dirty="0"/>
                        <a:t>Advanced or </a:t>
                      </a:r>
                    </a:p>
                    <a:p>
                      <a:pPr algn="ctr"/>
                      <a:r>
                        <a:rPr lang="en-US" sz="2800" dirty="0"/>
                        <a:t>metastatic cancer</a:t>
                      </a:r>
                    </a:p>
                  </a:txBody>
                  <a:tcPr/>
                </a:tc>
                <a:tc>
                  <a:txBody>
                    <a:bodyPr/>
                    <a:lstStyle/>
                    <a:p>
                      <a:pPr algn="ctr"/>
                      <a:r>
                        <a:rPr lang="en-US" sz="2800" dirty="0"/>
                        <a:t>66%</a:t>
                      </a:r>
                    </a:p>
                  </a:txBody>
                  <a:tcPr anchor="ctr"/>
                </a:tc>
                <a:extLst>
                  <a:ext uri="{0D108BD9-81ED-4DB2-BD59-A6C34878D82A}">
                    <a16:rowId xmlns:a16="http://schemas.microsoft.com/office/drawing/2014/main" val="3365113961"/>
                  </a:ext>
                </a:extLst>
              </a:tr>
              <a:tr h="370840">
                <a:tc>
                  <a:txBody>
                    <a:bodyPr/>
                    <a:lstStyle/>
                    <a:p>
                      <a:pPr algn="ctr"/>
                      <a:r>
                        <a:rPr lang="en-US" sz="2800" dirty="0"/>
                        <a:t>During anti-cancer treatment</a:t>
                      </a:r>
                    </a:p>
                  </a:txBody>
                  <a:tcPr/>
                </a:tc>
                <a:tc>
                  <a:txBody>
                    <a:bodyPr/>
                    <a:lstStyle/>
                    <a:p>
                      <a:pPr algn="ctr"/>
                      <a:r>
                        <a:rPr lang="en-US" sz="2800" dirty="0"/>
                        <a:t>55%</a:t>
                      </a:r>
                    </a:p>
                  </a:txBody>
                  <a:tcPr anchor="ctr"/>
                </a:tc>
                <a:extLst>
                  <a:ext uri="{0D108BD9-81ED-4DB2-BD59-A6C34878D82A}">
                    <a16:rowId xmlns:a16="http://schemas.microsoft.com/office/drawing/2014/main" val="163784105"/>
                  </a:ext>
                </a:extLst>
              </a:tr>
            </a:tbl>
          </a:graphicData>
        </a:graphic>
      </p:graphicFrame>
    </p:spTree>
    <p:extLst>
      <p:ext uri="{BB962C8B-B14F-4D97-AF65-F5344CB8AC3E}">
        <p14:creationId xmlns:p14="http://schemas.microsoft.com/office/powerpoint/2010/main" val="67549919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How Do We Feel Pain?</a:t>
            </a:r>
            <a:endParaRPr lang="en-US" altLang="en-US" dirty="0">
              <a:cs typeface="Helvetica Light" charset="0"/>
            </a:endParaRPr>
          </a:p>
        </p:txBody>
      </p:sp>
      <p:pic>
        <p:nvPicPr>
          <p:cNvPr id="3" name="Graphic 2" descr="Nerv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53" y="875578"/>
            <a:ext cx="1074872" cy="1074872"/>
          </a:xfrm>
          <a:prstGeom prst="rect">
            <a:avLst/>
          </a:prstGeom>
        </p:spPr>
      </p:pic>
      <p:pic>
        <p:nvPicPr>
          <p:cNvPr id="5" name="Picture 4"/>
          <p:cNvPicPr>
            <a:picLocks noChangeAspect="1"/>
          </p:cNvPicPr>
          <p:nvPr/>
        </p:nvPicPr>
        <p:blipFill>
          <a:blip r:embed="rId5">
            <a:duotone>
              <a:schemeClr val="accent5">
                <a:shade val="45000"/>
                <a:satMod val="135000"/>
              </a:schemeClr>
              <a:prstClr val="white"/>
            </a:duotone>
          </a:blip>
          <a:stretch>
            <a:fillRect/>
          </a:stretch>
        </p:blipFill>
        <p:spPr>
          <a:xfrm>
            <a:off x="370788" y="2142903"/>
            <a:ext cx="1074738" cy="985694"/>
          </a:xfrm>
          <a:prstGeom prst="rect">
            <a:avLst/>
          </a:prstGeom>
        </p:spPr>
      </p:pic>
      <p:pic>
        <p:nvPicPr>
          <p:cNvPr id="6" name="Graphic 4" descr="Brain"/>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748" y="3128597"/>
            <a:ext cx="1200150" cy="1200150"/>
          </a:xfrm>
          <a:prstGeom prst="rect">
            <a:avLst/>
          </a:prstGeom>
        </p:spPr>
      </p:pic>
      <p:pic>
        <p:nvPicPr>
          <p:cNvPr id="7" name="Picture 6"/>
          <p:cNvPicPr>
            <a:picLocks noChangeAspect="1"/>
          </p:cNvPicPr>
          <p:nvPr/>
        </p:nvPicPr>
        <p:blipFill>
          <a:blip r:embed="rId8"/>
          <a:stretch>
            <a:fillRect/>
          </a:stretch>
        </p:blipFill>
        <p:spPr>
          <a:xfrm>
            <a:off x="6261100" y="715911"/>
            <a:ext cx="2617452" cy="3904547"/>
          </a:xfrm>
          <a:prstGeom prst="rect">
            <a:avLst/>
          </a:prstGeom>
        </p:spPr>
      </p:pic>
      <p:sp>
        <p:nvSpPr>
          <p:cNvPr id="4" name="Content Placeholder 10"/>
          <p:cNvSpPr txBox="1">
            <a:spLocks/>
          </p:cNvSpPr>
          <p:nvPr/>
        </p:nvSpPr>
        <p:spPr>
          <a:xfrm>
            <a:off x="1802782" y="1079298"/>
            <a:ext cx="6659227"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2"/>
                </a:solidFill>
              </a:rPr>
              <a:t>Nerves</a:t>
            </a:r>
            <a:r>
              <a:rPr lang="en-US" dirty="0"/>
              <a:t> sense injury to our bodies</a:t>
            </a:r>
          </a:p>
          <a:p>
            <a:endParaRPr lang="en-US" dirty="0"/>
          </a:p>
          <a:p>
            <a:endParaRPr lang="en-US" dirty="0"/>
          </a:p>
          <a:p>
            <a:r>
              <a:rPr lang="en-US" dirty="0"/>
              <a:t>They send a signal through the </a:t>
            </a:r>
            <a:r>
              <a:rPr lang="en-US" b="1" dirty="0">
                <a:solidFill>
                  <a:schemeClr val="accent5"/>
                </a:solidFill>
              </a:rPr>
              <a:t>spinal cord </a:t>
            </a:r>
            <a:r>
              <a:rPr lang="en-US" dirty="0"/>
              <a:t>to the brain</a:t>
            </a:r>
          </a:p>
          <a:p>
            <a:endParaRPr lang="en-US" dirty="0"/>
          </a:p>
          <a:p>
            <a:endParaRPr lang="en-US" dirty="0"/>
          </a:p>
          <a:p>
            <a:r>
              <a:rPr lang="en-US" dirty="0"/>
              <a:t>Once the signal is received in the </a:t>
            </a:r>
            <a:r>
              <a:rPr lang="en-US" b="1" dirty="0">
                <a:solidFill>
                  <a:schemeClr val="accent4"/>
                </a:solidFill>
              </a:rPr>
              <a:t>brain</a:t>
            </a:r>
            <a:r>
              <a:rPr lang="en-US" dirty="0"/>
              <a:t>, we feel pain</a:t>
            </a:r>
          </a:p>
        </p:txBody>
      </p:sp>
    </p:spTree>
    <p:extLst>
      <p:ext uri="{BB962C8B-B14F-4D97-AF65-F5344CB8AC3E}">
        <p14:creationId xmlns:p14="http://schemas.microsoft.com/office/powerpoint/2010/main" val="329400169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342485"/>
            <a:ext cx="7797800" cy="978729"/>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Pain is More Than a Physical Sensation</a:t>
            </a:r>
            <a:endParaRPr lang="en-US" altLang="en-US" dirty="0">
              <a:cs typeface="Helvetica Light" charset="0"/>
            </a:endParaRPr>
          </a:p>
        </p:txBody>
      </p:sp>
      <p:sp>
        <p:nvSpPr>
          <p:cNvPr id="5" name="Content Placeholder 2"/>
          <p:cNvSpPr txBox="1">
            <a:spLocks/>
          </p:cNvSpPr>
          <p:nvPr/>
        </p:nvSpPr>
        <p:spPr>
          <a:xfrm>
            <a:off x="304799" y="1104900"/>
            <a:ext cx="4591055" cy="3749675"/>
          </a:xfrm>
          <a:prstGeom prst="rect">
            <a:avLst/>
          </a:prstGeom>
        </p:spPr>
        <p:txBody>
          <a:bodyPr>
            <a:normAutofit/>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cs typeface="Helvetica Light" charset="0"/>
              </a:rPr>
              <a:t>Pain is an </a:t>
            </a:r>
            <a:r>
              <a:rPr lang="en-US" altLang="en-US" b="1" dirty="0">
                <a:cs typeface="Helvetica Light" charset="0"/>
              </a:rPr>
              <a:t>emotional experience</a:t>
            </a:r>
          </a:p>
          <a:p>
            <a:pPr marL="0" indent="0">
              <a:buNone/>
            </a:pPr>
            <a:endParaRPr lang="en-US" altLang="en-US" b="1" dirty="0">
              <a:cs typeface="Helvetica Light" charset="0"/>
            </a:endParaRPr>
          </a:p>
          <a:p>
            <a:r>
              <a:rPr lang="en-US" altLang="en-US" dirty="0">
                <a:cs typeface="Helvetica Light" charset="0"/>
              </a:rPr>
              <a:t>Pain is a </a:t>
            </a:r>
            <a:r>
              <a:rPr lang="en-US" altLang="en-US" b="1" dirty="0">
                <a:cs typeface="Helvetica Light" charset="0"/>
              </a:rPr>
              <a:t>subjective experience</a:t>
            </a:r>
          </a:p>
          <a:p>
            <a:endParaRPr lang="en-US" altLang="en-US" b="1" dirty="0">
              <a:cs typeface="Helvetica Light" charset="0"/>
            </a:endParaRPr>
          </a:p>
          <a:p>
            <a:r>
              <a:rPr lang="en-US" altLang="en-US" dirty="0">
                <a:cs typeface="Helvetica Light" charset="0"/>
              </a:rPr>
              <a:t>Pain is </a:t>
            </a:r>
            <a:r>
              <a:rPr lang="en-US" altLang="en-US" b="1" dirty="0">
                <a:cs typeface="Helvetica Light" charset="0"/>
              </a:rPr>
              <a:t>stressful for patients and doctors</a:t>
            </a:r>
          </a:p>
        </p:txBody>
      </p:sp>
      <p:pic>
        <p:nvPicPr>
          <p:cNvPr id="6" name="Picture 5" descr="A person wearing glasses&#10;&#10;Description automatically generated"/>
          <p:cNvPicPr>
            <a:picLocks noChangeAspect="1"/>
          </p:cNvPicPr>
          <p:nvPr/>
        </p:nvPicPr>
        <p:blipFill>
          <a:blip r:embed="rId3"/>
          <a:stretch>
            <a:fillRect/>
          </a:stretch>
        </p:blipFill>
        <p:spPr>
          <a:xfrm>
            <a:off x="4895854" y="1104900"/>
            <a:ext cx="3943346" cy="2630713"/>
          </a:xfrm>
          <a:prstGeom prst="rect">
            <a:avLst/>
          </a:prstGeom>
        </p:spPr>
      </p:pic>
    </p:spTree>
    <p:extLst>
      <p:ext uri="{BB962C8B-B14F-4D97-AF65-F5344CB8AC3E}">
        <p14:creationId xmlns:p14="http://schemas.microsoft.com/office/powerpoint/2010/main" val="38438072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dirty="0"/>
              <a:t>Using Zoom Interpretation </a:t>
            </a:r>
          </a:p>
        </p:txBody>
      </p:sp>
      <p:sp>
        <p:nvSpPr>
          <p:cNvPr id="3" name="Content Placeholder 3"/>
          <p:cNvSpPr txBox="1">
            <a:spLocks/>
          </p:cNvSpPr>
          <p:nvPr/>
        </p:nvSpPr>
        <p:spPr>
          <a:xfrm>
            <a:off x="408836" y="1123075"/>
            <a:ext cx="4152803"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On the bottom right of your screen, you’ll see an “interpretation” button.  </a:t>
            </a:r>
          </a:p>
          <a:p>
            <a:pPr marL="0" indent="0">
              <a:buFont typeface="Wingdings" panose="05000000000000000000" pitchFamily="2" charset="2"/>
              <a:buNone/>
            </a:pPr>
            <a:endParaRPr lang="en-US" sz="2400" dirty="0"/>
          </a:p>
          <a:p>
            <a:r>
              <a:rPr lang="en-US" sz="2400" dirty="0"/>
              <a:t>Click on it, then click on the language you’d like.</a:t>
            </a:r>
          </a:p>
        </p:txBody>
      </p:sp>
      <p:pic>
        <p:nvPicPr>
          <p:cNvPr id="4" name="Content Placeholder 4"/>
          <p:cNvPicPr>
            <a:picLocks noChangeAspect="1"/>
          </p:cNvPicPr>
          <p:nvPr/>
        </p:nvPicPr>
        <p:blipFill>
          <a:blip r:embed="rId3"/>
          <a:stretch>
            <a:fillRect/>
          </a:stretch>
        </p:blipFill>
        <p:spPr>
          <a:xfrm>
            <a:off x="5486400" y="912266"/>
            <a:ext cx="3264108" cy="3142952"/>
          </a:xfrm>
          <a:prstGeom prst="rect">
            <a:avLst/>
          </a:prstGeom>
        </p:spPr>
      </p:pic>
      <p:cxnSp>
        <p:nvCxnSpPr>
          <p:cNvPr id="5" name="Straight Arrow Connector 4"/>
          <p:cNvCxnSpPr/>
          <p:nvPr/>
        </p:nvCxnSpPr>
        <p:spPr>
          <a:xfrm>
            <a:off x="4138346" y="1863090"/>
            <a:ext cx="1940049" cy="1703070"/>
          </a:xfrm>
          <a:prstGeom prst="straightConnector1">
            <a:avLst/>
          </a:prstGeom>
          <a:ln w="19050" cap="flat" cmpd="sng" algn="ctr">
            <a:solidFill>
              <a:srgbClr val="C0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959501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Roadmap</a:t>
            </a:r>
            <a:endParaRPr lang="en-US" dirty="0"/>
          </a:p>
        </p:txBody>
      </p:sp>
      <p:pic>
        <p:nvPicPr>
          <p:cNvPr id="3" name="Content Placeholder 9" descr="A path with trees on the side of a road&#10;&#10;Description automatically generated"/>
          <p:cNvPicPr>
            <a:picLocks noChangeAspect="1"/>
          </p:cNvPicPr>
          <p:nvPr/>
        </p:nvPicPr>
        <p:blipFill>
          <a:blip r:embed="rId3"/>
          <a:stretch>
            <a:fillRect/>
          </a:stretch>
        </p:blipFill>
        <p:spPr>
          <a:xfrm>
            <a:off x="304800" y="1500981"/>
            <a:ext cx="4152900" cy="2595562"/>
          </a:xfrm>
          <a:prstGeom prst="rect">
            <a:avLst/>
          </a:prstGeom>
        </p:spPr>
      </p:pic>
      <p:sp>
        <p:nvSpPr>
          <p:cNvPr id="4" name="Content Placeholder 2"/>
          <p:cNvSpPr txBox="1">
            <a:spLocks/>
          </p:cNvSpPr>
          <p:nvPr/>
        </p:nvSpPr>
        <p:spPr>
          <a:xfrm>
            <a:off x="4549140" y="694691"/>
            <a:ext cx="4594859" cy="3658168"/>
          </a:xfrm>
          <a:prstGeom prst="rect">
            <a:avLst/>
          </a:prstGeom>
        </p:spPr>
        <p:txBody>
          <a:bodyPr>
            <a:normAutofit fontScale="925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a:p>
            <a:r>
              <a:rPr lang="en-US" dirty="0"/>
              <a:t>Co-Hosting Organizations introductions</a:t>
            </a:r>
          </a:p>
          <a:p>
            <a:pPr marL="0" indent="0">
              <a:buFont typeface="Wingdings" panose="05000000000000000000" pitchFamily="2" charset="2"/>
              <a:buNone/>
            </a:pPr>
            <a:endParaRPr lang="en-US" dirty="0"/>
          </a:p>
          <a:p>
            <a:r>
              <a:rPr lang="en-US" dirty="0"/>
              <a:t>What is palliative care?</a:t>
            </a:r>
          </a:p>
          <a:p>
            <a:pPr marL="0" indent="0">
              <a:buFont typeface="Wingdings" panose="05000000000000000000" pitchFamily="2" charset="2"/>
              <a:buNone/>
            </a:pPr>
            <a:endParaRPr lang="en-US" dirty="0"/>
          </a:p>
          <a:p>
            <a:r>
              <a:rPr lang="en-US" dirty="0"/>
              <a:t>What is pain?</a:t>
            </a:r>
          </a:p>
          <a:p>
            <a:endParaRPr lang="en-US" dirty="0"/>
          </a:p>
          <a:p>
            <a:r>
              <a:rPr lang="en-US" b="1" dirty="0"/>
              <a:t>How do we relieve pain?</a:t>
            </a:r>
          </a:p>
          <a:p>
            <a:endParaRPr lang="en-US" dirty="0"/>
          </a:p>
          <a:p>
            <a:r>
              <a:rPr lang="en-US" dirty="0"/>
              <a:t>How do you get help for pain?</a:t>
            </a:r>
          </a:p>
        </p:txBody>
      </p:sp>
    </p:spTree>
    <p:extLst>
      <p:ext uri="{BB962C8B-B14F-4D97-AF65-F5344CB8AC3E}">
        <p14:creationId xmlns:p14="http://schemas.microsoft.com/office/powerpoint/2010/main" val="85847568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799" y="1105434"/>
            <a:ext cx="4353261"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How we perceive pain is complex</a:t>
            </a:r>
          </a:p>
          <a:p>
            <a:endParaRPr lang="en-US"/>
          </a:p>
          <a:p>
            <a:r>
              <a:rPr lang="en-US"/>
              <a:t>There are pathways in the brain that help regulate pain</a:t>
            </a:r>
          </a:p>
          <a:p>
            <a:endParaRPr lang="en-US"/>
          </a:p>
          <a:p>
            <a:r>
              <a:rPr lang="en-US"/>
              <a:t>These pathways can both </a:t>
            </a:r>
            <a:r>
              <a:rPr lang="en-US" b="1">
                <a:solidFill>
                  <a:schemeClr val="accent2"/>
                </a:solidFill>
              </a:rPr>
              <a:t>INCREASE</a:t>
            </a:r>
            <a:r>
              <a:rPr lang="en-US"/>
              <a:t> and </a:t>
            </a:r>
            <a:r>
              <a:rPr lang="en-US" b="1">
                <a:solidFill>
                  <a:schemeClr val="accent4"/>
                </a:solidFill>
              </a:rPr>
              <a:t>DECREASE</a:t>
            </a:r>
            <a:r>
              <a:rPr lang="en-US"/>
              <a:t> the perception of pain</a:t>
            </a:r>
            <a:endParaRPr lang="en-US" dirty="0"/>
          </a:p>
        </p:txBody>
      </p:sp>
      <p:pic>
        <p:nvPicPr>
          <p:cNvPr id="4" name="Picture 3" descr="A close up of a device&#10;&#10;Description automatically generated"/>
          <p:cNvPicPr>
            <a:picLocks noChangeAspect="1"/>
          </p:cNvPicPr>
          <p:nvPr/>
        </p:nvPicPr>
        <p:blipFill rotWithShape="1">
          <a:blip r:embed="rId3"/>
          <a:srcRect r="64941" b="28494"/>
          <a:stretch/>
        </p:blipFill>
        <p:spPr>
          <a:xfrm>
            <a:off x="4658060" y="119536"/>
            <a:ext cx="3894160" cy="4467676"/>
          </a:xfrm>
          <a:prstGeom prst="rect">
            <a:avLst/>
          </a:prstGeom>
        </p:spPr>
      </p:pic>
      <p:sp>
        <p:nvSpPr>
          <p:cNvPr id="2" name="Title 1"/>
          <p:cNvSpPr txBox="1">
            <a:spLocks/>
          </p:cNvSpPr>
          <p:nvPr/>
        </p:nvSpPr>
        <p:spPr>
          <a:xfrm>
            <a:off x="304800" y="291046"/>
            <a:ext cx="526161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dirty="0"/>
              <a:t>How Do We Relieve Pain?</a:t>
            </a:r>
          </a:p>
        </p:txBody>
      </p:sp>
    </p:spTree>
    <p:extLst>
      <p:ext uri="{BB962C8B-B14F-4D97-AF65-F5344CB8AC3E}">
        <p14:creationId xmlns:p14="http://schemas.microsoft.com/office/powerpoint/2010/main" val="3461858856"/>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How Do We Relieve Pain?</a:t>
            </a:r>
            <a:endParaRPr lang="en-US" dirty="0"/>
          </a:p>
        </p:txBody>
      </p:sp>
      <p:graphicFrame>
        <p:nvGraphicFramePr>
          <p:cNvPr id="3" name="Diagram 2"/>
          <p:cNvGraphicFramePr/>
          <p:nvPr>
            <p:extLst>
              <p:ext uri="{D42A27DB-BD31-4B8C-83A1-F6EECF244321}">
                <p14:modId xmlns:p14="http://schemas.microsoft.com/office/powerpoint/2010/main" val="2732460635"/>
              </p:ext>
            </p:extLst>
          </p:nvPr>
        </p:nvGraphicFramePr>
        <p:xfrm>
          <a:off x="-355750" y="817880"/>
          <a:ext cx="4276240" cy="368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6"/>
          <p:cNvSpPr txBox="1">
            <a:spLocks/>
          </p:cNvSpPr>
          <p:nvPr/>
        </p:nvSpPr>
        <p:spPr>
          <a:xfrm>
            <a:off x="4641649" y="1103159"/>
            <a:ext cx="4152803"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Pain is complex</a:t>
            </a:r>
          </a:p>
          <a:p>
            <a:endParaRPr lang="en-US"/>
          </a:p>
          <a:p>
            <a:r>
              <a:rPr lang="en-US"/>
              <a:t>Need to use multiple strategies to manage pain</a:t>
            </a:r>
            <a:endParaRPr lang="en-US" dirty="0"/>
          </a:p>
        </p:txBody>
      </p:sp>
    </p:spTree>
    <p:extLst>
      <p:ext uri="{BB962C8B-B14F-4D97-AF65-F5344CB8AC3E}">
        <p14:creationId xmlns:p14="http://schemas.microsoft.com/office/powerpoint/2010/main" val="147308948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Medications for Pain Management</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1983441145"/>
              </p:ext>
            </p:extLst>
          </p:nvPr>
        </p:nvGraphicFramePr>
        <p:xfrm>
          <a:off x="1116295" y="831850"/>
          <a:ext cx="5265490" cy="338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Alternate Process 3"/>
          <p:cNvSpPr/>
          <p:nvPr/>
        </p:nvSpPr>
        <p:spPr>
          <a:xfrm>
            <a:off x="4294149" y="1158690"/>
            <a:ext cx="2499919" cy="352338"/>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Nociceptive, Neuropathic</a:t>
            </a:r>
          </a:p>
        </p:txBody>
      </p:sp>
      <p:sp>
        <p:nvSpPr>
          <p:cNvPr id="5" name="Flowchart: Alternate Process 4"/>
          <p:cNvSpPr/>
          <p:nvPr/>
        </p:nvSpPr>
        <p:spPr>
          <a:xfrm>
            <a:off x="4706433" y="1837869"/>
            <a:ext cx="2499919" cy="352338"/>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Neuropathic</a:t>
            </a:r>
          </a:p>
        </p:txBody>
      </p:sp>
      <p:sp>
        <p:nvSpPr>
          <p:cNvPr id="6" name="Flowchart: Alternate Process 5"/>
          <p:cNvSpPr/>
          <p:nvPr/>
        </p:nvSpPr>
        <p:spPr>
          <a:xfrm>
            <a:off x="5293733" y="2588711"/>
            <a:ext cx="2499919" cy="352338"/>
          </a:xfrm>
          <a:prstGeom prst="flowChartAlternateProcess">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Inflammatory</a:t>
            </a:r>
          </a:p>
        </p:txBody>
      </p:sp>
      <p:sp>
        <p:nvSpPr>
          <p:cNvPr id="7" name="Flowchart: Alternate Process 6"/>
          <p:cNvSpPr/>
          <p:nvPr/>
        </p:nvSpPr>
        <p:spPr>
          <a:xfrm>
            <a:off x="5719022" y="3547139"/>
            <a:ext cx="2948515" cy="352338"/>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Nociceptive, Inflammatory</a:t>
            </a:r>
          </a:p>
        </p:txBody>
      </p:sp>
    </p:spTree>
    <p:extLst>
      <p:ext uri="{BB962C8B-B14F-4D97-AF65-F5344CB8AC3E}">
        <p14:creationId xmlns:p14="http://schemas.microsoft.com/office/powerpoint/2010/main" val="29324184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288925"/>
            <a:ext cx="694182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dirty="0"/>
              <a:t>A Word About Cannabis (Marijuana)</a:t>
            </a:r>
          </a:p>
        </p:txBody>
      </p:sp>
      <p:sp>
        <p:nvSpPr>
          <p:cNvPr id="4" name="Content Placeholder 2"/>
          <p:cNvSpPr txBox="1">
            <a:spLocks/>
          </p:cNvSpPr>
          <p:nvPr/>
        </p:nvSpPr>
        <p:spPr>
          <a:xfrm>
            <a:off x="304800" y="991134"/>
            <a:ext cx="4858871"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is mixed data about its ability to treat pain</a:t>
            </a:r>
          </a:p>
          <a:p>
            <a:r>
              <a:rPr lang="en-US" dirty="0"/>
              <a:t>Some doctors support using cannabis, while others do not</a:t>
            </a:r>
          </a:p>
          <a:p>
            <a:r>
              <a:rPr lang="en-US" dirty="0"/>
              <a:t>In California, cannabis is legal, and you do not need special permission from a doctor to purchase or use cannabis</a:t>
            </a:r>
          </a:p>
          <a:p>
            <a:pPr lvl="1"/>
            <a:r>
              <a:rPr lang="en-US" dirty="0"/>
              <a:t>Use “tinctures” </a:t>
            </a:r>
          </a:p>
          <a:p>
            <a:pPr lvl="1"/>
            <a:r>
              <a:rPr lang="en-US" dirty="0"/>
              <a:t>Start with a small dose</a:t>
            </a:r>
          </a:p>
          <a:p>
            <a:pPr lvl="1"/>
            <a:r>
              <a:rPr lang="en-US" dirty="0"/>
              <a:t>Increase SLOWLY</a:t>
            </a:r>
          </a:p>
        </p:txBody>
      </p:sp>
      <p:pic>
        <p:nvPicPr>
          <p:cNvPr id="5" name="Picture 4" descr="A close up of a tree&#10;&#10;Description automatically generated"/>
          <p:cNvPicPr>
            <a:picLocks noChangeAspect="1"/>
          </p:cNvPicPr>
          <p:nvPr/>
        </p:nvPicPr>
        <p:blipFill>
          <a:blip r:embed="rId3"/>
          <a:stretch>
            <a:fillRect/>
          </a:stretch>
        </p:blipFill>
        <p:spPr>
          <a:xfrm>
            <a:off x="5286021" y="1105434"/>
            <a:ext cx="3857979" cy="2571750"/>
          </a:xfrm>
          <a:prstGeom prst="rect">
            <a:avLst/>
          </a:prstGeom>
        </p:spPr>
      </p:pic>
    </p:spTree>
    <p:extLst>
      <p:ext uri="{BB962C8B-B14F-4D97-AF65-F5344CB8AC3E}">
        <p14:creationId xmlns:p14="http://schemas.microsoft.com/office/powerpoint/2010/main" val="141936018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799" y="288925"/>
            <a:ext cx="8633461"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dirty="0"/>
              <a:t>Psychological Strategies for Pain Management</a:t>
            </a:r>
          </a:p>
        </p:txBody>
      </p:sp>
      <p:pic>
        <p:nvPicPr>
          <p:cNvPr id="3" name="Content Placeholder 6" descr="A screenshot of a cell phone&#10;&#10;Description automatically generated"/>
          <p:cNvPicPr>
            <a:picLocks noChangeAspect="1"/>
          </p:cNvPicPr>
          <p:nvPr/>
        </p:nvPicPr>
        <p:blipFill rotWithShape="1">
          <a:blip r:embed="rId3"/>
          <a:srcRect l="12574" r="13594"/>
          <a:stretch/>
        </p:blipFill>
        <p:spPr>
          <a:xfrm>
            <a:off x="304799" y="983959"/>
            <a:ext cx="2141221" cy="2900123"/>
          </a:xfrm>
          <a:prstGeom prst="rect">
            <a:avLst/>
          </a:prstGeom>
        </p:spPr>
      </p:pic>
      <p:pic>
        <p:nvPicPr>
          <p:cNvPr id="4" name="Picture 2" descr="Calm - Meditate, Sleep, Relax - Apps on Google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875" y="1933888"/>
            <a:ext cx="1023959" cy="1023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dspace is now free for health care professionals because of the pandemic  - The Verge"/>
          <p:cNvPicPr>
            <a:picLocks noChangeAspect="1" noChangeArrowheads="1"/>
          </p:cNvPicPr>
          <p:nvPr/>
        </p:nvPicPr>
        <p:blipFill rotWithShape="1">
          <a:blip r:embed="rId5">
            <a:extLst>
              <a:ext uri="{28A0092B-C50C-407E-A947-70E740481C1C}">
                <a14:useLocalDpi xmlns:a14="http://schemas.microsoft.com/office/drawing/2010/main" val="0"/>
              </a:ext>
            </a:extLst>
          </a:blip>
          <a:srcRect t="31894" b="37404"/>
          <a:stretch/>
        </p:blipFill>
        <p:spPr bwMode="auto">
          <a:xfrm>
            <a:off x="1463298" y="3863196"/>
            <a:ext cx="2340686" cy="53896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a:xfrm>
            <a:off x="4641649" y="1103159"/>
            <a:ext cx="4152803" cy="3386859"/>
          </a:xfrm>
          <a:prstGeom prst="rect">
            <a:avLst/>
          </a:prstGeom>
        </p:spPr>
        <p:txBody>
          <a:bodyPr>
            <a:normAutofit lnSpcReduction="100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a:t>The Opioid-Free Pain Relief Kit</a:t>
            </a:r>
          </a:p>
          <a:p>
            <a:pPr lvl="1"/>
            <a:r>
              <a:rPr lang="en-US"/>
              <a:t>Meditation and relaxation techniques</a:t>
            </a:r>
          </a:p>
          <a:p>
            <a:pPr lvl="1"/>
            <a:r>
              <a:rPr lang="en-US"/>
              <a:t>Sleep</a:t>
            </a:r>
          </a:p>
          <a:p>
            <a:pPr lvl="1"/>
            <a:r>
              <a:rPr lang="en-US"/>
              <a:t>Exercise and activity</a:t>
            </a:r>
          </a:p>
          <a:p>
            <a:r>
              <a:rPr lang="en-US">
                <a:hlinkClick r:id="rId6"/>
              </a:rPr>
              <a:t>https://osher.ucsf.edu/guided-imagery-meditation-resources</a:t>
            </a:r>
            <a:endParaRPr lang="en-US"/>
          </a:p>
          <a:p>
            <a:r>
              <a:rPr lang="en-US"/>
              <a:t>Cognitive-Behavioral Therapy</a:t>
            </a:r>
          </a:p>
          <a:p>
            <a:r>
              <a:rPr lang="en-US"/>
              <a:t>Mindfulness-Based Stress Reduction</a:t>
            </a:r>
          </a:p>
          <a:p>
            <a:r>
              <a:rPr lang="en-US"/>
              <a:t>Meditation applications</a:t>
            </a:r>
            <a:endParaRPr lang="en-US" dirty="0"/>
          </a:p>
        </p:txBody>
      </p:sp>
    </p:spTree>
    <p:extLst>
      <p:ext uri="{BB962C8B-B14F-4D97-AF65-F5344CB8AC3E}">
        <p14:creationId xmlns:p14="http://schemas.microsoft.com/office/powerpoint/2010/main" val="289426301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288925"/>
            <a:ext cx="8489652"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Integrative Medicine for Pain Management</a:t>
            </a:r>
            <a:endParaRPr lang="en-US" dirty="0"/>
          </a:p>
        </p:txBody>
      </p:sp>
      <p:sp>
        <p:nvSpPr>
          <p:cNvPr id="4" name="Content Placeholder 3"/>
          <p:cNvSpPr txBox="1">
            <a:spLocks/>
          </p:cNvSpPr>
          <p:nvPr/>
        </p:nvSpPr>
        <p:spPr>
          <a:xfrm>
            <a:off x="304800" y="1105434"/>
            <a:ext cx="4152803"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Heating/Icing</a:t>
            </a:r>
          </a:p>
          <a:p>
            <a:r>
              <a:rPr lang="en-US"/>
              <a:t>Massage</a:t>
            </a:r>
          </a:p>
          <a:p>
            <a:r>
              <a:rPr lang="en-US"/>
              <a:t>Acupuncture</a:t>
            </a:r>
          </a:p>
          <a:p>
            <a:r>
              <a:rPr lang="en-US"/>
              <a:t>Aromatherapy</a:t>
            </a:r>
          </a:p>
          <a:p>
            <a:r>
              <a:rPr lang="en-US"/>
              <a:t>Hypnotherapy</a:t>
            </a:r>
          </a:p>
          <a:p>
            <a:r>
              <a:rPr lang="en-US"/>
              <a:t>Tai Chi</a:t>
            </a:r>
          </a:p>
          <a:p>
            <a:endParaRPr lang="en-US"/>
          </a:p>
          <a:p>
            <a:endParaRPr lang="en-US" dirty="0"/>
          </a:p>
        </p:txBody>
      </p:sp>
      <p:pic>
        <p:nvPicPr>
          <p:cNvPr id="5" name="Content Placeholder 6" descr="A picture containing indoor, person, person, room&#10;&#10;Description automatically generated"/>
          <p:cNvPicPr>
            <a:picLocks noChangeAspect="1"/>
          </p:cNvPicPr>
          <p:nvPr/>
        </p:nvPicPr>
        <p:blipFill>
          <a:blip r:embed="rId3"/>
          <a:stretch>
            <a:fillRect/>
          </a:stretch>
        </p:blipFill>
        <p:spPr>
          <a:xfrm>
            <a:off x="3714750" y="992058"/>
            <a:ext cx="4725372" cy="3141348"/>
          </a:xfrm>
          <a:prstGeom prst="rect">
            <a:avLst/>
          </a:prstGeom>
        </p:spPr>
      </p:pic>
    </p:spTree>
    <p:extLst>
      <p:ext uri="{BB962C8B-B14F-4D97-AF65-F5344CB8AC3E}">
        <p14:creationId xmlns:p14="http://schemas.microsoft.com/office/powerpoint/2010/main" val="255489247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8489652"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Spiritual Care for Pain Management</a:t>
            </a:r>
            <a:endParaRPr lang="en-US" dirty="0"/>
          </a:p>
        </p:txBody>
      </p:sp>
      <p:pic>
        <p:nvPicPr>
          <p:cNvPr id="3" name="Content Placeholder 9" descr="A statue of a rock&#10;&#10;Description automatically generated"/>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04800" y="1142538"/>
            <a:ext cx="4152900" cy="2758269"/>
          </a:xfrm>
          <a:prstGeom prst="rect">
            <a:avLst/>
          </a:prstGeom>
        </p:spPr>
      </p:pic>
      <p:sp>
        <p:nvSpPr>
          <p:cNvPr id="4" name="Content Placeholder 4"/>
          <p:cNvSpPr txBox="1">
            <a:spLocks/>
          </p:cNvSpPr>
          <p:nvPr/>
        </p:nvSpPr>
        <p:spPr>
          <a:xfrm>
            <a:off x="4641649" y="1103159"/>
            <a:ext cx="4152803" cy="3386859"/>
          </a:xfrm>
          <a:prstGeom prst="rect">
            <a:avLst/>
          </a:prstGeom>
        </p:spPr>
        <p:txBody>
          <a:bodyPr>
            <a:normAutofit lnSpcReduction="100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Spiritual Care can help address existential pain/suffering</a:t>
            </a:r>
          </a:p>
          <a:p>
            <a:pPr lvl="1"/>
            <a:r>
              <a:rPr lang="en-US"/>
              <a:t>Why did this happen to me?</a:t>
            </a:r>
          </a:p>
          <a:p>
            <a:pPr lvl="1"/>
            <a:r>
              <a:rPr lang="en-US"/>
              <a:t>What is God’s plan in this?</a:t>
            </a:r>
          </a:p>
          <a:p>
            <a:pPr lvl="1"/>
            <a:r>
              <a:rPr lang="en-US"/>
              <a:t>What happens after we die?</a:t>
            </a:r>
          </a:p>
          <a:p>
            <a:pPr lvl="1"/>
            <a:endParaRPr lang="en-US"/>
          </a:p>
          <a:p>
            <a:r>
              <a:rPr lang="en-US"/>
              <a:t>Spiritual Care can offer</a:t>
            </a:r>
          </a:p>
          <a:p>
            <a:pPr lvl="1"/>
            <a:r>
              <a:rPr lang="en-US"/>
              <a:t>Listening</a:t>
            </a:r>
          </a:p>
          <a:p>
            <a:pPr lvl="1"/>
            <a:r>
              <a:rPr lang="en-US"/>
              <a:t>Open-hearted conversation</a:t>
            </a:r>
          </a:p>
          <a:p>
            <a:pPr lvl="1"/>
            <a:r>
              <a:rPr lang="en-US"/>
              <a:t>Calm presence</a:t>
            </a:r>
          </a:p>
          <a:p>
            <a:pPr lvl="1"/>
            <a:r>
              <a:rPr lang="en-US"/>
              <a:t>Prayers and blessings</a:t>
            </a:r>
            <a:endParaRPr lang="en-US" dirty="0"/>
          </a:p>
        </p:txBody>
      </p:sp>
    </p:spTree>
    <p:extLst>
      <p:ext uri="{BB962C8B-B14F-4D97-AF65-F5344CB8AC3E}">
        <p14:creationId xmlns:p14="http://schemas.microsoft.com/office/powerpoint/2010/main" val="256302733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Roadmap</a:t>
            </a:r>
            <a:endParaRPr lang="en-US" dirty="0"/>
          </a:p>
        </p:txBody>
      </p:sp>
      <p:pic>
        <p:nvPicPr>
          <p:cNvPr id="3" name="Content Placeholder 9" descr="A path with trees on the side of a road&#10;&#10;Description automatically generated"/>
          <p:cNvPicPr>
            <a:picLocks noChangeAspect="1"/>
          </p:cNvPicPr>
          <p:nvPr/>
        </p:nvPicPr>
        <p:blipFill>
          <a:blip r:embed="rId3"/>
          <a:stretch>
            <a:fillRect/>
          </a:stretch>
        </p:blipFill>
        <p:spPr>
          <a:xfrm>
            <a:off x="304800" y="1500981"/>
            <a:ext cx="4152900" cy="2595562"/>
          </a:xfrm>
          <a:prstGeom prst="rect">
            <a:avLst/>
          </a:prstGeom>
        </p:spPr>
      </p:pic>
      <p:sp>
        <p:nvSpPr>
          <p:cNvPr id="4" name="Content Placeholder 2"/>
          <p:cNvSpPr txBox="1">
            <a:spLocks/>
          </p:cNvSpPr>
          <p:nvPr/>
        </p:nvSpPr>
        <p:spPr>
          <a:xfrm>
            <a:off x="4549140" y="694691"/>
            <a:ext cx="4594859" cy="3658168"/>
          </a:xfrm>
          <a:prstGeom prst="rect">
            <a:avLst/>
          </a:prstGeom>
        </p:spPr>
        <p:txBody>
          <a:bodyPr>
            <a:normAutofit fontScale="925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a:p>
            <a:r>
              <a:rPr lang="en-US" dirty="0"/>
              <a:t>Co-Hosting Organizations introductions</a:t>
            </a:r>
          </a:p>
          <a:p>
            <a:pPr marL="0" indent="0">
              <a:buFont typeface="Wingdings" panose="05000000000000000000" pitchFamily="2" charset="2"/>
              <a:buNone/>
            </a:pPr>
            <a:endParaRPr lang="en-US" dirty="0"/>
          </a:p>
          <a:p>
            <a:r>
              <a:rPr lang="en-US" dirty="0"/>
              <a:t>What is palliative care?</a:t>
            </a:r>
          </a:p>
          <a:p>
            <a:pPr marL="0" indent="0">
              <a:buFont typeface="Wingdings" panose="05000000000000000000" pitchFamily="2" charset="2"/>
              <a:buNone/>
            </a:pPr>
            <a:endParaRPr lang="en-US" dirty="0"/>
          </a:p>
          <a:p>
            <a:r>
              <a:rPr lang="en-US" dirty="0"/>
              <a:t>What is pain?</a:t>
            </a:r>
          </a:p>
          <a:p>
            <a:endParaRPr lang="en-US" dirty="0"/>
          </a:p>
          <a:p>
            <a:r>
              <a:rPr lang="en-US" dirty="0"/>
              <a:t>How do we relieve pain?</a:t>
            </a:r>
          </a:p>
          <a:p>
            <a:endParaRPr lang="en-US" dirty="0"/>
          </a:p>
          <a:p>
            <a:r>
              <a:rPr lang="en-US" b="1" dirty="0"/>
              <a:t>How do you get help for pain?</a:t>
            </a:r>
          </a:p>
        </p:txBody>
      </p:sp>
    </p:spTree>
    <p:extLst>
      <p:ext uri="{BB962C8B-B14F-4D97-AF65-F5344CB8AC3E}">
        <p14:creationId xmlns:p14="http://schemas.microsoft.com/office/powerpoint/2010/main" val="239366478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72635"/>
            <a:ext cx="8489652" cy="978729"/>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How to Ask Your Doctor for Help with Pain</a:t>
            </a:r>
            <a:endParaRPr lang="en-US" dirty="0"/>
          </a:p>
        </p:txBody>
      </p:sp>
      <p:sp>
        <p:nvSpPr>
          <p:cNvPr id="3" name="Content Placeholder 2"/>
          <p:cNvSpPr txBox="1">
            <a:spLocks/>
          </p:cNvSpPr>
          <p:nvPr/>
        </p:nvSpPr>
        <p:spPr>
          <a:xfrm>
            <a:off x="304800" y="1011878"/>
            <a:ext cx="4152803"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 am worried cancer is causing my pain</a:t>
            </a:r>
          </a:p>
          <a:p>
            <a:pPr lvl="1"/>
            <a:r>
              <a:rPr lang="en-US" dirty="0"/>
              <a:t>AND, it is limiting my function</a:t>
            </a:r>
          </a:p>
          <a:p>
            <a:pPr marL="338137" lvl="1" indent="0">
              <a:buFont typeface="Arial" panose="020B0604020202020204" pitchFamily="34" charset="0"/>
              <a:buNone/>
            </a:pPr>
            <a:endParaRPr lang="en-US" dirty="0"/>
          </a:p>
          <a:p>
            <a:r>
              <a:rPr lang="en-US" dirty="0"/>
              <a:t>What can you do to help my pain?</a:t>
            </a:r>
          </a:p>
          <a:p>
            <a:endParaRPr lang="en-US" dirty="0"/>
          </a:p>
          <a:p>
            <a:r>
              <a:rPr lang="en-US" dirty="0"/>
              <a:t>Do you think I should see a palliative care doctor or a pain management specialist?</a:t>
            </a:r>
          </a:p>
          <a:p>
            <a:endParaRPr lang="en-US" dirty="0"/>
          </a:p>
          <a:p>
            <a:endParaRPr lang="en-US" dirty="0"/>
          </a:p>
        </p:txBody>
      </p:sp>
      <p:pic>
        <p:nvPicPr>
          <p:cNvPr id="4" name="Content Placeholder 5" descr="A picture containing table, using, sitting, food&#10;&#10;Description automatically generated"/>
          <p:cNvPicPr>
            <a:picLocks noChangeAspect="1"/>
          </p:cNvPicPr>
          <p:nvPr/>
        </p:nvPicPr>
        <p:blipFill>
          <a:blip r:embed="rId3"/>
          <a:stretch>
            <a:fillRect/>
          </a:stretch>
        </p:blipFill>
        <p:spPr>
          <a:xfrm>
            <a:off x="4572000" y="1187450"/>
            <a:ext cx="4152900" cy="2768600"/>
          </a:xfrm>
          <a:prstGeom prst="rect">
            <a:avLst/>
          </a:prstGeom>
        </p:spPr>
      </p:pic>
    </p:spTree>
    <p:extLst>
      <p:ext uri="{BB962C8B-B14F-4D97-AF65-F5344CB8AC3E}">
        <p14:creationId xmlns:p14="http://schemas.microsoft.com/office/powerpoint/2010/main" val="257779420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ltLang="en-US">
                <a:cs typeface="Helvetica Light" charset="0"/>
              </a:rPr>
              <a:t>Quick Intro to a ZOOM Webinar</a:t>
            </a:r>
            <a:endParaRPr lang="en-US" altLang="en-US" dirty="0">
              <a:cs typeface="Helvetica Light" charset="0"/>
            </a:endParaRPr>
          </a:p>
        </p:txBody>
      </p:sp>
      <p:sp>
        <p:nvSpPr>
          <p:cNvPr id="3" name="Content Placeholder 5"/>
          <p:cNvSpPr txBox="1">
            <a:spLocks/>
          </p:cNvSpPr>
          <p:nvPr/>
        </p:nvSpPr>
        <p:spPr>
          <a:xfrm>
            <a:off x="546747" y="1012043"/>
            <a:ext cx="5614024" cy="1626870"/>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dirty="0">
                <a:solidFill>
                  <a:schemeClr val="tx1"/>
                </a:solidFill>
              </a:rPr>
              <a:t>To ask a question:</a:t>
            </a:r>
          </a:p>
          <a:p>
            <a:pPr marL="514350" lvl="1" indent="-285750">
              <a:buFont typeface="Arial" panose="020B0604020202020204" pitchFamily="34" charset="0"/>
              <a:buChar char="•"/>
              <a:defRPr/>
            </a:pPr>
            <a:r>
              <a:rPr lang="en-US" dirty="0">
                <a:solidFill>
                  <a:schemeClr val="tx1"/>
                </a:solidFill>
              </a:rPr>
              <a:t>Click on the “Q&amp;A” box</a:t>
            </a:r>
          </a:p>
          <a:p>
            <a:pPr marL="514350" lvl="1" indent="-285750">
              <a:buFont typeface="Arial" panose="020B0604020202020204" pitchFamily="34" charset="0"/>
              <a:buChar char="•"/>
              <a:defRPr/>
            </a:pPr>
            <a:r>
              <a:rPr lang="en-US" dirty="0">
                <a:solidFill>
                  <a:schemeClr val="tx1"/>
                </a:solidFill>
              </a:rPr>
              <a:t>Click “send anonymously” if don’t want your name to appear</a:t>
            </a:r>
          </a:p>
          <a:p>
            <a:pPr marL="514350" lvl="1" indent="-285750">
              <a:buFont typeface="Arial" panose="020B0604020202020204" pitchFamily="34" charset="0"/>
              <a:buChar char="•"/>
              <a:defRPr/>
            </a:pPr>
            <a:r>
              <a:rPr lang="en-US" dirty="0">
                <a:solidFill>
                  <a:schemeClr val="tx1"/>
                </a:solidFill>
              </a:rPr>
              <a:t>Type your question and click “Send”</a:t>
            </a:r>
          </a:p>
          <a:p>
            <a:pPr marL="228600" lvl="1" indent="0">
              <a:buFont typeface="Arial" panose="020B0604020202020204" pitchFamily="34" charset="0"/>
              <a:buNone/>
              <a:defRPr/>
            </a:pPr>
            <a:endParaRPr lang="en-US" dirty="0"/>
          </a:p>
        </p:txBody>
      </p:sp>
      <p:pic>
        <p:nvPicPr>
          <p:cNvPr id="4" name="Picture 2" descr="https://assets.zoom.us/images/en-us/desktop/generic/webinar-attendee-controls.png"/>
          <p:cNvPicPr>
            <a:picLocks noChangeAspect="1" noChangeArrowheads="1"/>
          </p:cNvPicPr>
          <p:nvPr/>
        </p:nvPicPr>
        <p:blipFill rotWithShape="1">
          <a:blip r:embed="rId3">
            <a:extLst>
              <a:ext uri="{28A0092B-C50C-407E-A947-70E740481C1C}">
                <a14:useLocalDpi xmlns:a14="http://schemas.microsoft.com/office/drawing/2010/main" val="0"/>
              </a:ext>
            </a:extLst>
          </a:blip>
          <a:srcRect l="55130" t="-33333" r="13733"/>
          <a:stretch/>
        </p:blipFill>
        <p:spPr bwMode="auto">
          <a:xfrm>
            <a:off x="4132893" y="1012043"/>
            <a:ext cx="1930711" cy="5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s://assets.zoom.us/images/en-us/desktop/mac/question-answered.png"/>
          <p:cNvPicPr>
            <a:picLocks noChangeAspect="1" noChangeArrowheads="1"/>
          </p:cNvPicPr>
          <p:nvPr/>
        </p:nvPicPr>
        <p:blipFill>
          <a:blip r:embed="rId4">
            <a:extLst>
              <a:ext uri="{28A0092B-C50C-407E-A947-70E740481C1C}">
                <a14:useLocalDpi xmlns:a14="http://schemas.microsoft.com/office/drawing/2010/main" val="0"/>
              </a:ext>
            </a:extLst>
          </a:blip>
          <a:srcRect l="1660" t="1297" r="1868" b="1666"/>
          <a:stretch>
            <a:fillRect/>
          </a:stretch>
        </p:blipFill>
        <p:spPr bwMode="auto">
          <a:xfrm>
            <a:off x="6339485" y="1142571"/>
            <a:ext cx="1775460" cy="199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43416" y="2753392"/>
            <a:ext cx="1871529" cy="507831"/>
          </a:xfrm>
          <a:prstGeom prst="rect">
            <a:avLst/>
          </a:prstGeom>
          <a:noFill/>
        </p:spPr>
        <p:txBody>
          <a:bodyPr wrap="square" rtlCol="0">
            <a:spAutoFit/>
          </a:bodyPr>
          <a:lstStyle/>
          <a:p>
            <a:pPr>
              <a:lnSpc>
                <a:spcPct val="90000"/>
              </a:lnSpc>
            </a:pPr>
            <a:r>
              <a:rPr lang="en-US" sz="1200" dirty="0">
                <a:latin typeface="+mn-lt"/>
              </a:rPr>
              <a:t>Type your question here</a:t>
            </a:r>
          </a:p>
          <a:p>
            <a:pPr>
              <a:lnSpc>
                <a:spcPct val="90000"/>
              </a:lnSpc>
            </a:pPr>
            <a:endParaRPr lang="en-US" dirty="0">
              <a:solidFill>
                <a:srgbClr val="696253"/>
              </a:solidFill>
            </a:endParaRPr>
          </a:p>
        </p:txBody>
      </p:sp>
      <p:cxnSp>
        <p:nvCxnSpPr>
          <p:cNvPr id="7" name="Straight Arrow Connector 6"/>
          <p:cNvCxnSpPr/>
          <p:nvPr/>
        </p:nvCxnSpPr>
        <p:spPr>
          <a:xfrm>
            <a:off x="6004829" y="2704447"/>
            <a:ext cx="311883" cy="295316"/>
          </a:xfrm>
          <a:prstGeom prst="straightConnector1">
            <a:avLst/>
          </a:prstGeom>
          <a:ln w="19050" cap="flat" cmpd="sng" algn="ctr">
            <a:solidFill>
              <a:srgbClr val="C0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084929" y="2498707"/>
            <a:ext cx="126085" cy="411480"/>
          </a:xfrm>
          <a:prstGeom prst="straightConnector1">
            <a:avLst/>
          </a:prstGeom>
          <a:ln w="19050" cap="flat" cmpd="sng" algn="ctr">
            <a:solidFill>
              <a:srgbClr val="C0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46747" y="3275945"/>
            <a:ext cx="4937760" cy="954107"/>
          </a:xfrm>
          <a:prstGeom prst="rect">
            <a:avLst/>
          </a:prstGeom>
        </p:spPr>
        <p:txBody>
          <a:bodyPr wrap="square">
            <a:spAutoFit/>
          </a:bodyPr>
          <a:lstStyle/>
          <a:p>
            <a:pPr>
              <a:defRPr/>
            </a:pPr>
            <a:r>
              <a:rPr lang="en-US" sz="2000" dirty="0">
                <a:latin typeface="+mn-lt"/>
              </a:rPr>
              <a:t>Once there are questions:</a:t>
            </a:r>
          </a:p>
          <a:p>
            <a:pPr marL="514350" lvl="1" indent="-285750">
              <a:buFont typeface="Arial" panose="020B0604020202020204" pitchFamily="34" charset="0"/>
              <a:buChar char="•"/>
              <a:defRPr/>
            </a:pPr>
            <a:r>
              <a:rPr lang="en-US" dirty="0">
                <a:latin typeface="+mn-lt"/>
              </a:rPr>
              <a:t>You can “Like” questions, by clicking the “Thumb Up” icon</a:t>
            </a:r>
          </a:p>
        </p:txBody>
      </p:sp>
      <p:pic>
        <p:nvPicPr>
          <p:cNvPr id="10" name="Picture 2" descr="https://assets.zoom.us/images/en-us/desktop/generic/like-a-question.png"/>
          <p:cNvPicPr>
            <a:picLocks noChangeAspect="1" noChangeArrowheads="1"/>
          </p:cNvPicPr>
          <p:nvPr/>
        </p:nvPicPr>
        <p:blipFill rotWithShape="1">
          <a:blip r:embed="rId5">
            <a:extLst>
              <a:ext uri="{28A0092B-C50C-407E-A947-70E740481C1C}">
                <a14:useLocalDpi xmlns:a14="http://schemas.microsoft.com/office/drawing/2010/main" val="0"/>
              </a:ext>
            </a:extLst>
          </a:blip>
          <a:srcRect b="58072"/>
          <a:stretch/>
        </p:blipFill>
        <p:spPr bwMode="auto">
          <a:xfrm>
            <a:off x="5910156" y="3261223"/>
            <a:ext cx="2300858" cy="117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V="1">
            <a:off x="5669280" y="4108033"/>
            <a:ext cx="282506" cy="330561"/>
          </a:xfrm>
          <a:prstGeom prst="straightConnector1">
            <a:avLst/>
          </a:prstGeom>
          <a:ln w="19050" cap="flat" cmpd="sng" algn="ctr">
            <a:solidFill>
              <a:srgbClr val="C0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34454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342485"/>
            <a:ext cx="8489652" cy="978729"/>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How to Ask Your Doctor for Help with Pain</a:t>
            </a:r>
            <a:endParaRPr lang="en-US" dirty="0"/>
          </a:p>
        </p:txBody>
      </p:sp>
      <p:pic>
        <p:nvPicPr>
          <p:cNvPr id="3" name="Content Placeholder 6" descr="Two people looking at the camera&#10;&#10;Description automatically generated"/>
          <p:cNvPicPr>
            <a:picLocks noChangeAspect="1"/>
          </p:cNvPicPr>
          <p:nvPr/>
        </p:nvPicPr>
        <p:blipFill>
          <a:blip r:embed="rId3"/>
          <a:stretch>
            <a:fillRect/>
          </a:stretch>
        </p:blipFill>
        <p:spPr>
          <a:xfrm>
            <a:off x="504517" y="1278323"/>
            <a:ext cx="3937416" cy="2624944"/>
          </a:xfrm>
          <a:prstGeom prst="rect">
            <a:avLst/>
          </a:prstGeom>
        </p:spPr>
      </p:pic>
      <p:sp>
        <p:nvSpPr>
          <p:cNvPr id="4" name="Content Placeholder 3"/>
          <p:cNvSpPr txBox="1">
            <a:spLocks/>
          </p:cNvSpPr>
          <p:nvPr/>
        </p:nvSpPr>
        <p:spPr>
          <a:xfrm>
            <a:off x="4641649" y="1103159"/>
            <a:ext cx="4152803" cy="3386859"/>
          </a:xfrm>
          <a:prstGeom prst="rect">
            <a:avLst/>
          </a:prstGeom>
        </p:spPr>
        <p:txBody>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Ask about what to do if your pain gets worse</a:t>
            </a:r>
          </a:p>
          <a:p>
            <a:pPr lvl="1"/>
            <a:r>
              <a:rPr lang="en-US" dirty="0"/>
              <a:t>Who can you call?</a:t>
            </a:r>
          </a:p>
          <a:p>
            <a:pPr lvl="1"/>
            <a:r>
              <a:rPr lang="en-US" dirty="0"/>
              <a:t>What about nights/weekends?</a:t>
            </a:r>
          </a:p>
          <a:p>
            <a:pPr lvl="1"/>
            <a:r>
              <a:rPr lang="en-US" dirty="0"/>
              <a:t>Do they have initial recommendations?</a:t>
            </a:r>
          </a:p>
          <a:p>
            <a:pPr lvl="1"/>
            <a:r>
              <a:rPr lang="en-US" dirty="0"/>
              <a:t>When to go to the Emergency Room</a:t>
            </a:r>
          </a:p>
        </p:txBody>
      </p:sp>
    </p:spTree>
    <p:extLst>
      <p:ext uri="{BB962C8B-B14F-4D97-AF65-F5344CB8AC3E}">
        <p14:creationId xmlns:p14="http://schemas.microsoft.com/office/powerpoint/2010/main" val="35878380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Where to Get Help?</a:t>
            </a:r>
            <a:endParaRPr lang="en-US" dirty="0"/>
          </a:p>
        </p:txBody>
      </p:sp>
      <p:sp>
        <p:nvSpPr>
          <p:cNvPr id="3" name="Content Placeholder 2"/>
          <p:cNvSpPr txBox="1">
            <a:spLocks/>
          </p:cNvSpPr>
          <p:nvPr/>
        </p:nvSpPr>
        <p:spPr>
          <a:xfrm>
            <a:off x="304801" y="1105434"/>
            <a:ext cx="3460376" cy="3386859"/>
          </a:xfrm>
          <a:prstGeom prst="rect">
            <a:avLst/>
          </a:prstGeom>
        </p:spPr>
        <p:txBody>
          <a:bodyPr>
            <a:normAutofit fontScale="92500" lnSpcReduction="200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Cancer Doctor (Oncologist)</a:t>
            </a:r>
          </a:p>
          <a:p>
            <a:r>
              <a:rPr lang="en-US"/>
              <a:t>General Doctor (Primary Care Provider)</a:t>
            </a:r>
          </a:p>
          <a:p>
            <a:endParaRPr lang="en-US"/>
          </a:p>
          <a:p>
            <a:r>
              <a:rPr lang="en-US"/>
              <a:t>Palliative Care Team</a:t>
            </a:r>
          </a:p>
          <a:p>
            <a:r>
              <a:rPr lang="en-US"/>
              <a:t>Pain Medicine Specialist</a:t>
            </a:r>
          </a:p>
          <a:p>
            <a:r>
              <a:rPr lang="en-US"/>
              <a:t>Integrative Medicine Specialist</a:t>
            </a:r>
          </a:p>
          <a:p>
            <a:endParaRPr lang="en-US"/>
          </a:p>
          <a:p>
            <a:r>
              <a:rPr lang="en-US"/>
              <a:t>Social Worker</a:t>
            </a:r>
          </a:p>
          <a:p>
            <a:r>
              <a:rPr lang="en-US"/>
              <a:t>Chaplain/Spiritual Care</a:t>
            </a:r>
            <a:endParaRPr lang="en-US" dirty="0"/>
          </a:p>
        </p:txBody>
      </p:sp>
      <p:pic>
        <p:nvPicPr>
          <p:cNvPr id="4" name="Picture 3" descr="A person sitting at a table&#10;&#10;Description automatically generated"/>
          <p:cNvPicPr>
            <a:picLocks noChangeAspect="1"/>
          </p:cNvPicPr>
          <p:nvPr/>
        </p:nvPicPr>
        <p:blipFill>
          <a:blip r:embed="rId3"/>
          <a:stretch>
            <a:fillRect/>
          </a:stretch>
        </p:blipFill>
        <p:spPr>
          <a:xfrm>
            <a:off x="4067033" y="1059628"/>
            <a:ext cx="4685322" cy="3123548"/>
          </a:xfrm>
          <a:prstGeom prst="rect">
            <a:avLst/>
          </a:prstGeom>
        </p:spPr>
      </p:pic>
    </p:spTree>
    <p:extLst>
      <p:ext uri="{BB962C8B-B14F-4D97-AF65-F5344CB8AC3E}">
        <p14:creationId xmlns:p14="http://schemas.microsoft.com/office/powerpoint/2010/main" val="217567677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ABC3-E3A0-491A-BD09-4452AA1426DC}"/>
              </a:ext>
            </a:extLst>
          </p:cNvPr>
          <p:cNvSpPr>
            <a:spLocks noGrp="1"/>
          </p:cNvSpPr>
          <p:nvPr>
            <p:ph type="title"/>
          </p:nvPr>
        </p:nvSpPr>
        <p:spPr/>
        <p:txBody>
          <a:bodyPr/>
          <a:lstStyle/>
          <a:p>
            <a:r>
              <a:rPr lang="en-US" dirty="0"/>
              <a:t>Palliative Care in the Bay Area</a:t>
            </a:r>
          </a:p>
        </p:txBody>
      </p:sp>
      <p:sp>
        <p:nvSpPr>
          <p:cNvPr id="6" name="Content Placeholder 5">
            <a:extLst>
              <a:ext uri="{FF2B5EF4-FFF2-40B4-BE49-F238E27FC236}">
                <a16:creationId xmlns:a16="http://schemas.microsoft.com/office/drawing/2014/main" id="{9B1571FF-57C1-47B8-A28F-1CD48CA465DB}"/>
              </a:ext>
            </a:extLst>
          </p:cNvPr>
          <p:cNvSpPr>
            <a:spLocks noGrp="1"/>
          </p:cNvSpPr>
          <p:nvPr>
            <p:ph sz="quarter" idx="12"/>
          </p:nvPr>
        </p:nvSpPr>
        <p:spPr/>
        <p:txBody>
          <a:bodyPr/>
          <a:lstStyle/>
          <a:p>
            <a:endParaRPr lang="en-US"/>
          </a:p>
        </p:txBody>
      </p:sp>
      <p:sp>
        <p:nvSpPr>
          <p:cNvPr id="7" name="Content Placeholder 6">
            <a:extLst>
              <a:ext uri="{FF2B5EF4-FFF2-40B4-BE49-F238E27FC236}">
                <a16:creationId xmlns:a16="http://schemas.microsoft.com/office/drawing/2014/main" id="{02E18175-D47C-4735-9B26-4CAC9116201F}"/>
              </a:ext>
            </a:extLst>
          </p:cNvPr>
          <p:cNvSpPr>
            <a:spLocks noGrp="1"/>
          </p:cNvSpPr>
          <p:nvPr>
            <p:ph sz="quarter" idx="13"/>
          </p:nvPr>
        </p:nvSpPr>
        <p:spPr>
          <a:xfrm>
            <a:off x="5206701" y="818489"/>
            <a:ext cx="3587751" cy="3673804"/>
          </a:xfrm>
        </p:spPr>
        <p:txBody>
          <a:bodyPr>
            <a:normAutofit fontScale="92500" lnSpcReduction="10000"/>
          </a:bodyPr>
          <a:lstStyle/>
          <a:p>
            <a:r>
              <a:rPr lang="en-US" dirty="0"/>
              <a:t>Kaiser San Rafael</a:t>
            </a:r>
          </a:p>
          <a:p>
            <a:r>
              <a:rPr lang="en-US" dirty="0"/>
              <a:t>Marin General Hospital</a:t>
            </a:r>
          </a:p>
          <a:p>
            <a:r>
              <a:rPr lang="en-US" dirty="0"/>
              <a:t>SF Veterans Admin Medical Center</a:t>
            </a:r>
          </a:p>
          <a:p>
            <a:r>
              <a:rPr lang="en-US" dirty="0"/>
              <a:t>UCSF</a:t>
            </a:r>
          </a:p>
          <a:p>
            <a:r>
              <a:rPr lang="en-US" dirty="0"/>
              <a:t>Zuckerberg San Francisco General Hospital</a:t>
            </a:r>
          </a:p>
          <a:p>
            <a:r>
              <a:rPr lang="en-US" dirty="0"/>
              <a:t>Kaiser – San Francisco</a:t>
            </a:r>
          </a:p>
          <a:p>
            <a:r>
              <a:rPr lang="en-US" dirty="0"/>
              <a:t>Sutter</a:t>
            </a:r>
          </a:p>
          <a:p>
            <a:r>
              <a:rPr lang="en-US" dirty="0"/>
              <a:t>Palo Alto Medical Foundation</a:t>
            </a:r>
          </a:p>
          <a:p>
            <a:r>
              <a:rPr lang="en-US" dirty="0"/>
              <a:t>Stanford</a:t>
            </a:r>
          </a:p>
        </p:txBody>
      </p:sp>
      <p:pic>
        <p:nvPicPr>
          <p:cNvPr id="5" name="Picture 4">
            <a:extLst>
              <a:ext uri="{FF2B5EF4-FFF2-40B4-BE49-F238E27FC236}">
                <a16:creationId xmlns:a16="http://schemas.microsoft.com/office/drawing/2014/main" id="{9EF7752D-45B6-419C-AE48-7CF06448165C}"/>
              </a:ext>
            </a:extLst>
          </p:cNvPr>
          <p:cNvPicPr>
            <a:picLocks noChangeAspect="1"/>
          </p:cNvPicPr>
          <p:nvPr/>
        </p:nvPicPr>
        <p:blipFill>
          <a:blip r:embed="rId2"/>
          <a:stretch>
            <a:fillRect/>
          </a:stretch>
        </p:blipFill>
        <p:spPr>
          <a:xfrm>
            <a:off x="414934" y="831850"/>
            <a:ext cx="4512404" cy="4024705"/>
          </a:xfrm>
          <a:prstGeom prst="rect">
            <a:avLst/>
          </a:prstGeom>
        </p:spPr>
      </p:pic>
      <p:sp>
        <p:nvSpPr>
          <p:cNvPr id="3" name="TextBox 2"/>
          <p:cNvSpPr txBox="1"/>
          <p:nvPr/>
        </p:nvSpPr>
        <p:spPr>
          <a:xfrm>
            <a:off x="6469039" y="4492293"/>
            <a:ext cx="2442949" cy="651207"/>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spTree>
    <p:extLst>
      <p:ext uri="{BB962C8B-B14F-4D97-AF65-F5344CB8AC3E}">
        <p14:creationId xmlns:p14="http://schemas.microsoft.com/office/powerpoint/2010/main" val="2039024948"/>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hlinkClick r:id="rId3"/>
            <a:extLst>
              <a:ext uri="{FF2B5EF4-FFF2-40B4-BE49-F238E27FC236}">
                <a16:creationId xmlns:a16="http://schemas.microsoft.com/office/drawing/2014/main" id="{0C10CC77-1360-497E-9EF0-C8C0456B9597}"/>
              </a:ext>
            </a:extLst>
          </p:cNvPr>
          <p:cNvPicPr>
            <a:picLocks noGrp="1" noChangeAspect="1"/>
          </p:cNvPicPr>
          <p:nvPr/>
        </p:nvPicPr>
        <p:blipFill>
          <a:blip r:embed="rId4"/>
          <a:stretch>
            <a:fillRect/>
          </a:stretch>
        </p:blipFill>
        <p:spPr>
          <a:xfrm>
            <a:off x="71187" y="4018493"/>
            <a:ext cx="1674798" cy="488736"/>
          </a:xfrm>
          <a:prstGeom prst="rect">
            <a:avLst/>
          </a:prstGeom>
        </p:spPr>
      </p:pic>
      <p:pic>
        <p:nvPicPr>
          <p:cNvPr id="3" name="Picture 2">
            <a:extLst>
              <a:ext uri="{FF2B5EF4-FFF2-40B4-BE49-F238E27FC236}">
                <a16:creationId xmlns:a16="http://schemas.microsoft.com/office/drawing/2014/main" id="{28AC6F55-1F8D-48E1-9960-26D99341AD43}"/>
              </a:ext>
            </a:extLst>
          </p:cNvPr>
          <p:cNvPicPr>
            <a:picLocks noChangeAspect="1"/>
          </p:cNvPicPr>
          <p:nvPr/>
        </p:nvPicPr>
        <p:blipFill>
          <a:blip r:embed="rId5"/>
          <a:stretch>
            <a:fillRect/>
          </a:stretch>
        </p:blipFill>
        <p:spPr>
          <a:xfrm>
            <a:off x="71187" y="446921"/>
            <a:ext cx="1674797" cy="591412"/>
          </a:xfrm>
          <a:prstGeom prst="rect">
            <a:avLst/>
          </a:prstGeom>
        </p:spPr>
      </p:pic>
      <p:pic>
        <p:nvPicPr>
          <p:cNvPr id="9" name="Picture 8">
            <a:extLst>
              <a:ext uri="{FF2B5EF4-FFF2-40B4-BE49-F238E27FC236}">
                <a16:creationId xmlns:a16="http://schemas.microsoft.com/office/drawing/2014/main" id="{B99530FD-3ADF-458F-8C6B-B0AA1F1A0FD7}"/>
              </a:ext>
            </a:extLst>
          </p:cNvPr>
          <p:cNvPicPr>
            <a:picLocks noChangeAspect="1"/>
          </p:cNvPicPr>
          <p:nvPr/>
        </p:nvPicPr>
        <p:blipFill>
          <a:blip r:embed="rId6"/>
          <a:stretch>
            <a:fillRect/>
          </a:stretch>
        </p:blipFill>
        <p:spPr>
          <a:xfrm>
            <a:off x="1899123" y="446921"/>
            <a:ext cx="1058587" cy="837389"/>
          </a:xfrm>
          <a:prstGeom prst="rect">
            <a:avLst/>
          </a:prstGeom>
        </p:spPr>
      </p:pic>
      <p:pic>
        <p:nvPicPr>
          <p:cNvPr id="4" name="Picture 3"/>
          <p:cNvPicPr>
            <a:picLocks noChangeAspect="1"/>
          </p:cNvPicPr>
          <p:nvPr/>
        </p:nvPicPr>
        <p:blipFill>
          <a:blip r:embed="rId7"/>
          <a:stretch>
            <a:fillRect/>
          </a:stretch>
        </p:blipFill>
        <p:spPr>
          <a:xfrm>
            <a:off x="1899123" y="3739869"/>
            <a:ext cx="977061" cy="907766"/>
          </a:xfrm>
          <a:prstGeom prst="rect">
            <a:avLst/>
          </a:prstGeom>
        </p:spPr>
      </p:pic>
      <p:sp>
        <p:nvSpPr>
          <p:cNvPr id="10" name="Title 1"/>
          <p:cNvSpPr>
            <a:spLocks noGrp="1"/>
          </p:cNvSpPr>
          <p:nvPr>
            <p:ph type="ctrTitle"/>
          </p:nvPr>
        </p:nvSpPr>
        <p:spPr/>
        <p:txBody>
          <a:bodyPr/>
          <a:lstStyle/>
          <a:p>
            <a:r>
              <a:rPr lang="en-US" altLang="en-US" dirty="0">
                <a:cs typeface="Helvetica Light" charset="0"/>
              </a:rPr>
              <a:t>Thank you!</a:t>
            </a:r>
          </a:p>
        </p:txBody>
      </p:sp>
      <p:sp>
        <p:nvSpPr>
          <p:cNvPr id="5" name="Subtitle 4">
            <a:extLst>
              <a:ext uri="{FF2B5EF4-FFF2-40B4-BE49-F238E27FC236}">
                <a16:creationId xmlns:a16="http://schemas.microsoft.com/office/drawing/2014/main" id="{8484D029-E005-4AC1-929F-8303DD6B58F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3819762"/>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Roadmap</a:t>
            </a:r>
            <a:endParaRPr lang="en-US" dirty="0"/>
          </a:p>
        </p:txBody>
      </p:sp>
      <p:pic>
        <p:nvPicPr>
          <p:cNvPr id="3" name="Content Placeholder 9" descr="A path with trees on the side of a road&#10;&#10;Description automatically generated"/>
          <p:cNvPicPr>
            <a:picLocks noChangeAspect="1"/>
          </p:cNvPicPr>
          <p:nvPr/>
        </p:nvPicPr>
        <p:blipFill>
          <a:blip r:embed="rId3"/>
          <a:stretch>
            <a:fillRect/>
          </a:stretch>
        </p:blipFill>
        <p:spPr>
          <a:xfrm>
            <a:off x="304800" y="1500981"/>
            <a:ext cx="4152900" cy="2595562"/>
          </a:xfrm>
          <a:prstGeom prst="rect">
            <a:avLst/>
          </a:prstGeom>
        </p:spPr>
      </p:pic>
      <p:sp>
        <p:nvSpPr>
          <p:cNvPr id="4" name="Content Placeholder 2"/>
          <p:cNvSpPr txBox="1">
            <a:spLocks/>
          </p:cNvSpPr>
          <p:nvPr/>
        </p:nvSpPr>
        <p:spPr>
          <a:xfrm>
            <a:off x="4549140" y="694691"/>
            <a:ext cx="4594859" cy="3658168"/>
          </a:xfrm>
          <a:prstGeom prst="rect">
            <a:avLst/>
          </a:prstGeom>
        </p:spPr>
        <p:txBody>
          <a:bodyPr>
            <a:normAutofit fontScale="92500" lnSpcReduction="100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a:p>
            <a:r>
              <a:rPr lang="en-US" b="1" dirty="0"/>
              <a:t>Co-Hosting Organizations introductions</a:t>
            </a:r>
          </a:p>
          <a:p>
            <a:pPr marL="0" indent="0">
              <a:buFont typeface="Wingdings" panose="05000000000000000000" pitchFamily="2" charset="2"/>
              <a:buNone/>
            </a:pPr>
            <a:endParaRPr lang="en-US" dirty="0"/>
          </a:p>
          <a:p>
            <a:r>
              <a:rPr lang="en-US" dirty="0"/>
              <a:t>What is palliative care?</a:t>
            </a:r>
          </a:p>
          <a:p>
            <a:pPr marL="0" indent="0">
              <a:buFont typeface="Wingdings" panose="05000000000000000000" pitchFamily="2" charset="2"/>
              <a:buNone/>
            </a:pPr>
            <a:endParaRPr lang="en-US" dirty="0"/>
          </a:p>
          <a:p>
            <a:r>
              <a:rPr lang="en-US" dirty="0"/>
              <a:t>What is pain?</a:t>
            </a:r>
          </a:p>
          <a:p>
            <a:endParaRPr lang="en-US" dirty="0"/>
          </a:p>
          <a:p>
            <a:r>
              <a:rPr lang="en-US" dirty="0"/>
              <a:t>How do we relieve pain?</a:t>
            </a:r>
          </a:p>
          <a:p>
            <a:endParaRPr lang="en-US" dirty="0"/>
          </a:p>
          <a:p>
            <a:r>
              <a:rPr lang="en-US" dirty="0"/>
              <a:t>How do you get help for pain?</a:t>
            </a:r>
          </a:p>
        </p:txBody>
      </p:sp>
    </p:spTree>
    <p:extLst>
      <p:ext uri="{BB962C8B-B14F-4D97-AF65-F5344CB8AC3E}">
        <p14:creationId xmlns:p14="http://schemas.microsoft.com/office/powerpoint/2010/main" val="411504173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l="14262" t="5713" r="3297"/>
          <a:stretch/>
        </p:blipFill>
        <p:spPr>
          <a:xfrm>
            <a:off x="3130894" y="2300288"/>
            <a:ext cx="2559150" cy="1951200"/>
          </a:xfrm>
          <a:prstGeom prst="rect">
            <a:avLst/>
          </a:prstGeom>
          <a:noFill/>
          <a:ln>
            <a:noFill/>
          </a:ln>
          <a:effectLst>
            <a:outerShdw blurRad="657225" dist="19050" dir="5400000" algn="bl" rotWithShape="0">
              <a:srgbClr val="888888"/>
            </a:outerShdw>
          </a:effectLst>
        </p:spPr>
      </p:pic>
      <p:sp>
        <p:nvSpPr>
          <p:cNvPr id="92" name="Google Shape;92;p13"/>
          <p:cNvSpPr txBox="1"/>
          <p:nvPr/>
        </p:nvSpPr>
        <p:spPr>
          <a:xfrm>
            <a:off x="188847" y="4220045"/>
            <a:ext cx="1854225" cy="627975"/>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buClr>
                <a:schemeClr val="dk1"/>
              </a:buClr>
            </a:pPr>
            <a:r>
              <a:rPr lang="en-US" sz="1650" b="1" i="1" dirty="0">
                <a:solidFill>
                  <a:srgbClr val="E1417D"/>
                </a:solidFill>
                <a:latin typeface="Montserrat"/>
                <a:ea typeface="Montserrat"/>
                <a:cs typeface="Montserrat"/>
                <a:sym typeface="Montserrat"/>
              </a:rPr>
              <a:t>Personalized Care</a:t>
            </a:r>
            <a:endParaRPr sz="1650" b="1" i="1" dirty="0">
              <a:solidFill>
                <a:srgbClr val="E1417D"/>
              </a:solidFill>
              <a:latin typeface="Montserrat"/>
              <a:ea typeface="Montserrat"/>
              <a:cs typeface="Montserrat"/>
              <a:sym typeface="Montserrat"/>
            </a:endParaRPr>
          </a:p>
          <a:p>
            <a:pPr>
              <a:spcBef>
                <a:spcPts val="0"/>
              </a:spcBef>
              <a:spcAft>
                <a:spcPts val="0"/>
              </a:spcAft>
            </a:pPr>
            <a:endParaRPr dirty="0">
              <a:latin typeface="Calibri"/>
              <a:ea typeface="Calibri"/>
              <a:cs typeface="Calibri"/>
              <a:sym typeface="Calibri"/>
            </a:endParaRPr>
          </a:p>
        </p:txBody>
      </p:sp>
      <p:sp>
        <p:nvSpPr>
          <p:cNvPr id="93" name="Google Shape;93;p13"/>
          <p:cNvSpPr/>
          <p:nvPr/>
        </p:nvSpPr>
        <p:spPr>
          <a:xfrm>
            <a:off x="2227744" y="415575"/>
            <a:ext cx="4457250" cy="4409100"/>
          </a:xfrm>
          <a:custGeom>
            <a:avLst/>
            <a:gdLst/>
            <a:ahLst/>
            <a:cxnLst/>
            <a:rect l="l" t="t" r="r" b="b"/>
            <a:pathLst>
              <a:path w="120000" h="120000" extrusionOk="0">
                <a:moveTo>
                  <a:pt x="69992" y="4473"/>
                </a:moveTo>
                <a:cubicBezTo>
                  <a:pt x="97523" y="9420"/>
                  <a:pt x="117278" y="33768"/>
                  <a:pt x="116431" y="61710"/>
                </a:cubicBezTo>
                <a:cubicBezTo>
                  <a:pt x="115583" y="89651"/>
                  <a:pt x="94388" y="112759"/>
                  <a:pt x="66608" y="116030"/>
                </a:cubicBezTo>
                <a:cubicBezTo>
                  <a:pt x="38827" y="119302"/>
                  <a:pt x="12837" y="101751"/>
                  <a:pt x="5513" y="74772"/>
                </a:cubicBezTo>
                <a:cubicBezTo>
                  <a:pt x="-1811" y="47793"/>
                  <a:pt x="11738" y="19523"/>
                  <a:pt x="37365" y="8315"/>
                </a:cubicBezTo>
                <a:lnTo>
                  <a:pt x="36233" y="4933"/>
                </a:lnTo>
                <a:lnTo>
                  <a:pt x="43146" y="9647"/>
                </a:lnTo>
                <a:lnTo>
                  <a:pt x="40614" y="18021"/>
                </a:lnTo>
                <a:lnTo>
                  <a:pt x="39482" y="14641"/>
                </a:lnTo>
                <a:cubicBezTo>
                  <a:pt x="17006" y="24763"/>
                  <a:pt x="5317" y="49755"/>
                  <a:pt x="11979" y="73445"/>
                </a:cubicBezTo>
                <a:cubicBezTo>
                  <a:pt x="18641" y="97135"/>
                  <a:pt x="41654" y="112411"/>
                  <a:pt x="66127" y="109388"/>
                </a:cubicBezTo>
                <a:cubicBezTo>
                  <a:pt x="90600" y="106366"/>
                  <a:pt x="109185" y="85952"/>
                  <a:pt x="109857" y="61356"/>
                </a:cubicBezTo>
                <a:cubicBezTo>
                  <a:pt x="110529" y="36760"/>
                  <a:pt x="93086" y="15366"/>
                  <a:pt x="68814" y="11018"/>
                </a:cubicBezTo>
                <a:close/>
              </a:path>
            </a:pathLst>
          </a:custGeom>
          <a:solidFill>
            <a:srgbClr val="009DAB">
              <a:alpha val="20110"/>
            </a:srgbClr>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94" name="Google Shape;94;p13"/>
          <p:cNvSpPr/>
          <p:nvPr/>
        </p:nvSpPr>
        <p:spPr>
          <a:xfrm>
            <a:off x="5590366" y="1074047"/>
            <a:ext cx="1127250" cy="560475"/>
          </a:xfrm>
          <a:prstGeom prst="roundRect">
            <a:avLst>
              <a:gd name="adj" fmla="val 16667"/>
            </a:avLst>
          </a:prstGeom>
          <a:solidFill>
            <a:srgbClr val="00A9B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050" dirty="0">
                <a:solidFill>
                  <a:srgbClr val="FFFFFF"/>
                </a:solidFill>
                <a:latin typeface="Montserrat"/>
                <a:ea typeface="Montserrat"/>
                <a:cs typeface="Montserrat"/>
                <a:sym typeface="Montserrat"/>
              </a:rPr>
              <a:t>Library</a:t>
            </a:r>
            <a:endParaRPr sz="1050" dirty="0">
              <a:solidFill>
                <a:srgbClr val="FFFFFF"/>
              </a:solidFill>
              <a:latin typeface="Montserrat"/>
              <a:ea typeface="Montserrat"/>
              <a:cs typeface="Montserrat"/>
              <a:sym typeface="Montserrat"/>
            </a:endParaRPr>
          </a:p>
        </p:txBody>
      </p:sp>
      <p:sp>
        <p:nvSpPr>
          <p:cNvPr id="95" name="Google Shape;95;p13"/>
          <p:cNvSpPr/>
          <p:nvPr/>
        </p:nvSpPr>
        <p:spPr>
          <a:xfrm>
            <a:off x="5814806" y="2996681"/>
            <a:ext cx="1188900" cy="627975"/>
          </a:xfrm>
          <a:prstGeom prst="roundRect">
            <a:avLst>
              <a:gd name="adj" fmla="val 16667"/>
            </a:avLst>
          </a:prstGeom>
          <a:solidFill>
            <a:srgbClr val="00A9B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96" name="Google Shape;96;p13"/>
          <p:cNvSpPr txBox="1"/>
          <p:nvPr/>
        </p:nvSpPr>
        <p:spPr>
          <a:xfrm>
            <a:off x="5913844" y="3030430"/>
            <a:ext cx="1000125" cy="560475"/>
          </a:xfrm>
          <a:prstGeom prst="rect">
            <a:avLst/>
          </a:prstGeom>
          <a:noFill/>
          <a:ln>
            <a:noFill/>
          </a:ln>
        </p:spPr>
        <p:txBody>
          <a:bodyPr spcFirstLastPara="1" wrap="square" lIns="39994" tIns="39994" rIns="39994" bIns="39994" anchor="ctr" anchorCtr="0">
            <a:noAutofit/>
          </a:bodyPr>
          <a:lstStyle/>
          <a:p>
            <a:pPr algn="ctr">
              <a:lnSpc>
                <a:spcPct val="90000"/>
              </a:lnSpc>
              <a:spcBef>
                <a:spcPts val="0"/>
              </a:spcBef>
              <a:spcAft>
                <a:spcPts val="0"/>
              </a:spcAft>
            </a:pPr>
            <a:r>
              <a:rPr lang="en-US" sz="1050" dirty="0">
                <a:solidFill>
                  <a:schemeClr val="lt1"/>
                </a:solidFill>
                <a:latin typeface="Montserrat"/>
                <a:ea typeface="Montserrat"/>
                <a:cs typeface="Montserrat"/>
                <a:sym typeface="Montserrat"/>
              </a:rPr>
              <a:t>Personalized Research</a:t>
            </a:r>
            <a:endParaRPr sz="1050" dirty="0">
              <a:solidFill>
                <a:schemeClr val="lt1"/>
              </a:solidFill>
              <a:latin typeface="Montserrat"/>
              <a:ea typeface="Montserrat"/>
              <a:cs typeface="Montserrat"/>
              <a:sym typeface="Montserrat"/>
            </a:endParaRPr>
          </a:p>
        </p:txBody>
      </p:sp>
      <p:sp>
        <p:nvSpPr>
          <p:cNvPr id="97" name="Google Shape;97;p13"/>
          <p:cNvSpPr/>
          <p:nvPr/>
        </p:nvSpPr>
        <p:spPr>
          <a:xfrm>
            <a:off x="5359649" y="3853280"/>
            <a:ext cx="1127250" cy="560475"/>
          </a:xfrm>
          <a:prstGeom prst="roundRect">
            <a:avLst>
              <a:gd name="adj" fmla="val 16667"/>
            </a:avLst>
          </a:prstGeom>
          <a:solidFill>
            <a:srgbClr val="E1417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98" name="Google Shape;98;p13"/>
          <p:cNvSpPr txBox="1"/>
          <p:nvPr/>
        </p:nvSpPr>
        <p:spPr>
          <a:xfrm>
            <a:off x="5423213" y="3891319"/>
            <a:ext cx="1000125" cy="490500"/>
          </a:xfrm>
          <a:prstGeom prst="rect">
            <a:avLst/>
          </a:prstGeom>
          <a:noFill/>
          <a:ln>
            <a:noFill/>
          </a:ln>
        </p:spPr>
        <p:txBody>
          <a:bodyPr spcFirstLastPara="1" wrap="square" lIns="39994" tIns="39994" rIns="39994" bIns="39994" anchor="ctr" anchorCtr="0">
            <a:noAutofit/>
          </a:bodyPr>
          <a:lstStyle/>
          <a:p>
            <a:pPr algn="ctr">
              <a:lnSpc>
                <a:spcPct val="90000"/>
              </a:lnSpc>
              <a:spcBef>
                <a:spcPts val="0"/>
              </a:spcBef>
              <a:spcAft>
                <a:spcPts val="0"/>
              </a:spcAft>
            </a:pPr>
            <a:r>
              <a:rPr lang="en-US" sz="1050" dirty="0">
                <a:solidFill>
                  <a:schemeClr val="lt1"/>
                </a:solidFill>
                <a:latin typeface="Montserrat"/>
                <a:ea typeface="Montserrat"/>
                <a:cs typeface="Montserrat"/>
                <a:sym typeface="Montserrat"/>
              </a:rPr>
              <a:t>Community Resources</a:t>
            </a:r>
            <a:endParaRPr sz="1050" dirty="0">
              <a:solidFill>
                <a:schemeClr val="lt1"/>
              </a:solidFill>
              <a:latin typeface="Montserrat"/>
              <a:ea typeface="Montserrat"/>
              <a:cs typeface="Montserrat"/>
              <a:sym typeface="Montserrat"/>
            </a:endParaRPr>
          </a:p>
        </p:txBody>
      </p:sp>
      <p:sp>
        <p:nvSpPr>
          <p:cNvPr id="99" name="Google Shape;99;p13"/>
          <p:cNvSpPr/>
          <p:nvPr/>
        </p:nvSpPr>
        <p:spPr>
          <a:xfrm>
            <a:off x="2516731" y="3892838"/>
            <a:ext cx="1127250" cy="560475"/>
          </a:xfrm>
          <a:prstGeom prst="roundRect">
            <a:avLst>
              <a:gd name="adj" fmla="val 16667"/>
            </a:avLst>
          </a:prstGeom>
          <a:solidFill>
            <a:srgbClr val="E1417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0"/>
              </a:spcBef>
              <a:spcAft>
                <a:spcPts val="0"/>
              </a:spcAft>
              <a:buClr>
                <a:schemeClr val="dk1"/>
              </a:buClr>
            </a:pPr>
            <a:r>
              <a:rPr lang="en-US" sz="1050" dirty="0">
                <a:solidFill>
                  <a:schemeClr val="lt1"/>
                </a:solidFill>
                <a:latin typeface="Montserrat"/>
                <a:ea typeface="Montserrat"/>
                <a:cs typeface="Montserrat"/>
                <a:sym typeface="Montserrat"/>
              </a:rPr>
              <a:t>Annual Cancer Conference</a:t>
            </a:r>
            <a:endParaRPr sz="1050" dirty="0">
              <a:latin typeface="Montserrat"/>
              <a:ea typeface="Montserrat"/>
              <a:cs typeface="Montserrat"/>
              <a:sym typeface="Montserrat"/>
            </a:endParaRPr>
          </a:p>
        </p:txBody>
      </p:sp>
      <p:sp>
        <p:nvSpPr>
          <p:cNvPr id="100" name="Google Shape;100;p13"/>
          <p:cNvSpPr/>
          <p:nvPr/>
        </p:nvSpPr>
        <p:spPr>
          <a:xfrm>
            <a:off x="1941994" y="2962932"/>
            <a:ext cx="1188900" cy="627975"/>
          </a:xfrm>
          <a:prstGeom prst="roundRect">
            <a:avLst>
              <a:gd name="adj" fmla="val 16667"/>
            </a:avLst>
          </a:prstGeom>
          <a:solidFill>
            <a:srgbClr val="00A9B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0"/>
              </a:spcBef>
              <a:spcAft>
                <a:spcPts val="0"/>
              </a:spcAft>
              <a:buClr>
                <a:schemeClr val="dk1"/>
              </a:buClr>
            </a:pPr>
            <a:r>
              <a:rPr lang="en-US" sz="1050" dirty="0">
                <a:solidFill>
                  <a:srgbClr val="FFFFFF"/>
                </a:solidFill>
                <a:latin typeface="Montserrat"/>
                <a:ea typeface="Montserrat"/>
                <a:cs typeface="Montserrat"/>
                <a:sym typeface="Montserrat"/>
              </a:rPr>
              <a:t>Financial Assistance</a:t>
            </a:r>
            <a:endParaRPr sz="1050" dirty="0">
              <a:solidFill>
                <a:srgbClr val="FFFFFF"/>
              </a:solidFill>
              <a:latin typeface="Montserrat"/>
              <a:ea typeface="Montserrat"/>
              <a:cs typeface="Montserrat"/>
              <a:sym typeface="Montserrat"/>
            </a:endParaRPr>
          </a:p>
        </p:txBody>
      </p:sp>
      <p:sp>
        <p:nvSpPr>
          <p:cNvPr id="101" name="Google Shape;101;p13"/>
          <p:cNvSpPr/>
          <p:nvPr/>
        </p:nvSpPr>
        <p:spPr>
          <a:xfrm>
            <a:off x="1783642" y="2018495"/>
            <a:ext cx="1127250" cy="560475"/>
          </a:xfrm>
          <a:prstGeom prst="roundRect">
            <a:avLst>
              <a:gd name="adj" fmla="val 16667"/>
            </a:avLst>
          </a:prstGeom>
          <a:solidFill>
            <a:srgbClr val="E1417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02" name="Google Shape;102;p13"/>
          <p:cNvSpPr txBox="1"/>
          <p:nvPr/>
        </p:nvSpPr>
        <p:spPr>
          <a:xfrm>
            <a:off x="1783642" y="2018495"/>
            <a:ext cx="1127250" cy="560475"/>
          </a:xfrm>
          <a:prstGeom prst="rect">
            <a:avLst/>
          </a:prstGeom>
          <a:noFill/>
          <a:ln>
            <a:noFill/>
          </a:ln>
        </p:spPr>
        <p:txBody>
          <a:bodyPr spcFirstLastPara="1" wrap="square" lIns="39994" tIns="39994" rIns="39994" bIns="39994" anchor="ctr" anchorCtr="0">
            <a:noAutofit/>
          </a:bodyPr>
          <a:lstStyle/>
          <a:p>
            <a:pPr algn="ctr">
              <a:lnSpc>
                <a:spcPct val="90000"/>
              </a:lnSpc>
              <a:spcBef>
                <a:spcPts val="0"/>
              </a:spcBef>
              <a:spcAft>
                <a:spcPts val="0"/>
              </a:spcAft>
            </a:pPr>
            <a:r>
              <a:rPr lang="en-US" sz="1050" dirty="0">
                <a:solidFill>
                  <a:schemeClr val="lt1"/>
                </a:solidFill>
                <a:latin typeface="Montserrat"/>
                <a:ea typeface="Montserrat"/>
                <a:cs typeface="Montserrat"/>
                <a:sym typeface="Montserrat"/>
              </a:rPr>
              <a:t>Fitness Classes &amp; Wellness Workshops</a:t>
            </a:r>
            <a:endParaRPr sz="1050" dirty="0">
              <a:solidFill>
                <a:schemeClr val="lt1"/>
              </a:solidFill>
              <a:latin typeface="Montserrat"/>
              <a:ea typeface="Montserrat"/>
              <a:cs typeface="Montserrat"/>
              <a:sym typeface="Montserrat"/>
            </a:endParaRPr>
          </a:p>
        </p:txBody>
      </p:sp>
      <p:sp>
        <p:nvSpPr>
          <p:cNvPr id="103" name="Google Shape;103;p13"/>
          <p:cNvSpPr/>
          <p:nvPr/>
        </p:nvSpPr>
        <p:spPr>
          <a:xfrm>
            <a:off x="2126738" y="1099050"/>
            <a:ext cx="1188900" cy="490500"/>
          </a:xfrm>
          <a:prstGeom prst="roundRect">
            <a:avLst>
              <a:gd name="adj" fmla="val 16667"/>
            </a:avLst>
          </a:prstGeom>
          <a:solidFill>
            <a:srgbClr val="49ACC5"/>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04" name="Google Shape;104;p13"/>
          <p:cNvSpPr txBox="1"/>
          <p:nvPr/>
        </p:nvSpPr>
        <p:spPr>
          <a:xfrm>
            <a:off x="2126738" y="1049906"/>
            <a:ext cx="1188900" cy="560475"/>
          </a:xfrm>
          <a:prstGeom prst="rect">
            <a:avLst/>
          </a:prstGeom>
          <a:noFill/>
          <a:ln>
            <a:noFill/>
          </a:ln>
        </p:spPr>
        <p:txBody>
          <a:bodyPr spcFirstLastPara="1" wrap="square" lIns="39994" tIns="39994" rIns="39994" bIns="39994" anchor="ctr" anchorCtr="0">
            <a:noAutofit/>
          </a:bodyPr>
          <a:lstStyle/>
          <a:p>
            <a:pPr algn="ctr">
              <a:lnSpc>
                <a:spcPct val="90000"/>
              </a:lnSpc>
              <a:spcBef>
                <a:spcPts val="0"/>
              </a:spcBef>
              <a:spcAft>
                <a:spcPts val="0"/>
              </a:spcAft>
            </a:pPr>
            <a:r>
              <a:rPr lang="en-US" sz="1050" dirty="0">
                <a:solidFill>
                  <a:schemeClr val="lt1"/>
                </a:solidFill>
                <a:latin typeface="Montserrat"/>
                <a:ea typeface="Montserrat"/>
                <a:cs typeface="Montserrat"/>
                <a:sym typeface="Montserrat"/>
              </a:rPr>
              <a:t>Post-Treatment Programs</a:t>
            </a:r>
            <a:endParaRPr sz="1050" dirty="0">
              <a:solidFill>
                <a:schemeClr val="lt1"/>
              </a:solidFill>
              <a:latin typeface="Montserrat"/>
              <a:ea typeface="Montserrat"/>
              <a:cs typeface="Montserrat"/>
              <a:sym typeface="Montserrat"/>
            </a:endParaRPr>
          </a:p>
        </p:txBody>
      </p:sp>
      <p:sp>
        <p:nvSpPr>
          <p:cNvPr id="105" name="Google Shape;105;p13"/>
          <p:cNvSpPr/>
          <p:nvPr/>
        </p:nvSpPr>
        <p:spPr>
          <a:xfrm>
            <a:off x="4007321" y="496771"/>
            <a:ext cx="1127250" cy="560475"/>
          </a:xfrm>
          <a:prstGeom prst="roundRect">
            <a:avLst>
              <a:gd name="adj" fmla="val 16667"/>
            </a:avLst>
          </a:prstGeom>
          <a:solidFill>
            <a:srgbClr val="E1417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0"/>
              </a:spcBef>
              <a:spcAft>
                <a:spcPts val="0"/>
              </a:spcAft>
              <a:buClr>
                <a:schemeClr val="dk1"/>
              </a:buClr>
            </a:pPr>
            <a:r>
              <a:rPr lang="en-US" sz="1050" dirty="0">
                <a:solidFill>
                  <a:schemeClr val="lt1"/>
                </a:solidFill>
                <a:latin typeface="Montserrat"/>
                <a:ea typeface="Montserrat"/>
                <a:cs typeface="Montserrat"/>
                <a:sym typeface="Montserrat"/>
              </a:rPr>
              <a:t>Emotional Support</a:t>
            </a:r>
            <a:endParaRPr sz="1050" dirty="0">
              <a:latin typeface="Montserrat"/>
              <a:ea typeface="Montserrat"/>
              <a:cs typeface="Montserrat"/>
              <a:sym typeface="Montserrat"/>
            </a:endParaRPr>
          </a:p>
        </p:txBody>
      </p:sp>
      <p:sp>
        <p:nvSpPr>
          <p:cNvPr id="106" name="Google Shape;106;p13"/>
          <p:cNvSpPr/>
          <p:nvPr/>
        </p:nvSpPr>
        <p:spPr>
          <a:xfrm>
            <a:off x="3893925" y="4229700"/>
            <a:ext cx="1188900" cy="627975"/>
          </a:xfrm>
          <a:prstGeom prst="roundRect">
            <a:avLst>
              <a:gd name="adj" fmla="val 16667"/>
            </a:avLst>
          </a:prstGeom>
          <a:solidFill>
            <a:srgbClr val="00A9B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0"/>
              </a:spcBef>
              <a:spcAft>
                <a:spcPts val="0"/>
              </a:spcAft>
              <a:buClr>
                <a:schemeClr val="dk1"/>
              </a:buClr>
            </a:pPr>
            <a:endParaRPr sz="900" dirty="0">
              <a:solidFill>
                <a:schemeClr val="lt1"/>
              </a:solidFill>
              <a:latin typeface="Montserrat"/>
              <a:ea typeface="Montserrat"/>
              <a:cs typeface="Montserrat"/>
              <a:sym typeface="Montserrat"/>
            </a:endParaRPr>
          </a:p>
          <a:p>
            <a:pPr algn="ctr">
              <a:lnSpc>
                <a:spcPct val="90000"/>
              </a:lnSpc>
              <a:spcBef>
                <a:spcPts val="0"/>
              </a:spcBef>
              <a:spcAft>
                <a:spcPts val="0"/>
              </a:spcAft>
              <a:buClr>
                <a:schemeClr val="dk1"/>
              </a:buClr>
            </a:pPr>
            <a:r>
              <a:rPr lang="en-US" sz="900" dirty="0">
                <a:solidFill>
                  <a:schemeClr val="lt1"/>
                </a:solidFill>
                <a:latin typeface="Montserrat"/>
                <a:ea typeface="Montserrat"/>
                <a:cs typeface="Montserrat"/>
                <a:sym typeface="Montserrat"/>
              </a:rPr>
              <a:t>Educational Sessions with Medical Professionals</a:t>
            </a:r>
            <a:endParaRPr sz="900" dirty="0">
              <a:solidFill>
                <a:schemeClr val="lt1"/>
              </a:solidFill>
              <a:latin typeface="Montserrat"/>
              <a:ea typeface="Montserrat"/>
              <a:cs typeface="Montserrat"/>
              <a:sym typeface="Montserrat"/>
            </a:endParaRPr>
          </a:p>
          <a:p>
            <a:pPr algn="ctr">
              <a:lnSpc>
                <a:spcPct val="90000"/>
              </a:lnSpc>
              <a:spcBef>
                <a:spcPts val="0"/>
              </a:spcBef>
              <a:spcAft>
                <a:spcPts val="0"/>
              </a:spcAft>
              <a:buClr>
                <a:schemeClr val="dk1"/>
              </a:buClr>
            </a:pPr>
            <a:endParaRPr dirty="0">
              <a:solidFill>
                <a:schemeClr val="lt1"/>
              </a:solidFill>
              <a:latin typeface="Montserrat"/>
              <a:ea typeface="Montserrat"/>
              <a:cs typeface="Montserrat"/>
              <a:sym typeface="Montserrat"/>
            </a:endParaRPr>
          </a:p>
        </p:txBody>
      </p:sp>
      <p:sp>
        <p:nvSpPr>
          <p:cNvPr id="107" name="Google Shape;107;p13"/>
          <p:cNvSpPr/>
          <p:nvPr/>
        </p:nvSpPr>
        <p:spPr>
          <a:xfrm>
            <a:off x="6059531" y="1916099"/>
            <a:ext cx="1188900" cy="730350"/>
          </a:xfrm>
          <a:prstGeom prst="roundRect">
            <a:avLst>
              <a:gd name="adj" fmla="val 16667"/>
            </a:avLst>
          </a:prstGeom>
          <a:solidFill>
            <a:srgbClr val="E1417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0"/>
              </a:spcBef>
              <a:spcAft>
                <a:spcPts val="0"/>
              </a:spcAft>
              <a:buClr>
                <a:schemeClr val="dk1"/>
              </a:buClr>
            </a:pPr>
            <a:r>
              <a:rPr lang="en-US" sz="1050" dirty="0">
                <a:solidFill>
                  <a:schemeClr val="lt1"/>
                </a:solidFill>
                <a:latin typeface="Montserrat"/>
                <a:ea typeface="Montserrat"/>
                <a:cs typeface="Montserrat"/>
                <a:sym typeface="Montserrat"/>
              </a:rPr>
              <a:t>Boutique with wigs, hats &amp; breast prosthesis</a:t>
            </a:r>
            <a:endParaRPr sz="1050" dirty="0">
              <a:latin typeface="Montserrat"/>
              <a:ea typeface="Montserrat"/>
              <a:cs typeface="Montserrat"/>
              <a:sym typeface="Montserrat"/>
            </a:endParaRPr>
          </a:p>
        </p:txBody>
      </p:sp>
      <p:sp>
        <p:nvSpPr>
          <p:cNvPr id="108" name="Google Shape;108;p13"/>
          <p:cNvSpPr txBox="1"/>
          <p:nvPr/>
        </p:nvSpPr>
        <p:spPr>
          <a:xfrm>
            <a:off x="3332822" y="1153688"/>
            <a:ext cx="2247075" cy="1203750"/>
          </a:xfrm>
          <a:prstGeom prst="rect">
            <a:avLst/>
          </a:prstGeom>
          <a:noFill/>
          <a:ln>
            <a:noFill/>
          </a:ln>
        </p:spPr>
        <p:txBody>
          <a:bodyPr spcFirstLastPara="1" wrap="square" lIns="68569" tIns="68569" rIns="68569" bIns="68569" anchor="t" anchorCtr="0">
            <a:noAutofit/>
          </a:bodyPr>
          <a:lstStyle/>
          <a:p>
            <a:pPr algn="ctr">
              <a:lnSpc>
                <a:spcPct val="110000"/>
              </a:lnSpc>
              <a:spcBef>
                <a:spcPts val="0"/>
              </a:spcBef>
              <a:spcAft>
                <a:spcPts val="0"/>
              </a:spcAft>
              <a:buClr>
                <a:schemeClr val="dk1"/>
              </a:buClr>
              <a:buSzPts val="1100"/>
            </a:pPr>
            <a:r>
              <a:rPr lang="en-US" sz="1200" dirty="0">
                <a:solidFill>
                  <a:srgbClr val="626262"/>
                </a:solidFill>
              </a:rPr>
              <a:t>Bay Area Cancer Connections supports anyone affected by </a:t>
            </a:r>
            <a:r>
              <a:rPr lang="en-US" sz="1200" b="1" dirty="0">
                <a:solidFill>
                  <a:srgbClr val="E1417D"/>
                </a:solidFill>
              </a:rPr>
              <a:t>breast​</a:t>
            </a:r>
            <a:r>
              <a:rPr lang="en-US" sz="1200" dirty="0">
                <a:solidFill>
                  <a:srgbClr val="626262"/>
                </a:solidFill>
              </a:rPr>
              <a:t> or </a:t>
            </a:r>
            <a:r>
              <a:rPr lang="en-US" sz="1200" b="1" dirty="0">
                <a:solidFill>
                  <a:srgbClr val="00A9B8"/>
                </a:solidFill>
              </a:rPr>
              <a:t>ovarian</a:t>
            </a:r>
            <a:r>
              <a:rPr lang="en-US" sz="1200" dirty="0">
                <a:solidFill>
                  <a:srgbClr val="626262"/>
                </a:solidFill>
              </a:rPr>
              <a:t> cancer with personalized services that inform and empower.</a:t>
            </a:r>
            <a:endParaRPr sz="1200" dirty="0">
              <a:solidFill>
                <a:srgbClr val="626262"/>
              </a:solidFill>
            </a:endParaRPr>
          </a:p>
          <a:p>
            <a:pPr>
              <a:spcBef>
                <a:spcPts val="1125"/>
              </a:spcBef>
              <a:spcAft>
                <a:spcPts val="0"/>
              </a:spcAft>
            </a:pPr>
            <a:endParaRPr dirty="0">
              <a:latin typeface="Calibri"/>
              <a:ea typeface="Calibri"/>
              <a:cs typeface="Calibri"/>
              <a:sym typeface="Calibri"/>
            </a:endParaRPr>
          </a:p>
        </p:txBody>
      </p:sp>
      <p:sp>
        <p:nvSpPr>
          <p:cNvPr id="109" name="Google Shape;109;p13"/>
          <p:cNvSpPr txBox="1"/>
          <p:nvPr/>
        </p:nvSpPr>
        <p:spPr>
          <a:xfrm>
            <a:off x="5481506" y="216506"/>
            <a:ext cx="2344950" cy="402525"/>
          </a:xfrm>
          <a:prstGeom prst="rect">
            <a:avLst/>
          </a:prstGeom>
          <a:solidFill>
            <a:srgbClr val="888888"/>
          </a:solidFill>
          <a:ln>
            <a:noFill/>
          </a:ln>
        </p:spPr>
        <p:txBody>
          <a:bodyPr spcFirstLastPara="1" wrap="square" lIns="68569" tIns="68569" rIns="68569" bIns="68569" anchor="t" anchorCtr="0">
            <a:noAutofit/>
          </a:bodyPr>
          <a:lstStyle/>
          <a:p>
            <a:pPr algn="ctr">
              <a:spcBef>
                <a:spcPts val="0"/>
              </a:spcBef>
              <a:spcAft>
                <a:spcPts val="0"/>
              </a:spcAft>
              <a:buClr>
                <a:schemeClr val="dk1"/>
              </a:buClr>
            </a:pPr>
            <a:r>
              <a:rPr lang="en-US" sz="1650" b="1" i="1">
                <a:solidFill>
                  <a:srgbClr val="FFFFFF"/>
                </a:solidFill>
                <a:latin typeface="Montserrat"/>
                <a:ea typeface="Montserrat"/>
                <a:cs typeface="Montserrat"/>
                <a:sym typeface="Montserrat"/>
              </a:rPr>
              <a:t>bayareacancer.org</a:t>
            </a:r>
            <a:endParaRPr sz="1650" b="1" i="1">
              <a:solidFill>
                <a:srgbClr val="FFFFFF"/>
              </a:solidFill>
              <a:latin typeface="Montserrat"/>
              <a:ea typeface="Montserrat"/>
              <a:cs typeface="Montserrat"/>
              <a:sym typeface="Montserrat"/>
            </a:endParaRPr>
          </a:p>
          <a:p>
            <a:pPr>
              <a:spcBef>
                <a:spcPts val="0"/>
              </a:spcBef>
              <a:spcAft>
                <a:spcPts val="0"/>
              </a:spcAft>
            </a:pPr>
            <a:endParaRPr>
              <a:latin typeface="Calibri"/>
              <a:ea typeface="Calibri"/>
              <a:cs typeface="Calibri"/>
              <a:sym typeface="Calibri"/>
            </a:endParaRPr>
          </a:p>
        </p:txBody>
      </p:sp>
      <p:sp>
        <p:nvSpPr>
          <p:cNvPr id="2" name="TextBox 1"/>
          <p:cNvSpPr txBox="1"/>
          <p:nvPr/>
        </p:nvSpPr>
        <p:spPr>
          <a:xfrm>
            <a:off x="6684994" y="4640580"/>
            <a:ext cx="2276126" cy="400050"/>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sp>
        <p:nvSpPr>
          <p:cNvPr id="90" name="Google Shape;90;p13"/>
          <p:cNvSpPr txBox="1"/>
          <p:nvPr/>
        </p:nvSpPr>
        <p:spPr>
          <a:xfrm>
            <a:off x="6341335" y="4326592"/>
            <a:ext cx="2742631" cy="627975"/>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650" b="1" i="1" dirty="0">
                <a:solidFill>
                  <a:srgbClr val="E1417D"/>
                </a:solidFill>
                <a:latin typeface="Montserrat"/>
                <a:ea typeface="Montserrat"/>
                <a:cs typeface="Montserrat"/>
                <a:sym typeface="Montserrat"/>
              </a:rPr>
              <a:t>40+ Free Programs &amp; Services</a:t>
            </a:r>
            <a:endParaRPr sz="1650" b="1" i="1" dirty="0">
              <a:solidFill>
                <a:srgbClr val="E1417D"/>
              </a:solidFill>
              <a:latin typeface="Montserrat"/>
              <a:ea typeface="Montserrat"/>
              <a:cs typeface="Montserrat"/>
              <a:sym typeface="Montserrat"/>
            </a:endParaRPr>
          </a:p>
          <a:p>
            <a:pPr algn="ctr">
              <a:spcBef>
                <a:spcPts val="0"/>
              </a:spcBef>
              <a:spcAft>
                <a:spcPts val="0"/>
              </a:spcAft>
            </a:pPr>
            <a:endParaRPr sz="1650" b="1" i="1" dirty="0"/>
          </a:p>
        </p:txBody>
      </p:sp>
      <p:sp>
        <p:nvSpPr>
          <p:cNvPr id="3" name="TextBox 2"/>
          <p:cNvSpPr txBox="1"/>
          <p:nvPr/>
        </p:nvSpPr>
        <p:spPr>
          <a:xfrm>
            <a:off x="268004" y="225856"/>
            <a:ext cx="3818474" cy="363995"/>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pic>
        <p:nvPicPr>
          <p:cNvPr id="24" name="Google Shape;91;p13"/>
          <p:cNvPicPr preferRelativeResize="0"/>
          <p:nvPr/>
        </p:nvPicPr>
        <p:blipFill rotWithShape="1">
          <a:blip r:embed="rId4">
            <a:alphaModFix/>
          </a:blip>
          <a:srcRect/>
          <a:stretch/>
        </p:blipFill>
        <p:spPr>
          <a:xfrm>
            <a:off x="227362" y="129673"/>
            <a:ext cx="2996100" cy="769322"/>
          </a:xfrm>
          <a:prstGeom prst="rect">
            <a:avLst/>
          </a:prstGeom>
          <a:noFill/>
          <a:ln>
            <a:noFill/>
          </a:ln>
        </p:spPr>
      </p:pic>
    </p:spTree>
    <p:extLst>
      <p:ext uri="{BB962C8B-B14F-4D97-AF65-F5344CB8AC3E}">
        <p14:creationId xmlns:p14="http://schemas.microsoft.com/office/powerpoint/2010/main" val="226779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910" y="1828800"/>
            <a:ext cx="4732020" cy="369332"/>
          </a:xfrm>
          <a:prstGeom prst="rect">
            <a:avLst/>
          </a:prstGeom>
          <a:noFill/>
        </p:spPr>
        <p:txBody>
          <a:bodyPr wrap="square" rtlCol="0">
            <a:spAutoFit/>
          </a:bodyPr>
          <a:lstStyle/>
          <a:p>
            <a:pPr>
              <a:lnSpc>
                <a:spcPct val="90000"/>
              </a:lnSpc>
            </a:pPr>
            <a:r>
              <a:rPr lang="en-US" sz="2000" dirty="0"/>
              <a:t>Latinas Contra Cancer slide </a:t>
            </a:r>
          </a:p>
        </p:txBody>
      </p:sp>
      <p:pic>
        <p:nvPicPr>
          <p:cNvPr id="3" name="Picture 2"/>
          <p:cNvPicPr>
            <a:picLocks noChangeAspect="1"/>
          </p:cNvPicPr>
          <p:nvPr/>
        </p:nvPicPr>
        <p:blipFill>
          <a:blip r:embed="rId3"/>
          <a:stretch>
            <a:fillRect/>
          </a:stretch>
        </p:blipFill>
        <p:spPr>
          <a:xfrm>
            <a:off x="228601" y="-127389"/>
            <a:ext cx="8915399" cy="5751492"/>
          </a:xfrm>
          <a:prstGeom prst="rect">
            <a:avLst/>
          </a:prstGeom>
        </p:spPr>
      </p:pic>
    </p:spTree>
    <p:extLst>
      <p:ext uri="{BB962C8B-B14F-4D97-AF65-F5344CB8AC3E}">
        <p14:creationId xmlns:p14="http://schemas.microsoft.com/office/powerpoint/2010/main" val="153646877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D47CF35-E899-4D75-A25D-3D5C73692F61}"/>
              </a:ext>
            </a:extLst>
          </p:cNvPr>
          <p:cNvSpPr>
            <a:spLocks noGrp="1"/>
          </p:cNvSpPr>
          <p:nvPr>
            <p:ph type="title"/>
          </p:nvPr>
        </p:nvSpPr>
        <p:spPr>
          <a:xfrm>
            <a:off x="628649" y="530623"/>
            <a:ext cx="7886700" cy="549381"/>
          </a:xfrm>
        </p:spPr>
        <p:txBody>
          <a:bodyPr/>
          <a:lstStyle/>
          <a:p>
            <a:pPr algn="ctr"/>
            <a:r>
              <a:rPr lang="en-US" sz="3300" b="1" dirty="0">
                <a:latin typeface="Myriad Pro"/>
                <a:cs typeface="Calibri" panose="020F0502020204030204" pitchFamily="34" charset="0"/>
              </a:rPr>
              <a:t>Cancer CAREpoint</a:t>
            </a:r>
            <a:endParaRPr lang="en-US" altLang="en-US" dirty="0">
              <a:cs typeface="Helvetica Light" charset="0"/>
            </a:endParaRPr>
          </a:p>
        </p:txBody>
      </p:sp>
      <p:pic>
        <p:nvPicPr>
          <p:cNvPr id="2" name="Content Placeholder 1"/>
          <p:cNvPicPr>
            <a:picLocks noGrp="1" noChangeAspect="1"/>
          </p:cNvPicPr>
          <p:nvPr>
            <p:ph sz="quarter" idx="12"/>
          </p:nvPr>
        </p:nvPicPr>
        <p:blipFill>
          <a:blip r:embed="rId3"/>
          <a:stretch>
            <a:fillRect/>
          </a:stretch>
        </p:blipFill>
        <p:spPr>
          <a:xfrm>
            <a:off x="222838" y="4512193"/>
            <a:ext cx="1506071" cy="439499"/>
          </a:xfrm>
        </p:spPr>
      </p:pic>
      <p:pic>
        <p:nvPicPr>
          <p:cNvPr id="3" name="Picture 2"/>
          <p:cNvPicPr>
            <a:picLocks noChangeAspect="1"/>
          </p:cNvPicPr>
          <p:nvPr/>
        </p:nvPicPr>
        <p:blipFill>
          <a:blip r:embed="rId4"/>
          <a:stretch>
            <a:fillRect/>
          </a:stretch>
        </p:blipFill>
        <p:spPr>
          <a:xfrm>
            <a:off x="1860492" y="4446032"/>
            <a:ext cx="1619310" cy="571819"/>
          </a:xfrm>
          <a:prstGeom prst="rect">
            <a:avLst/>
          </a:prstGeom>
        </p:spPr>
      </p:pic>
      <p:pic>
        <p:nvPicPr>
          <p:cNvPr id="4" name="Picture 3"/>
          <p:cNvPicPr>
            <a:picLocks noChangeAspect="1"/>
          </p:cNvPicPr>
          <p:nvPr/>
        </p:nvPicPr>
        <p:blipFill>
          <a:blip r:embed="rId5"/>
          <a:stretch>
            <a:fillRect/>
          </a:stretch>
        </p:blipFill>
        <p:spPr>
          <a:xfrm>
            <a:off x="3611387" y="4234076"/>
            <a:ext cx="990809" cy="783774"/>
          </a:xfrm>
          <a:prstGeom prst="rect">
            <a:avLst/>
          </a:prstGeom>
        </p:spPr>
      </p:pic>
      <p:pic>
        <p:nvPicPr>
          <p:cNvPr id="5" name="Picture 4"/>
          <p:cNvPicPr>
            <a:picLocks noChangeAspect="1"/>
          </p:cNvPicPr>
          <p:nvPr/>
        </p:nvPicPr>
        <p:blipFill>
          <a:blip r:embed="rId6"/>
          <a:stretch>
            <a:fillRect/>
          </a:stretch>
        </p:blipFill>
        <p:spPr>
          <a:xfrm>
            <a:off x="4733781" y="4446032"/>
            <a:ext cx="1923137" cy="67494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9683" y="4586625"/>
            <a:ext cx="2000367" cy="365067"/>
          </a:xfrm>
          <a:prstGeom prst="rect">
            <a:avLst/>
          </a:prstGeom>
        </p:spPr>
      </p:pic>
      <p:sp>
        <p:nvSpPr>
          <p:cNvPr id="8" name="Content Placeholder 3">
            <a:extLst>
              <a:ext uri="{FF2B5EF4-FFF2-40B4-BE49-F238E27FC236}">
                <a16:creationId xmlns:a16="http://schemas.microsoft.com/office/drawing/2014/main" id="{3BF8C18B-D4DF-49B4-A1CF-501D10CE083F}"/>
              </a:ext>
            </a:extLst>
          </p:cNvPr>
          <p:cNvSpPr txBox="1">
            <a:spLocks/>
          </p:cNvSpPr>
          <p:nvPr/>
        </p:nvSpPr>
        <p:spPr>
          <a:xfrm>
            <a:off x="222838" y="983300"/>
            <a:ext cx="3939587" cy="295465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pPr>
            <a:r>
              <a:rPr lang="en-US" sz="1800" b="1" dirty="0">
                <a:cs typeface="Calibri" panose="020F0502020204030204" pitchFamily="34" charset="0"/>
              </a:rPr>
              <a:t>Silicon Valley-based non-profit</a:t>
            </a:r>
          </a:p>
          <a:p>
            <a:pPr>
              <a:lnSpc>
                <a:spcPct val="100000"/>
              </a:lnSpc>
              <a:buFont typeface="Arial" panose="020B0604020202020204" pitchFamily="34" charset="0"/>
              <a:buNone/>
            </a:pPr>
            <a:r>
              <a:rPr lang="en-US" sz="1800" dirty="0">
                <a:cs typeface="Calibri" panose="020F0502020204030204" pitchFamily="34" charset="0"/>
              </a:rPr>
              <a:t>providing non-medical support services </a:t>
            </a:r>
          </a:p>
          <a:p>
            <a:pPr>
              <a:lnSpc>
                <a:spcPct val="100000"/>
              </a:lnSpc>
              <a:buFont typeface="Arial" panose="020B0604020202020204" pitchFamily="34" charset="0"/>
              <a:buNone/>
            </a:pPr>
            <a:r>
              <a:rPr lang="en-US" sz="1800" dirty="0">
                <a:cs typeface="Calibri" panose="020F0502020204030204" pitchFamily="34" charset="0"/>
              </a:rPr>
              <a:t>to any individual impacted by cancer </a:t>
            </a:r>
          </a:p>
          <a:p>
            <a:pPr>
              <a:lnSpc>
                <a:spcPct val="100000"/>
              </a:lnSpc>
              <a:buFont typeface="Arial" panose="020B0604020202020204" pitchFamily="34" charset="0"/>
              <a:buNone/>
            </a:pPr>
            <a:r>
              <a:rPr lang="en-US" sz="1800" dirty="0">
                <a:cs typeface="Calibri" panose="020F0502020204030204" pitchFamily="34" charset="0"/>
              </a:rPr>
              <a:t>no matter:</a:t>
            </a:r>
          </a:p>
          <a:p>
            <a:pPr>
              <a:buFont typeface="Wingdings" charset="2"/>
              <a:buChar char="ü"/>
            </a:pPr>
            <a:r>
              <a:rPr lang="en-US" sz="1800" dirty="0">
                <a:cs typeface="Calibri" panose="020F0502020204030204" pitchFamily="34" charset="0"/>
              </a:rPr>
              <a:t> their cancer type</a:t>
            </a:r>
          </a:p>
          <a:p>
            <a:pPr>
              <a:buFont typeface="Wingdings" charset="2"/>
              <a:buChar char="ü"/>
            </a:pPr>
            <a:r>
              <a:rPr lang="en-US" sz="1800" dirty="0">
                <a:cs typeface="Calibri" panose="020F0502020204030204" pitchFamily="34" charset="0"/>
              </a:rPr>
              <a:t> where they get medical treatment</a:t>
            </a:r>
          </a:p>
          <a:p>
            <a:pPr>
              <a:buFont typeface="Wingdings" charset="2"/>
              <a:buChar char="ü"/>
            </a:pPr>
            <a:r>
              <a:rPr lang="en-US" sz="1800" dirty="0">
                <a:cs typeface="Calibri" panose="020F0502020204030204" pitchFamily="34" charset="0"/>
              </a:rPr>
              <a:t> their insurance status</a:t>
            </a:r>
          </a:p>
          <a:p>
            <a:pPr marL="0" indent="0">
              <a:buNone/>
            </a:pPr>
            <a:endParaRPr lang="en-US" sz="2400" dirty="0">
              <a:cs typeface="Calibri" panose="020F0502020204030204" pitchFamily="34" charset="0"/>
            </a:endParaRPr>
          </a:p>
        </p:txBody>
      </p:sp>
      <p:sp>
        <p:nvSpPr>
          <p:cNvPr id="9" name="TextBox 8">
            <a:extLst>
              <a:ext uri="{FF2B5EF4-FFF2-40B4-BE49-F238E27FC236}">
                <a16:creationId xmlns:a16="http://schemas.microsoft.com/office/drawing/2014/main" id="{8F04D772-7D2E-42AE-82D2-8798E27972A3}"/>
              </a:ext>
            </a:extLst>
          </p:cNvPr>
          <p:cNvSpPr txBox="1"/>
          <p:nvPr/>
        </p:nvSpPr>
        <p:spPr>
          <a:xfrm>
            <a:off x="1773036" y="3572165"/>
            <a:ext cx="5646097" cy="553998"/>
          </a:xfrm>
          <a:prstGeom prst="rect">
            <a:avLst/>
          </a:prstGeom>
          <a:noFill/>
        </p:spPr>
        <p:txBody>
          <a:bodyPr wrap="none" rtlCol="0">
            <a:spAutoFit/>
          </a:bodyPr>
          <a:lstStyle/>
          <a:p>
            <a:pPr defTabSz="342900"/>
            <a:r>
              <a:rPr lang="en-US" sz="3000" b="1" dirty="0">
                <a:solidFill>
                  <a:srgbClr val="0070C0"/>
                </a:solidFill>
                <a:latin typeface="Georgia"/>
              </a:rPr>
              <a:t>At No Cost to the Individual</a:t>
            </a:r>
          </a:p>
        </p:txBody>
      </p:sp>
      <p:pic>
        <p:nvPicPr>
          <p:cNvPr id="7" name="Picture 6" descr="A group of people standing in a room&#10;&#10;Description automatically generated">
            <a:extLst>
              <a:ext uri="{FF2B5EF4-FFF2-40B4-BE49-F238E27FC236}">
                <a16:creationId xmlns:a16="http://schemas.microsoft.com/office/drawing/2014/main" id="{D200AE85-83E8-4DC4-8453-C1F5E073A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2425" y="1133641"/>
            <a:ext cx="2275416" cy="1706561"/>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25849DE4-9C12-4D13-A4D5-1735C86B31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1932" y="1080004"/>
            <a:ext cx="2188118" cy="1813835"/>
          </a:xfrm>
          <a:prstGeom prst="rect">
            <a:avLst/>
          </a:prstGeom>
        </p:spPr>
      </p:pic>
    </p:spTree>
    <p:extLst>
      <p:ext uri="{BB962C8B-B14F-4D97-AF65-F5344CB8AC3E}">
        <p14:creationId xmlns:p14="http://schemas.microsoft.com/office/powerpoint/2010/main" val="406794463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646944" y="2024422"/>
            <a:ext cx="850784" cy="680149"/>
          </a:xfrm>
          <a:prstGeom prst="rect">
            <a:avLst/>
          </a:prstGeom>
          <a:blipFill dpi="0" rotWithShape="1">
            <a:blip r:embed="rId5">
              <a:alphaModFix amt="88000"/>
            </a:blip>
            <a:srcRect/>
            <a:tile tx="0" ty="0" sx="100000" sy="100000" flip="none" algn="tl"/>
          </a:blipFill>
          <a:ln>
            <a:noFill/>
          </a:ln>
          <a:effectLst/>
        </p:spPr>
      </p:pic>
      <p:pic>
        <p:nvPicPr>
          <p:cNvPr id="34" name="Picture 33"/>
          <p:cNvPicPr>
            <a:picLocks noChangeAspect="1"/>
          </p:cNvPicPr>
          <p:nvPr/>
        </p:nvPicPr>
        <p:blipFill rotWithShape="1">
          <a:blip r:embed="rId6">
            <a:extLst>
              <a:ext uri="{BEBA8EAE-BF5A-486C-A8C5-ECC9F3942E4B}">
                <a14:imgProps xmlns:a14="http://schemas.microsoft.com/office/drawing/2010/main">
                  <a14:imgLayer r:embed="rId7">
                    <a14:imgEffect>
                      <a14:artisticCrisscrossEtching trans="21000" pressure="20"/>
                    </a14:imgEffect>
                    <a14:imgEffect>
                      <a14:sharpenSoften amount="-13000"/>
                    </a14:imgEffect>
                    <a14:imgEffect>
                      <a14:brightnessContrast bright="-13000"/>
                    </a14:imgEffect>
                  </a14:imgLayer>
                </a14:imgProps>
              </a:ext>
            </a:extLst>
          </a:blip>
          <a:srcRect l="59695" t="26972" r="3035" b="39997"/>
          <a:stretch/>
        </p:blipFill>
        <p:spPr>
          <a:xfrm flipH="1">
            <a:off x="72333" y="21785"/>
            <a:ext cx="9071667" cy="379759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pSp>
        <p:nvGrpSpPr>
          <p:cNvPr id="15" name="Group 14">
            <a:extLst>
              <a:ext uri="{FF2B5EF4-FFF2-40B4-BE49-F238E27FC236}">
                <a16:creationId xmlns:a16="http://schemas.microsoft.com/office/drawing/2014/main" id="{2BB77C0C-1042-44F9-A00C-9DEE176AE494}"/>
              </a:ext>
              <a:ext uri="{C183D7F6-B498-43B3-948B-1728B52AA6E4}">
                <adec:decorative xmlns:adec="http://schemas.microsoft.com/office/drawing/2017/decorative" xmlns="" val="1"/>
              </a:ext>
            </a:extLst>
          </p:cNvPr>
          <p:cNvGrpSpPr/>
          <p:nvPr/>
        </p:nvGrpSpPr>
        <p:grpSpPr>
          <a:xfrm rot="21295767">
            <a:off x="5384835" y="633880"/>
            <a:ext cx="2123362" cy="2555696"/>
            <a:chOff x="4695019" y="-1745976"/>
            <a:chExt cx="3415342" cy="4337343"/>
          </a:xfrm>
        </p:grpSpPr>
        <p:sp>
          <p:nvSpPr>
            <p:cNvPr id="16" name="Parallelogram 15">
              <a:extLst>
                <a:ext uri="{FF2B5EF4-FFF2-40B4-BE49-F238E27FC236}">
                  <a16:creationId xmlns:a16="http://schemas.microsoft.com/office/drawing/2014/main" id="{269610D6-7006-4BA5-A69B-3C7A4ED489FF}"/>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descr="Photo frame">
              <a:extLst>
                <a:ext uri="{FF2B5EF4-FFF2-40B4-BE49-F238E27FC236}">
                  <a16:creationId xmlns:a16="http://schemas.microsoft.com/office/drawing/2014/main" id="{796A7B23-46FE-43D7-A493-FB56337C450D}"/>
                </a:ext>
              </a:extLst>
            </p:cNvPr>
            <p:cNvSpPr/>
            <p:nvPr userDrawn="1"/>
          </p:nvSpPr>
          <p:spPr>
            <a:xfrm>
              <a:off x="4695019" y="-1745976"/>
              <a:ext cx="3161242" cy="3751156"/>
            </a:xfrm>
            <a:prstGeom prst="roundRect">
              <a:avLst>
                <a:gd name="adj" fmla="val 454"/>
              </a:avLst>
            </a:prstGeom>
            <a:blipFill dpi="0" rotWithShape="1">
              <a:blip r:embed="rId8" cstate="screen">
                <a:extLst>
                  <a:ext uri="{BEBA8EAE-BF5A-486C-A8C5-ECC9F3942E4B}">
                    <a14:imgProps xmlns:a14="http://schemas.microsoft.com/office/drawing/2010/main">
                      <a14:imgLayer r:embed="rId9">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B6B1D40C-7E92-4FF3-A3DE-A858E37F3928}"/>
              </a:ext>
              <a:ext uri="{C183D7F6-B498-43B3-948B-1728B52AA6E4}">
                <adec:decorative xmlns:adec="http://schemas.microsoft.com/office/drawing/2017/decorative" xmlns="" val="1"/>
              </a:ext>
            </a:extLst>
          </p:cNvPr>
          <p:cNvGrpSpPr/>
          <p:nvPr/>
        </p:nvGrpSpPr>
        <p:grpSpPr>
          <a:xfrm>
            <a:off x="7296150" y="150238"/>
            <a:ext cx="1700295" cy="2102787"/>
            <a:chOff x="12781483" y="-1318991"/>
            <a:chExt cx="3132150" cy="3910359"/>
          </a:xfrm>
        </p:grpSpPr>
        <p:sp>
          <p:nvSpPr>
            <p:cNvPr id="19" name="Parallelogram 18">
              <a:extLst>
                <a:ext uri="{FF2B5EF4-FFF2-40B4-BE49-F238E27FC236}">
                  <a16:creationId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descr="Photo frame">
              <a:extLst>
                <a:ext uri="{FF2B5EF4-FFF2-40B4-BE49-F238E27FC236}">
                  <a16:creationId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8" cstate="screen">
                <a:extLst>
                  <a:ext uri="{BEBA8EAE-BF5A-486C-A8C5-ECC9F3942E4B}">
                    <a14:imgProps xmlns:a14="http://schemas.microsoft.com/office/drawing/2010/main">
                      <a14:imgLayer r:embed="rId9">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0AD151C-9F8B-457A-B87A-CA2E5927E2C9}"/>
              </a:ext>
              <a:ext uri="{C183D7F6-B498-43B3-948B-1728B52AA6E4}">
                <adec:decorative xmlns:adec="http://schemas.microsoft.com/office/drawing/2017/decorative" xmlns="" val="1"/>
              </a:ext>
            </a:extLst>
          </p:cNvPr>
          <p:cNvGrpSpPr/>
          <p:nvPr/>
        </p:nvGrpSpPr>
        <p:grpSpPr>
          <a:xfrm rot="182524">
            <a:off x="6991618" y="2075427"/>
            <a:ext cx="1985807" cy="2395182"/>
            <a:chOff x="8372395" y="-1103087"/>
            <a:chExt cx="2969520" cy="3760355"/>
          </a:xfrm>
        </p:grpSpPr>
        <p:sp>
          <p:nvSpPr>
            <p:cNvPr id="22" name="Parallelogram 21">
              <a:extLst>
                <a:ext uri="{FF2B5EF4-FFF2-40B4-BE49-F238E27FC236}">
                  <a16:creationId xmlns:a16="http://schemas.microsoft.com/office/drawing/2014/main" id="{E507910B-BCDF-4B2E-B3A2-47A0AAB1315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descr="Photo frame">
              <a:extLst>
                <a:ext uri="{FF2B5EF4-FFF2-40B4-BE49-F238E27FC236}">
                  <a16:creationId xmlns:a16="http://schemas.microsoft.com/office/drawing/2014/main" id="{E991952B-2BE5-44A2-84BD-A9364DF019BB}"/>
                </a:ext>
              </a:extLst>
            </p:cNvPr>
            <p:cNvSpPr/>
            <p:nvPr userDrawn="1"/>
          </p:nvSpPr>
          <p:spPr>
            <a:xfrm>
              <a:off x="8599138" y="-1103087"/>
              <a:ext cx="2742777" cy="3330757"/>
            </a:xfrm>
            <a:prstGeom prst="roundRect">
              <a:avLst>
                <a:gd name="adj" fmla="val 454"/>
              </a:avLst>
            </a:prstGeom>
            <a:blipFill dpi="0" rotWithShape="1">
              <a:blip r:embed="rId8" cstate="screen">
                <a:extLst>
                  <a:ext uri="{BEBA8EAE-BF5A-486C-A8C5-ECC9F3942E4B}">
                    <a14:imgProps xmlns:a14="http://schemas.microsoft.com/office/drawing/2010/main">
                      <a14:imgLayer r:embed="rId9">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Placeholder 5"/>
          <p:cNvPicPr>
            <a:picLocks noGrp="1" noChangeAspect="1"/>
          </p:cNvPicPr>
          <p:nvPr>
            <p:ph type="pic" sz="quarter" idx="11"/>
          </p:nvPr>
        </p:nvPicPr>
        <p:blipFill>
          <a:blip r:embed="rId10">
            <a:extLst>
              <a:ext uri="{BEBA8EAE-BF5A-486C-A8C5-ECC9F3942E4B}">
                <a14:imgProps xmlns:a14="http://schemas.microsoft.com/office/drawing/2010/main">
                  <a14:imgLayer r:embed="rId11">
                    <a14:imgEffect>
                      <a14:brightnessContrast bright="28000"/>
                    </a14:imgEffect>
                  </a14:imgLayer>
                </a14:imgProps>
              </a:ext>
              <a:ext uri="{28A0092B-C50C-407E-A947-70E740481C1C}">
                <a14:useLocalDpi xmlns:a14="http://schemas.microsoft.com/office/drawing/2010/main" val="0"/>
              </a:ext>
            </a:extLst>
          </a:blip>
          <a:srcRect t="14039" b="14039"/>
          <a:stretch>
            <a:fillRect/>
          </a:stretch>
        </p:blipFill>
        <p:spPr>
          <a:xfrm rot="21295767">
            <a:off x="5600377" y="789400"/>
            <a:ext cx="1571753" cy="16544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0" name="Picture Placeholder 9"/>
          <p:cNvPicPr>
            <a:picLocks noGrp="1" noChangeAspect="1"/>
          </p:cNvPicPr>
          <p:nvPr>
            <p:ph type="pic" sz="quarter" idx="13"/>
          </p:nvPr>
        </p:nvPicPr>
        <p:blipFill>
          <a:blip r:embed="rId12">
            <a:extLst>
              <a:ext uri="{BEBA8EAE-BF5A-486C-A8C5-ECC9F3942E4B}">
                <a14:imgProps xmlns:a14="http://schemas.microsoft.com/office/drawing/2010/main">
                  <a14:imgLayer r:embed="rId13">
                    <a14:imgEffect>
                      <a14:brightnessContrast bright="28000"/>
                    </a14:imgEffect>
                  </a14:imgLayer>
                </a14:imgProps>
              </a:ext>
              <a:ext uri="{28A0092B-C50C-407E-A947-70E740481C1C}">
                <a14:useLocalDpi xmlns:a14="http://schemas.microsoft.com/office/drawing/2010/main" val="0"/>
              </a:ext>
            </a:extLst>
          </a:blip>
          <a:srcRect t="16237" b="16237"/>
          <a:stretch>
            <a:fillRect/>
          </a:stretch>
        </p:blipFill>
        <p:spPr>
          <a:xfrm>
            <a:off x="7422538" y="333307"/>
            <a:ext cx="1323161" cy="1392800"/>
          </a:xfrm>
        </p:spPr>
      </p:pic>
      <p:pic>
        <p:nvPicPr>
          <p:cNvPr id="12" name="Picture Placeholder 11"/>
          <p:cNvPicPr>
            <a:picLocks noGrp="1" noChangeAspect="1"/>
          </p:cNvPicPr>
          <p:nvPr>
            <p:ph type="pic" sz="quarter" idx="12"/>
          </p:nvPr>
        </p:nvPicPr>
        <p:blipFill>
          <a:blip r:embed="rId14">
            <a:extLst>
              <a:ext uri="{BEBA8EAE-BF5A-486C-A8C5-ECC9F3942E4B}">
                <a14:imgProps xmlns:a14="http://schemas.microsoft.com/office/drawing/2010/main">
                  <a14:imgLayer r:embed="rId15">
                    <a14:imgEffect>
                      <a14:brightnessContrast bright="22000"/>
                    </a14:imgEffect>
                  </a14:imgLayer>
                </a14:imgProps>
              </a:ext>
              <a:ext uri="{28A0092B-C50C-407E-A947-70E740481C1C}">
                <a14:useLocalDpi xmlns:a14="http://schemas.microsoft.com/office/drawing/2010/main" val="0"/>
              </a:ext>
            </a:extLst>
          </a:blip>
          <a:srcRect t="24399" b="24399"/>
          <a:stretch>
            <a:fillRect/>
          </a:stretch>
        </p:blipFill>
        <p:spPr>
          <a:xfrm rot="182524">
            <a:off x="7280734" y="2216025"/>
            <a:ext cx="1588954" cy="1672583"/>
          </a:xfrm>
        </p:spPr>
      </p:pic>
      <p:sp>
        <p:nvSpPr>
          <p:cNvPr id="2" name="TextBox 1"/>
          <p:cNvSpPr txBox="1"/>
          <p:nvPr/>
        </p:nvSpPr>
        <p:spPr>
          <a:xfrm>
            <a:off x="-11163" y="16180"/>
            <a:ext cx="5393948" cy="4039567"/>
          </a:xfrm>
          <a:prstGeom prst="rect">
            <a:avLst/>
          </a:prstGeom>
          <a:noFill/>
        </p:spPr>
        <p:txBody>
          <a:bodyPr wrap="square" rtlCol="0">
            <a:spAutoFit/>
          </a:bodyPr>
          <a:lstStyle/>
          <a:p>
            <a:pPr algn="ctr"/>
            <a:r>
              <a:rPr lang="en-US" sz="1425" b="1" u="sng" dirty="0">
                <a:solidFill>
                  <a:schemeClr val="accent6">
                    <a:lumMod val="25000"/>
                  </a:schemeClr>
                </a:solidFill>
              </a:rPr>
              <a:t>Health Education</a:t>
            </a:r>
            <a:r>
              <a:rPr lang="en-US" sz="1425" b="1" dirty="0">
                <a:solidFill>
                  <a:schemeClr val="accent6">
                    <a:lumMod val="25000"/>
                  </a:schemeClr>
                </a:solidFill>
              </a:rPr>
              <a:t> </a:t>
            </a:r>
          </a:p>
          <a:p>
            <a:pPr algn="ctr"/>
            <a:r>
              <a:rPr lang="en-US" sz="1425" dirty="0">
                <a:solidFill>
                  <a:schemeClr val="accent6">
                    <a:lumMod val="25000"/>
                  </a:schemeClr>
                </a:solidFill>
              </a:rPr>
              <a:t>Cancer Health Education Events, Presentations, </a:t>
            </a:r>
          </a:p>
          <a:p>
            <a:pPr algn="ctr"/>
            <a:r>
              <a:rPr lang="en-US" sz="1425" dirty="0">
                <a:solidFill>
                  <a:schemeClr val="accent6">
                    <a:lumMod val="25000"/>
                  </a:schemeClr>
                </a:solidFill>
              </a:rPr>
              <a:t>Health Information Tables, Wellness Events</a:t>
            </a:r>
          </a:p>
          <a:p>
            <a:pPr algn="ctr"/>
            <a:r>
              <a:rPr lang="en-US" sz="1425" dirty="0">
                <a:solidFill>
                  <a:schemeClr val="accent6">
                    <a:lumMod val="25000"/>
                  </a:schemeClr>
                </a:solidFill>
              </a:rPr>
              <a:t> </a:t>
            </a:r>
          </a:p>
          <a:p>
            <a:pPr algn="ctr"/>
            <a:r>
              <a:rPr lang="en-US" sz="1425" b="1" u="sng" dirty="0">
                <a:solidFill>
                  <a:schemeClr val="accent6">
                    <a:lumMod val="25000"/>
                  </a:schemeClr>
                </a:solidFill>
              </a:rPr>
              <a:t>Patient Navigation &amp; Patient Advocacy</a:t>
            </a:r>
            <a:endParaRPr lang="en-US" sz="1425" dirty="0">
              <a:solidFill>
                <a:schemeClr val="accent6">
                  <a:lumMod val="25000"/>
                </a:schemeClr>
              </a:solidFill>
            </a:endParaRPr>
          </a:p>
          <a:p>
            <a:pPr algn="ctr"/>
            <a:r>
              <a:rPr lang="en-US" sz="1425" dirty="0">
                <a:solidFill>
                  <a:schemeClr val="accent6">
                    <a:lumMod val="25000"/>
                  </a:schemeClr>
                </a:solidFill>
              </a:rPr>
              <a:t>Support </a:t>
            </a:r>
            <a:r>
              <a:rPr lang="en-US" sz="1425">
                <a:solidFill>
                  <a:schemeClr val="accent6">
                    <a:lumMod val="25000"/>
                  </a:schemeClr>
                </a:solidFill>
              </a:rPr>
              <a:t>for People </a:t>
            </a:r>
            <a:r>
              <a:rPr lang="en-US" sz="1425" dirty="0">
                <a:solidFill>
                  <a:schemeClr val="accent6">
                    <a:lumMod val="25000"/>
                  </a:schemeClr>
                </a:solidFill>
              </a:rPr>
              <a:t>in Need of Screenings, Clinics and Hospital Navigation, Health Based Case Management, </a:t>
            </a:r>
          </a:p>
          <a:p>
            <a:pPr algn="ctr"/>
            <a:r>
              <a:rPr lang="en-US" sz="1425" dirty="0">
                <a:solidFill>
                  <a:schemeClr val="accent6">
                    <a:lumMod val="25000"/>
                  </a:schemeClr>
                </a:solidFill>
              </a:rPr>
              <a:t>Community Resource Navigation</a:t>
            </a:r>
          </a:p>
          <a:p>
            <a:pPr algn="ctr"/>
            <a:r>
              <a:rPr lang="en-US" sz="1425" dirty="0">
                <a:solidFill>
                  <a:schemeClr val="accent6">
                    <a:lumMod val="25000"/>
                  </a:schemeClr>
                </a:solidFill>
              </a:rPr>
              <a:t> </a:t>
            </a:r>
          </a:p>
          <a:p>
            <a:pPr algn="ctr"/>
            <a:r>
              <a:rPr lang="en-US" sz="1425" b="1" u="sng" dirty="0">
                <a:solidFill>
                  <a:schemeClr val="accent6">
                    <a:lumMod val="25000"/>
                  </a:schemeClr>
                </a:solidFill>
              </a:rPr>
              <a:t>Survivor Support</a:t>
            </a:r>
            <a:r>
              <a:rPr lang="en-US" sz="1425" b="1" dirty="0">
                <a:solidFill>
                  <a:schemeClr val="accent6">
                    <a:lumMod val="25000"/>
                  </a:schemeClr>
                </a:solidFill>
              </a:rPr>
              <a:t> </a:t>
            </a:r>
          </a:p>
          <a:p>
            <a:pPr algn="ctr"/>
            <a:r>
              <a:rPr lang="en-US" sz="1425" dirty="0">
                <a:solidFill>
                  <a:schemeClr val="accent6">
                    <a:lumMod val="25000"/>
                  </a:schemeClr>
                </a:solidFill>
              </a:rPr>
              <a:t>Monthly Support Groups, One-on-One Therapy, </a:t>
            </a:r>
          </a:p>
          <a:p>
            <a:pPr algn="ctr"/>
            <a:r>
              <a:rPr lang="en-US" sz="1425" dirty="0">
                <a:solidFill>
                  <a:schemeClr val="accent6">
                    <a:lumMod val="25000"/>
                  </a:schemeClr>
                </a:solidFill>
              </a:rPr>
              <a:t>Survivor Community Calendar of Events, Website Resource Page, </a:t>
            </a:r>
          </a:p>
          <a:p>
            <a:pPr algn="ctr"/>
            <a:r>
              <a:rPr lang="en-US" sz="1425" dirty="0">
                <a:solidFill>
                  <a:schemeClr val="accent6">
                    <a:lumMod val="25000"/>
                  </a:schemeClr>
                </a:solidFill>
              </a:rPr>
              <a:t>No Cost Wig &amp; Prosthesis Boutique</a:t>
            </a:r>
          </a:p>
          <a:p>
            <a:pPr algn="ctr"/>
            <a:r>
              <a:rPr lang="en-US" sz="1425" dirty="0">
                <a:solidFill>
                  <a:schemeClr val="accent6">
                    <a:lumMod val="25000"/>
                  </a:schemeClr>
                </a:solidFill>
              </a:rPr>
              <a:t> </a:t>
            </a:r>
          </a:p>
          <a:p>
            <a:pPr algn="ctr"/>
            <a:r>
              <a:rPr lang="en-US" sz="1425" b="1" u="sng" dirty="0">
                <a:solidFill>
                  <a:schemeClr val="accent6">
                    <a:lumMod val="25000"/>
                  </a:schemeClr>
                </a:solidFill>
              </a:rPr>
              <a:t>Research &amp; Advocacy</a:t>
            </a:r>
            <a:r>
              <a:rPr lang="en-US" sz="1425" b="1" dirty="0">
                <a:solidFill>
                  <a:schemeClr val="accent6">
                    <a:lumMod val="25000"/>
                  </a:schemeClr>
                </a:solidFill>
              </a:rPr>
              <a:t> </a:t>
            </a:r>
          </a:p>
          <a:p>
            <a:pPr algn="ctr"/>
            <a:r>
              <a:rPr lang="en-US" sz="1425" dirty="0">
                <a:solidFill>
                  <a:schemeClr val="accent6">
                    <a:lumMod val="25000"/>
                  </a:schemeClr>
                </a:solidFill>
              </a:rPr>
              <a:t>Biennial National Latino Cancer Summit, Participatory Research &amp; Focus Groups, Survivor/Caregiver-led Research, Patient Organizing </a:t>
            </a:r>
          </a:p>
          <a:p>
            <a:pPr algn="ctr"/>
            <a:endParaRPr lang="en-US" sz="1425" dirty="0"/>
          </a:p>
        </p:txBody>
      </p:sp>
      <p:sp>
        <p:nvSpPr>
          <p:cNvPr id="3" name="TextBox 2"/>
          <p:cNvSpPr txBox="1"/>
          <p:nvPr/>
        </p:nvSpPr>
        <p:spPr>
          <a:xfrm>
            <a:off x="72333" y="4040300"/>
            <a:ext cx="6372665" cy="923330"/>
          </a:xfrm>
          <a:prstGeom prst="rect">
            <a:avLst/>
          </a:prstGeom>
          <a:noFill/>
        </p:spPr>
        <p:txBody>
          <a:bodyPr wrap="square" rtlCol="0">
            <a:spAutoFit/>
          </a:bodyPr>
          <a:lstStyle/>
          <a:p>
            <a:r>
              <a:rPr lang="en-US" dirty="0">
                <a:solidFill>
                  <a:srgbClr val="B95131"/>
                </a:solidFill>
              </a:rPr>
              <a:t>Latinas Contra Cancer exists to create equitable and just access to health and the healthcare system for the Latino community around issues of cancer and cancer prevention.</a:t>
            </a:r>
            <a:endParaRPr lang="en-US" sz="1500" dirty="0">
              <a:solidFill>
                <a:srgbClr val="B95131"/>
              </a:solidFill>
            </a:endParaRPr>
          </a:p>
        </p:txBody>
      </p:sp>
      <p:sp>
        <p:nvSpPr>
          <p:cNvPr id="4" name="TextBox 3"/>
          <p:cNvSpPr txBox="1"/>
          <p:nvPr/>
        </p:nvSpPr>
        <p:spPr>
          <a:xfrm>
            <a:off x="6344953" y="3980158"/>
            <a:ext cx="2799047" cy="1200329"/>
          </a:xfrm>
          <a:prstGeom prst="rect">
            <a:avLst/>
          </a:prstGeom>
          <a:noFill/>
        </p:spPr>
        <p:txBody>
          <a:bodyPr wrap="square" rtlCol="0">
            <a:spAutoFit/>
          </a:bodyPr>
          <a:lstStyle/>
          <a:p>
            <a:pPr algn="r"/>
            <a:r>
              <a:rPr lang="en-US" dirty="0">
                <a:solidFill>
                  <a:schemeClr val="accent6">
                    <a:lumMod val="25000"/>
                  </a:schemeClr>
                </a:solidFill>
              </a:rPr>
              <a:t>408.280.0811</a:t>
            </a:r>
          </a:p>
          <a:p>
            <a:pPr algn="r"/>
            <a:r>
              <a:rPr lang="en-US" dirty="0">
                <a:solidFill>
                  <a:schemeClr val="accent6">
                    <a:lumMod val="25000"/>
                  </a:schemeClr>
                </a:solidFill>
              </a:rPr>
              <a:t>Latinascontracancer.org</a:t>
            </a:r>
          </a:p>
          <a:p>
            <a:pPr algn="r"/>
            <a:r>
              <a:rPr lang="en-US" dirty="0" err="1">
                <a:solidFill>
                  <a:schemeClr val="accent6">
                    <a:lumMod val="25000"/>
                  </a:schemeClr>
                </a:solidFill>
              </a:rPr>
              <a:t>Office@latinascontracancer</a:t>
            </a:r>
            <a:endParaRPr lang="en-US" dirty="0">
              <a:solidFill>
                <a:schemeClr val="accent6">
                  <a:lumMod val="25000"/>
                </a:schemeClr>
              </a:solidFill>
            </a:endParaRPr>
          </a:p>
          <a:p>
            <a:endParaRPr lang="en-US" dirty="0"/>
          </a:p>
        </p:txBody>
      </p:sp>
    </p:spTree>
    <p:extLst>
      <p:ext uri="{BB962C8B-B14F-4D97-AF65-F5344CB8AC3E}">
        <p14:creationId xmlns:p14="http://schemas.microsoft.com/office/powerpoint/2010/main" val="3813221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88925"/>
            <a:ext cx="6400800" cy="542925"/>
          </a:xfrm>
          <a:prstGeom prst="rect">
            <a:avLst/>
          </a:prstGeom>
        </p:spPr>
        <p:txBody>
          <a:bodyPr/>
          <a:lstStyle>
            <a:lvl1pPr algn="l" defTabSz="457200" rtl="0" eaLnBrk="0" fontAlgn="base" hangingPunct="0">
              <a:lnSpc>
                <a:spcPct val="90000"/>
              </a:lnSpc>
              <a:spcBef>
                <a:spcPct val="0"/>
              </a:spcBef>
              <a:spcAft>
                <a:spcPct val="0"/>
              </a:spcAft>
              <a:defRPr sz="3200" kern="1200">
                <a:solidFill>
                  <a:schemeClr val="accent2"/>
                </a:solidFill>
                <a:latin typeface="+mj-lt"/>
                <a:ea typeface="MS PGothic" panose="020B0600070205080204" pitchFamily="34" charset="-128"/>
                <a:cs typeface="Helvetica Light"/>
              </a:defRPr>
            </a:lvl1pPr>
            <a:lvl2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2pPr>
            <a:lvl3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3pPr>
            <a:lvl4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4pPr>
            <a:lvl5pPr algn="l" defTabSz="457200" rtl="0" eaLnBrk="0" fontAlgn="base" hangingPunct="0">
              <a:lnSpc>
                <a:spcPct val="90000"/>
              </a:lnSpc>
              <a:spcBef>
                <a:spcPct val="0"/>
              </a:spcBef>
              <a:spcAft>
                <a:spcPct val="0"/>
              </a:spcAft>
              <a:defRPr sz="3200">
                <a:solidFill>
                  <a:schemeClr val="accent2"/>
                </a:solidFill>
                <a:latin typeface="Crimson" panose="02000503000000000000" pitchFamily="50" charset="0"/>
                <a:ea typeface="MS PGothic" panose="020B0600070205080204" pitchFamily="34" charset="-128"/>
                <a:cs typeface="Helvetica Light" charset="0"/>
              </a:defRPr>
            </a:lvl5pPr>
            <a:lvl6pPr marL="4572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6pPr>
            <a:lvl7pPr marL="9144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7pPr>
            <a:lvl8pPr marL="13716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8pPr>
            <a:lvl9pPr marL="1828800" algn="l" defTabSz="457200" rtl="0" fontAlgn="base">
              <a:lnSpc>
                <a:spcPct val="90000"/>
              </a:lnSpc>
              <a:spcBef>
                <a:spcPct val="0"/>
              </a:spcBef>
              <a:spcAft>
                <a:spcPct val="0"/>
              </a:spcAft>
              <a:defRPr sz="3200">
                <a:solidFill>
                  <a:schemeClr val="accent1"/>
                </a:solidFill>
                <a:latin typeface="Helvetica Light" charset="0"/>
                <a:ea typeface="ＭＳ Ｐゴシック" charset="0"/>
              </a:defRPr>
            </a:lvl9pPr>
          </a:lstStyle>
          <a:p>
            <a:r>
              <a:rPr lang="en-US"/>
              <a:t>Roadmap</a:t>
            </a:r>
            <a:endParaRPr lang="en-US" dirty="0"/>
          </a:p>
        </p:txBody>
      </p:sp>
      <p:pic>
        <p:nvPicPr>
          <p:cNvPr id="3" name="Content Placeholder 9" descr="A path with trees on the side of a road&#10;&#10;Description automatically generated"/>
          <p:cNvPicPr>
            <a:picLocks noChangeAspect="1"/>
          </p:cNvPicPr>
          <p:nvPr/>
        </p:nvPicPr>
        <p:blipFill>
          <a:blip r:embed="rId3"/>
          <a:stretch>
            <a:fillRect/>
          </a:stretch>
        </p:blipFill>
        <p:spPr>
          <a:xfrm>
            <a:off x="304800" y="1500981"/>
            <a:ext cx="4152900" cy="2595562"/>
          </a:xfrm>
          <a:prstGeom prst="rect">
            <a:avLst/>
          </a:prstGeom>
        </p:spPr>
      </p:pic>
      <p:sp>
        <p:nvSpPr>
          <p:cNvPr id="4" name="Content Placeholder 2"/>
          <p:cNvSpPr txBox="1">
            <a:spLocks/>
          </p:cNvSpPr>
          <p:nvPr/>
        </p:nvSpPr>
        <p:spPr>
          <a:xfrm>
            <a:off x="4549140" y="694691"/>
            <a:ext cx="4594859" cy="3658168"/>
          </a:xfrm>
          <a:prstGeom prst="rect">
            <a:avLst/>
          </a:prstGeom>
        </p:spPr>
        <p:txBody>
          <a:bodyPr>
            <a:normAutofit fontScale="92500"/>
          </a:bodyPr>
          <a:lstStyle>
            <a:lvl1pPr marL="342900" indent="-342900" algn="l" defTabSz="457200" rtl="0" eaLnBrk="0" fontAlgn="base" hangingPunct="0">
              <a:lnSpc>
                <a:spcPct val="90000"/>
              </a:lnSpc>
              <a:spcBef>
                <a:spcPts val="400"/>
              </a:spcBef>
              <a:spcAft>
                <a:spcPts val="400"/>
              </a:spcAft>
              <a:buSzPct val="110000"/>
              <a:buFont typeface="Wingdings" panose="05000000000000000000" pitchFamily="2" charset="2"/>
              <a:buChar char="§"/>
              <a:defRPr sz="2000" kern="1200">
                <a:solidFill>
                  <a:srgbClr val="262626"/>
                </a:solidFill>
                <a:latin typeface="+mn-lt"/>
                <a:ea typeface="MS PGothic" panose="020B0600070205080204" pitchFamily="34" charset="-128"/>
                <a:cs typeface="Helvetica Light"/>
              </a:defRPr>
            </a:lvl1pPr>
            <a:lvl2pPr marL="571500" indent="-233363" algn="l" defTabSz="457200" rtl="0" eaLnBrk="0" fontAlgn="base" hangingPunct="0">
              <a:lnSpc>
                <a:spcPct val="90000"/>
              </a:lnSpc>
              <a:spcBef>
                <a:spcPct val="0"/>
              </a:spcBef>
              <a:spcAft>
                <a:spcPts val="400"/>
              </a:spcAft>
              <a:buFont typeface="Arial" panose="020B0604020202020204" pitchFamily="34" charset="0"/>
              <a:buChar char="–"/>
              <a:defRPr kern="1200">
                <a:solidFill>
                  <a:srgbClr val="262626"/>
                </a:solidFill>
                <a:latin typeface="+mn-lt"/>
                <a:ea typeface="MS PGothic" panose="020B0600070205080204" pitchFamily="34" charset="-128"/>
                <a:cs typeface="Helvetica Light"/>
              </a:defRPr>
            </a:lvl2pPr>
            <a:lvl3pPr marL="800100" indent="-228600" algn="l" defTabSz="454025" rtl="0" eaLnBrk="0" fontAlgn="base" hangingPunct="0">
              <a:lnSpc>
                <a:spcPct val="90000"/>
              </a:lnSpc>
              <a:spcBef>
                <a:spcPct val="0"/>
              </a:spcBef>
              <a:spcAft>
                <a:spcPts val="400"/>
              </a:spcAft>
              <a:buSzPct val="80000"/>
              <a:buFont typeface="Wingdings" panose="05000000000000000000" pitchFamily="2" charset="2"/>
              <a:buChar char="§"/>
              <a:defRPr kern="1200">
                <a:solidFill>
                  <a:srgbClr val="262626"/>
                </a:solidFill>
                <a:latin typeface="+mn-lt"/>
                <a:ea typeface="MS PGothic" panose="020B0600070205080204" pitchFamily="34" charset="-128"/>
                <a:cs typeface="Helvetica Light"/>
              </a:defRPr>
            </a:lvl3pPr>
            <a:lvl4pPr marL="16002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20000"/>
              </a:spcBef>
              <a:spcAft>
                <a:spcPct val="0"/>
              </a:spcAft>
              <a:buFont typeface="Arial" panose="020B0604020202020204" pitchFamily="34" charset="0"/>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a:p>
            <a:r>
              <a:rPr lang="en-US" dirty="0"/>
              <a:t>Co-Hosting Organizations introductions</a:t>
            </a:r>
          </a:p>
          <a:p>
            <a:pPr marL="0" indent="0">
              <a:buFont typeface="Wingdings" panose="05000000000000000000" pitchFamily="2" charset="2"/>
              <a:buNone/>
            </a:pPr>
            <a:endParaRPr lang="en-US" dirty="0"/>
          </a:p>
          <a:p>
            <a:r>
              <a:rPr lang="en-US" b="1" dirty="0"/>
              <a:t>What is palliative care?</a:t>
            </a:r>
          </a:p>
          <a:p>
            <a:pPr marL="0" indent="0">
              <a:buFont typeface="Wingdings" panose="05000000000000000000" pitchFamily="2" charset="2"/>
              <a:buNone/>
            </a:pPr>
            <a:endParaRPr lang="en-US" dirty="0"/>
          </a:p>
          <a:p>
            <a:r>
              <a:rPr lang="en-US" dirty="0"/>
              <a:t>What is pain?</a:t>
            </a:r>
          </a:p>
          <a:p>
            <a:endParaRPr lang="en-US" dirty="0"/>
          </a:p>
          <a:p>
            <a:r>
              <a:rPr lang="en-US" dirty="0"/>
              <a:t>How do we relieve pain?</a:t>
            </a:r>
          </a:p>
          <a:p>
            <a:endParaRPr lang="en-US" dirty="0"/>
          </a:p>
          <a:p>
            <a:r>
              <a:rPr lang="en-US" dirty="0"/>
              <a:t>How do you get help for pain?</a:t>
            </a:r>
          </a:p>
        </p:txBody>
      </p:sp>
    </p:spTree>
    <p:extLst>
      <p:ext uri="{BB962C8B-B14F-4D97-AF65-F5344CB8AC3E}">
        <p14:creationId xmlns:p14="http://schemas.microsoft.com/office/powerpoint/2010/main" val="2113335918"/>
      </p:ext>
    </p:extLst>
  </p:cSld>
  <p:clrMapOvr>
    <a:masterClrMapping/>
  </p:clrMapOvr>
  <p:transition>
    <p:wipe dir="r"/>
  </p:transition>
</p:sld>
</file>

<file path=ppt/theme/theme1.xml><?xml version="1.0" encoding="utf-8"?>
<a:theme xmlns:a="http://schemas.openxmlformats.org/drawingml/2006/main" name="Stanford Medicine">
  <a:themeElements>
    <a:clrScheme name="Stanford Medicine">
      <a:dk1>
        <a:sysClr val="windowText" lastClr="000000"/>
      </a:dk1>
      <a:lt1>
        <a:sysClr val="window" lastClr="FFFFFF"/>
      </a:lt1>
      <a:dk2>
        <a:srgbClr val="696253"/>
      </a:dk2>
      <a:lt2>
        <a:srgbClr val="B9AE98"/>
      </a:lt2>
      <a:accent1>
        <a:srgbClr val="C1C1C1"/>
      </a:accent1>
      <a:accent2>
        <a:srgbClr val="780811"/>
      </a:accent2>
      <a:accent3>
        <a:srgbClr val="0B3248"/>
      </a:accent3>
      <a:accent4>
        <a:srgbClr val="0D697F"/>
      </a:accent4>
      <a:accent5>
        <a:srgbClr val="6E8920"/>
      </a:accent5>
      <a:accent6>
        <a:srgbClr val="435119"/>
      </a:accent6>
      <a:hlink>
        <a:srgbClr val="1188AD"/>
      </a:hlink>
      <a:folHlink>
        <a:srgbClr val="1188AD"/>
      </a:folHlink>
    </a:clrScheme>
    <a:fontScheme name="Stanford">
      <a:majorFont>
        <a:latin typeface="Crimson"/>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5003</TotalTime>
  <Words>4178</Words>
  <Application>Microsoft Office PowerPoint</Application>
  <PresentationFormat>On-screen Show (16:9)</PresentationFormat>
  <Paragraphs>544</Paragraphs>
  <Slides>33</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ＭＳ Ｐゴシック</vt:lpstr>
      <vt:lpstr>ＭＳ Ｐゴシック</vt:lpstr>
      <vt:lpstr>Arial</vt:lpstr>
      <vt:lpstr>Calibri</vt:lpstr>
      <vt:lpstr>Courier New</vt:lpstr>
      <vt:lpstr>Crimson</vt:lpstr>
      <vt:lpstr>Georgia</vt:lpstr>
      <vt:lpstr>Helvetica Light</vt:lpstr>
      <vt:lpstr>Montserrat</vt:lpstr>
      <vt:lpstr>Myriad Pro</vt:lpstr>
      <vt:lpstr>Source Sans Pro</vt:lpstr>
      <vt:lpstr>Times New Roman</vt:lpstr>
      <vt:lpstr>Wingdings</vt:lpstr>
      <vt:lpstr>Stanford Medicine</vt:lpstr>
      <vt:lpstr>Managing Pain When Living with Cancer</vt:lpstr>
      <vt:lpstr>PowerPoint Presentation</vt:lpstr>
      <vt:lpstr>PowerPoint Presentation</vt:lpstr>
      <vt:lpstr>PowerPoint Presentation</vt:lpstr>
      <vt:lpstr>PowerPoint Presentation</vt:lpstr>
      <vt:lpstr>PowerPoint Presentation</vt:lpstr>
      <vt:lpstr>Cancer CAREpoint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Palliative Care in the Bay Area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I Get Something for Pain?” Inpatient Pain Management</dc:title>
  <dc:creator>Grant Smith</dc:creator>
  <cp:lastModifiedBy>Bleymaier, Claire</cp:lastModifiedBy>
  <cp:revision>116</cp:revision>
  <dcterms:created xsi:type="dcterms:W3CDTF">2020-08-16T21:12:33Z</dcterms:created>
  <dcterms:modified xsi:type="dcterms:W3CDTF">2020-09-22T22:39:47Z</dcterms:modified>
</cp:coreProperties>
</file>