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9" r:id="rId2"/>
  </p:sldMasterIdLst>
  <p:notesMasterIdLst>
    <p:notesMasterId r:id="rId19"/>
  </p:notesMasterIdLst>
  <p:handoutMasterIdLst>
    <p:handoutMasterId r:id="rId20"/>
  </p:handoutMasterIdLst>
  <p:sldIdLst>
    <p:sldId id="304" r:id="rId3"/>
    <p:sldId id="1062" r:id="rId4"/>
    <p:sldId id="1063" r:id="rId5"/>
    <p:sldId id="1064" r:id="rId6"/>
    <p:sldId id="1060" r:id="rId7"/>
    <p:sldId id="1067" r:id="rId8"/>
    <p:sldId id="1066" r:id="rId9"/>
    <p:sldId id="310" r:id="rId10"/>
    <p:sldId id="317" r:id="rId11"/>
    <p:sldId id="319" r:id="rId12"/>
    <p:sldId id="316" r:id="rId13"/>
    <p:sldId id="320" r:id="rId14"/>
    <p:sldId id="315" r:id="rId15"/>
    <p:sldId id="321" r:id="rId16"/>
    <p:sldId id="323" r:id="rId17"/>
    <p:sldId id="322" r:id="rId18"/>
  </p:sldIdLst>
  <p:sldSz cx="12192000" cy="6858000"/>
  <p:notesSz cx="6858000" cy="9144000"/>
  <p:defaultTextStyle>
    <a:defPPr>
      <a:defRPr lang="en-US"/>
    </a:defPPr>
    <a:lvl1pPr algn="l" defTabSz="457200" rtl="0" fontAlgn="base">
      <a:spcBef>
        <a:spcPct val="0"/>
      </a:spcBef>
      <a:spcAft>
        <a:spcPct val="0"/>
      </a:spcAft>
      <a:defRPr sz="2400" kern="1200">
        <a:solidFill>
          <a:schemeClr val="tx1"/>
        </a:solidFill>
        <a:latin typeface="Source Sans Pro" panose="020B050303040302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Source Sans Pro" panose="020B050303040302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Source Sans Pro" panose="020B050303040302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Source Sans Pro" panose="020B050303040302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Source Sans Pro" panose="020B0503030403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Source Sans Pro" panose="020B0503030403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Source Sans Pro" panose="020B0503030403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Source Sans Pro" panose="020B0503030403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Source Sans Pro" panose="020B0503030403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A44"/>
    <a:srgbClr val="8C1515"/>
    <a:srgbClr val="D6DDD3"/>
    <a:srgbClr val="EDE8DD"/>
    <a:srgbClr val="C2B7A1"/>
    <a:srgbClr val="918873"/>
    <a:srgbClr val="3C3623"/>
    <a:srgbClr val="D0A7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72944" autoAdjust="0"/>
  </p:normalViewPr>
  <p:slideViewPr>
    <p:cSldViewPr snapToGrid="0" snapToObjects="1">
      <p:cViewPr varScale="1">
        <p:scale>
          <a:sx n="49" d="100"/>
          <a:sy n="49" d="100"/>
        </p:scale>
        <p:origin x="1312" y="52"/>
      </p:cViewPr>
      <p:guideLst/>
    </p:cSldViewPr>
  </p:slideViewPr>
  <p:notesTextViewPr>
    <p:cViewPr>
      <p:scale>
        <a:sx n="1" d="1"/>
        <a:sy n="1" d="1"/>
      </p:scale>
      <p:origin x="0" y="-39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4A3C56-AEC0-4703-9E9B-F655894E228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2368222-8A54-4793-A9FE-52A866AB7DD0}"/>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9B9D90E-EAEC-4A15-8524-173ED2354936}" type="datetimeFigureOut">
              <a:rPr lang="en-US" altLang="en-US"/>
              <a:pPr/>
              <a:t>6/26/2020</a:t>
            </a:fld>
            <a:endParaRPr lang="en-US" altLang="en-US"/>
          </a:p>
        </p:txBody>
      </p:sp>
      <p:sp>
        <p:nvSpPr>
          <p:cNvPr id="4" name="Footer Placeholder 3">
            <a:extLst>
              <a:ext uri="{FF2B5EF4-FFF2-40B4-BE49-F238E27FC236}">
                <a16:creationId xmlns:a16="http://schemas.microsoft.com/office/drawing/2014/main" id="{4ECF0709-73EB-486D-9D22-7E6FB171578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B8F665F5-EDA2-4873-9112-C2D385C09D3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FFA6A0E-10C8-47CC-B07A-54BDCEABDE8C}"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2FB45F-DC36-4F3C-9A7E-CC072D90030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BC361D4-1FF2-49CB-B893-3A2D55B468B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FD7E48C2-54F6-4B7D-9F7B-35352E66D6F9}" type="datetimeFigureOut">
              <a:rPr lang="en-US" altLang="en-US"/>
              <a:pPr/>
              <a:t>6/26/2020</a:t>
            </a:fld>
            <a:endParaRPr lang="en-US" altLang="en-US"/>
          </a:p>
        </p:txBody>
      </p:sp>
      <p:sp>
        <p:nvSpPr>
          <p:cNvPr id="4" name="Slide Image Placeholder 3">
            <a:extLst>
              <a:ext uri="{FF2B5EF4-FFF2-40B4-BE49-F238E27FC236}">
                <a16:creationId xmlns:a16="http://schemas.microsoft.com/office/drawing/2014/main" id="{8F9CBD8A-F685-4D91-A978-8A225E9C354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B18D23D-9C0F-40CA-9A76-C53F32F87E3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C95484-4C54-418E-B8FE-1249CCEA96A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6330932-9368-4F61-8D99-A8B31E58349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C3B528D-98FE-4801-B3D6-A760B930B942}"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ohnahartford.org/images/uploads/resources/AARP_Coronavirus_info_05.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aarp.org/content/dam/aarp/caregiving/pdf/2020/coronavirus-preparedness-for-caregivers.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arp.org/caregiving/home-care/info-2020/regain-feelings-of-control.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martpatients.com/partners/stanford-caregiver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anose="020B0600070205080204" pitchFamily="34" charset="-128"/>
                <a:cs typeface="ＭＳ Ｐゴシック" charset="0"/>
              </a:rPr>
              <a:t>CLAIRE:</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Good morning everyone!  We are going to get started now.  Hello, and welcome.  Thank you for joining us this morning for our webinar on caregiving during COVID.  This webinar is being recorded.   My name is Claire Bleymaier, and I’ll be helping host and moderate the Q&amp;A section of this webinar.  I work as a project manager with our palliative care health education team, and since palliative care provides care not only to people living with serious illnesses but also their caregivers and families, we are happy to partner with our colleagues at the Caregiver Center to put on this webinar today.</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Our presenters today are Amy Yotopoulos, who is the Program Manager of Stanford’s Caregiver Center, and Charisse Lee, who is a Senior Consultant for the Caregiver Center.  They both cofounded the Caregiver Center last fall!  They’ll be telling you a little bit more about themselves and how they got into these roles in a few minutes.  Amy, Charisse and I are part of Stanford Health Care’s Patient Experience </a:t>
            </a:r>
            <a:r>
              <a:rPr lang="en-US" sz="1200" kern="1200" dirty="0" err="1">
                <a:solidFill>
                  <a:schemeClr val="tx1"/>
                </a:solidFill>
                <a:effectLst/>
                <a:latin typeface="+mn-lt"/>
                <a:ea typeface="MS PGothic" panose="020B0600070205080204" pitchFamily="34" charset="-128"/>
                <a:cs typeface="ＭＳ Ｐゴシック" charset="0"/>
              </a:rPr>
              <a:t>Dept</a:t>
            </a:r>
            <a:r>
              <a:rPr lang="en-US" sz="1200" kern="1200" dirty="0">
                <a:solidFill>
                  <a:schemeClr val="tx1"/>
                </a:solidFill>
                <a:effectLst/>
                <a:latin typeface="+mn-lt"/>
                <a:ea typeface="MS PGothic" panose="020B0600070205080204" pitchFamily="34" charset="-128"/>
                <a:cs typeface="ＭＳ Ｐゴシック" charset="0"/>
              </a:rPr>
              <a:t>, and we are in the Health Education, Engagement, and Promotion Program.</a:t>
            </a:r>
          </a:p>
          <a:p>
            <a:endParaRPr lang="en-US" dirty="0"/>
          </a:p>
        </p:txBody>
      </p:sp>
    </p:spTree>
    <p:extLst>
      <p:ext uri="{BB962C8B-B14F-4D97-AF65-F5344CB8AC3E}">
        <p14:creationId xmlns:p14="http://schemas.microsoft.com/office/powerpoint/2010/main" val="187897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85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S PGothic" panose="020B0600070205080204" pitchFamily="34" charset="-128"/>
                <a:cs typeface="ＭＳ Ｐゴシック" charset="0"/>
              </a:rPr>
              <a:t>AMY:</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CONTROL: It’s ironic that I am doing this section because it is an issue I struggle with personally.  Many of us like to be in control, right? We prefer to live in a world where we can plan for something ahead of time. We want absolutes and “Truths with a capital T” to help us decide what to do.  And now with all of the uncertainty and the constant change of information and policies, we find ourselves worried because we feel like we can’t depend on uncertainty. </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So one thing that can help is when we </a:t>
            </a:r>
            <a:r>
              <a:rPr lang="en-US" sz="1200" b="1" kern="1200" dirty="0">
                <a:solidFill>
                  <a:schemeClr val="tx1"/>
                </a:solidFill>
                <a:effectLst/>
                <a:latin typeface="+mn-lt"/>
                <a:ea typeface="MS PGothic" panose="020B0600070205080204" pitchFamily="34" charset="-128"/>
                <a:cs typeface="ＭＳ Ｐゴシック" charset="0"/>
              </a:rPr>
              <a:t>set realistic expectations. For many of us, that means LOWER</a:t>
            </a:r>
            <a:r>
              <a:rPr lang="en-US" sz="1200" kern="1200" dirty="0">
                <a:solidFill>
                  <a:schemeClr val="tx1"/>
                </a:solidFill>
                <a:effectLst/>
                <a:latin typeface="+mn-lt"/>
                <a:ea typeface="MS PGothic" panose="020B0600070205080204" pitchFamily="34" charset="-128"/>
                <a:cs typeface="ＭＳ Ｐゴシック" charset="0"/>
              </a:rPr>
              <a:t> than normal. I know this is a strange thing to hear as I was raised to keep setting the bar higher and higher for myself (and am raising my kids the same way). But what does setting realistic expectations look like? Is it realistic to expect we can work our jobs from home while raising kids and helping them with online learning (or worse, making sure they have a safe and enjoyable summer?) all while figuring out how to keep your ill or disabled or elderly loved one healthy and safe and comfortable…all at the same time?  Can we really be as productive at work, can the kids really learn as much online as they used to in person, and will your loved one feel as happy and comfortable as they were before, the way you want them to feel? Nope. Not likely. </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So: think about your expectations for how things should be. Most importantly, lower your expectations for yourself. You cannot do all things, all the time, perfectly.</a:t>
            </a:r>
          </a:p>
          <a:p>
            <a:r>
              <a:rPr lang="en-US" sz="1200" kern="1200" dirty="0">
                <a:solidFill>
                  <a:schemeClr val="tx1"/>
                </a:solidFill>
                <a:effectLst/>
                <a:latin typeface="+mn-lt"/>
                <a:ea typeface="MS PGothic" panose="020B0600070205080204" pitchFamily="34" charset="-128"/>
                <a:cs typeface="ＭＳ Ｐゴシック" charset="0"/>
              </a:rPr>
              <a:t>Ah the word perfect. Now is the time to really grasp the concept that </a:t>
            </a:r>
            <a:r>
              <a:rPr lang="en-US" sz="1200" b="1" kern="1200" dirty="0">
                <a:solidFill>
                  <a:schemeClr val="tx1"/>
                </a:solidFill>
                <a:effectLst/>
                <a:latin typeface="+mn-lt"/>
                <a:ea typeface="MS PGothic" panose="020B0600070205080204" pitchFamily="34" charset="-128"/>
                <a:cs typeface="ＭＳ Ｐゴシック" charset="0"/>
              </a:rPr>
              <a:t>There is no perfect</a:t>
            </a:r>
            <a:r>
              <a:rPr lang="en-US" sz="1200" kern="1200" dirty="0">
                <a:solidFill>
                  <a:schemeClr val="tx1"/>
                </a:solidFill>
                <a:effectLst/>
                <a:latin typeface="+mn-lt"/>
                <a:ea typeface="MS PGothic" panose="020B0600070205080204" pitchFamily="34" charset="-128"/>
                <a:cs typeface="ＭＳ Ｐゴシック" charset="0"/>
              </a:rPr>
              <a:t>. There never was, but even more so today. There are no perfect spouses or children or situations or conditions. When I feel like “nothing is going my way” it is time to rethink what “my way” is. Is my way really the only way? The only right way? Nope. Figuring out how to embrace imperfection. Let go of the ideal. We are in a big mess, that is true. And we are all doing the best we can, given the situation. Allowing ourselves to truly understand that for ourselves AND OTHERS will give us a much-needed break from the suffering that comes from comparing what we want versus what we have. Or comparing how we want things to go versus what is actually happening. </a:t>
            </a:r>
          </a:p>
          <a:p>
            <a:r>
              <a:rPr lang="en-US" sz="1200" kern="1200" dirty="0">
                <a:solidFill>
                  <a:schemeClr val="tx1"/>
                </a:solidFill>
                <a:effectLst/>
                <a:latin typeface="+mn-lt"/>
                <a:ea typeface="MS PGothic" panose="020B0600070205080204" pitchFamily="34" charset="-128"/>
                <a:cs typeface="ＭＳ Ｐゴシック" charset="0"/>
              </a:rPr>
              <a:t>This is not a perfect time. There is no perfect plan. There is no perfect solution/execution. There is no one right answer. Just </a:t>
            </a:r>
            <a:r>
              <a:rPr lang="en-US" sz="1200" i="1" kern="1200" dirty="0">
                <a:solidFill>
                  <a:schemeClr val="tx1"/>
                </a:solidFill>
                <a:effectLst/>
                <a:latin typeface="+mn-lt"/>
                <a:ea typeface="MS PGothic" panose="020B0600070205080204" pitchFamily="34" charset="-128"/>
                <a:cs typeface="ＭＳ Ｐゴシック" charset="0"/>
              </a:rPr>
              <a:t>what works now</a:t>
            </a:r>
            <a:r>
              <a:rPr lang="en-US" sz="1200" kern="1200" dirty="0">
                <a:solidFill>
                  <a:schemeClr val="tx1"/>
                </a:solidFill>
                <a:effectLst/>
                <a:latin typeface="+mn-lt"/>
                <a:ea typeface="MS PGothic" panose="020B0600070205080204" pitchFamily="34" charset="-128"/>
                <a:cs typeface="ＭＳ Ｐゴシック" charset="0"/>
              </a:rPr>
              <a:t>.</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Which leads to </a:t>
            </a:r>
            <a:r>
              <a:rPr lang="en-US" sz="1200" b="1" kern="1200" dirty="0">
                <a:solidFill>
                  <a:schemeClr val="tx1"/>
                </a:solidFill>
                <a:effectLst/>
                <a:latin typeface="+mn-lt"/>
                <a:ea typeface="MS PGothic" panose="020B0600070205080204" pitchFamily="34" charset="-128"/>
                <a:cs typeface="ＭＳ Ｐゴシック" charset="0"/>
              </a:rPr>
              <a:t>Plan Ahead</a:t>
            </a:r>
            <a:r>
              <a:rPr lang="en-US" sz="1200" kern="1200" dirty="0">
                <a:solidFill>
                  <a:schemeClr val="tx1"/>
                </a:solidFill>
                <a:effectLst/>
                <a:latin typeface="+mn-lt"/>
                <a:ea typeface="MS PGothic" panose="020B0600070205080204" pitchFamily="34" charset="-128"/>
                <a:cs typeface="ＭＳ Ｐゴシック" charset="0"/>
              </a:rPr>
              <a:t>. Letting go of what you cannot control and turning to focus on What Works NOW? Let’s focus on controlling what little we can. Whether your loved one needs just a little of your help now or if you are providing care 24/7, we can turn our attention to specific tasks where we can gather information and resources and have a plan in place. Some areas include: planning in advance for medications. What needs to be done for your loved one’s pets? Organize finances and set up a plan to pay their bills and taxes. Get all of the paperwork in order. Research home care or home health agencies. Etc. And when you are planning in advance, there are </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Some </a:t>
            </a:r>
            <a:r>
              <a:rPr lang="en-US" sz="1200" b="1" kern="1200" dirty="0">
                <a:solidFill>
                  <a:schemeClr val="tx1"/>
                </a:solidFill>
                <a:effectLst/>
                <a:latin typeface="+mn-lt"/>
                <a:ea typeface="MS PGothic" panose="020B0600070205080204" pitchFamily="34" charset="-128"/>
                <a:cs typeface="ＭＳ Ｐゴシック" charset="0"/>
              </a:rPr>
              <a:t>questions to ask yourself</a:t>
            </a:r>
            <a:r>
              <a:rPr lang="en-US" sz="1200" kern="1200" dirty="0">
                <a:solidFill>
                  <a:schemeClr val="tx1"/>
                </a:solidFill>
                <a:effectLst/>
                <a:latin typeface="+mn-lt"/>
                <a:ea typeface="MS PGothic" panose="020B0600070205080204" pitchFamily="34" charset="-128"/>
                <a:cs typeface="ＭＳ Ｐゴシック" charset="0"/>
              </a:rPr>
              <a:t>, to help focus on what you can do: </a:t>
            </a:r>
          </a:p>
          <a:p>
            <a:pPr lvl="0"/>
            <a:r>
              <a:rPr lang="en-US" sz="1200" kern="1200" dirty="0">
                <a:solidFill>
                  <a:schemeClr val="tx1"/>
                </a:solidFill>
                <a:effectLst/>
                <a:latin typeface="+mn-lt"/>
                <a:ea typeface="MS PGothic" panose="020B0600070205080204" pitchFamily="34" charset="-128"/>
                <a:cs typeface="ＭＳ Ｐゴシック" charset="0"/>
              </a:rPr>
              <a:t>What does my loved one need?  (bathing, dressing, meds, food, laundry, bills, yard, or even just bringing in their mail?). (My </a:t>
            </a:r>
            <a:r>
              <a:rPr lang="en-US" sz="1200" kern="1200" dirty="0" err="1">
                <a:solidFill>
                  <a:schemeClr val="tx1"/>
                </a:solidFill>
                <a:effectLst/>
                <a:latin typeface="+mn-lt"/>
                <a:ea typeface="MS PGothic" panose="020B0600070205080204" pitchFamily="34" charset="-128"/>
                <a:cs typeface="ＭＳ Ｐゴシック" charset="0"/>
              </a:rPr>
              <a:t>Gma</a:t>
            </a:r>
            <a:r>
              <a:rPr lang="en-US" sz="1200" kern="1200" dirty="0">
                <a:solidFill>
                  <a:schemeClr val="tx1"/>
                </a:solidFill>
                <a:effectLst/>
                <a:latin typeface="+mn-lt"/>
                <a:ea typeface="MS PGothic" panose="020B0600070205080204" pitchFamily="34" charset="-128"/>
                <a:cs typeface="ＭＳ Ｐゴシック" charset="0"/>
              </a:rPr>
              <a:t> story of going down stairs to get mail). And what is the best way to help AND keep everyone safe?</a:t>
            </a:r>
            <a:r>
              <a:rPr lang="en-US" sz="1200" kern="1200" baseline="0" dirty="0">
                <a:solidFill>
                  <a:schemeClr val="tx1"/>
                </a:solidFill>
                <a:effectLst/>
                <a:latin typeface="+mn-lt"/>
                <a:ea typeface="MS PGothic" panose="020B0600070205080204" pitchFamily="34" charset="-128"/>
                <a:cs typeface="ＭＳ Ｐゴシック" charset="0"/>
              </a:rPr>
              <a:t>  </a:t>
            </a:r>
            <a:r>
              <a:rPr lang="en-US" sz="1200" kern="1200" dirty="0">
                <a:solidFill>
                  <a:schemeClr val="tx1"/>
                </a:solidFill>
                <a:effectLst/>
                <a:latin typeface="+mn-lt"/>
                <a:ea typeface="MS PGothic" panose="020B0600070205080204" pitchFamily="34" charset="-128"/>
                <a:cs typeface="ＭＳ Ｐゴシック" charset="0"/>
              </a:rPr>
              <a:t>Where and/or how can they receive care (is it via telehealth or an in-person doc visit? Is it in a rehab/</a:t>
            </a:r>
            <a:r>
              <a:rPr lang="en-US" sz="1200" kern="1200" dirty="0" err="1">
                <a:solidFill>
                  <a:schemeClr val="tx1"/>
                </a:solidFill>
                <a:effectLst/>
                <a:latin typeface="+mn-lt"/>
                <a:ea typeface="MS PGothic" panose="020B0600070205080204" pitchFamily="34" charset="-128"/>
                <a:cs typeface="ＭＳ Ｐゴシック" charset="0"/>
              </a:rPr>
              <a:t>snf</a:t>
            </a:r>
            <a:r>
              <a:rPr lang="en-US" sz="1200" kern="1200" dirty="0">
                <a:solidFill>
                  <a:schemeClr val="tx1"/>
                </a:solidFill>
                <a:effectLst/>
                <a:latin typeface="+mn-lt"/>
                <a:ea typeface="MS PGothic" panose="020B0600070205080204" pitchFamily="34" charset="-128"/>
                <a:cs typeface="ＭＳ Ｐゴシック" charset="0"/>
              </a:rPr>
              <a:t> facility or their home, your home, with our without paid help? Or some combination?) Now is a good time to research your options. Find out financial requirements. </a:t>
            </a:r>
          </a:p>
          <a:p>
            <a:pPr lvl="0"/>
            <a:endParaRPr lang="en-US" sz="1200" kern="1200" dirty="0">
              <a:solidFill>
                <a:schemeClr val="tx1"/>
              </a:solidFill>
              <a:effectLst/>
              <a:latin typeface="+mn-lt"/>
              <a:ea typeface="MS PGothic" panose="020B0600070205080204" pitchFamily="34" charset="-128"/>
              <a:cs typeface="ＭＳ Ｐゴシック" charset="0"/>
            </a:endParaRPr>
          </a:p>
          <a:p>
            <a:pPr lvl="0"/>
            <a:r>
              <a:rPr lang="en-US" sz="1200" kern="1200" dirty="0">
                <a:solidFill>
                  <a:schemeClr val="tx1"/>
                </a:solidFill>
                <a:effectLst/>
                <a:latin typeface="+mn-lt"/>
                <a:ea typeface="MS PGothic" panose="020B0600070205080204" pitchFamily="34" charset="-128"/>
                <a:cs typeface="ＭＳ Ｐゴシック" charset="0"/>
              </a:rPr>
              <a:t>And talk to the entire family, especially about:</a:t>
            </a:r>
          </a:p>
          <a:p>
            <a:pPr lvl="0"/>
            <a:r>
              <a:rPr lang="en-US" sz="1200" kern="1200" dirty="0">
                <a:solidFill>
                  <a:schemeClr val="tx1"/>
                </a:solidFill>
                <a:effectLst/>
                <a:latin typeface="+mn-lt"/>
                <a:ea typeface="MS PGothic" panose="020B0600070205080204" pitchFamily="34" charset="-128"/>
                <a:cs typeface="ＭＳ Ｐゴシック" charset="0"/>
              </a:rPr>
              <a:t>Who can help with caregiving? We all need to get really comfortable with and used to asking for help. The silver lining in this pandemic is I see more people reaching out to one another and to support each other. Certainly if someone asks: “How can I help?” you want to have a list ready that you can hand them or email or text them. Be specific about the requests. No task is too mundane or too demanding. Need someone to take your trash bins to the curb on Monday nights and back on Tuesday nights? Ask. Need an entire week off and need 24/7 care for your loved one? Ask. Ask family (near and far). Ask friends. Ask your loved one’s friends. Ask your kids and their friends. Ask neighbors and faith groups and book clubs. </a:t>
            </a:r>
          </a:p>
          <a:p>
            <a:pPr lvl="0"/>
            <a:endParaRPr lang="en-US" sz="1200" kern="1200" dirty="0">
              <a:solidFill>
                <a:schemeClr val="tx1"/>
              </a:solidFill>
              <a:effectLst/>
              <a:latin typeface="+mn-lt"/>
              <a:ea typeface="MS PGothic" panose="020B0600070205080204" pitchFamily="34" charset="-128"/>
              <a:cs typeface="ＭＳ Ｐゴシック" charset="0"/>
            </a:endParaRPr>
          </a:p>
          <a:p>
            <a:pPr lvl="0"/>
            <a:r>
              <a:rPr lang="en-US" sz="1200" kern="1200" dirty="0">
                <a:solidFill>
                  <a:schemeClr val="tx1"/>
                </a:solidFill>
                <a:effectLst/>
                <a:latin typeface="+mn-lt"/>
                <a:ea typeface="MS PGothic" panose="020B0600070205080204" pitchFamily="34" charset="-128"/>
                <a:cs typeface="ＭＳ Ｐゴシック" charset="0"/>
              </a:rPr>
              <a:t>What will keep my loved one happy? Given the situation, how can I provide the best quality of life right now?  (Maslow’s needs pyramid: basic needs 1</a:t>
            </a:r>
            <a:r>
              <a:rPr lang="en-US" sz="1200" kern="1200" baseline="30000" dirty="0">
                <a:solidFill>
                  <a:schemeClr val="tx1"/>
                </a:solidFill>
                <a:effectLst/>
                <a:latin typeface="+mn-lt"/>
                <a:ea typeface="MS PGothic" panose="020B0600070205080204" pitchFamily="34" charset="-128"/>
                <a:cs typeface="ＭＳ Ｐゴシック" charset="0"/>
              </a:rPr>
              <a:t>st</a:t>
            </a:r>
            <a:r>
              <a:rPr lang="en-US" sz="1200" kern="1200" dirty="0">
                <a:solidFill>
                  <a:schemeClr val="tx1"/>
                </a:solidFill>
                <a:effectLst/>
                <a:latin typeface="+mn-lt"/>
                <a:ea typeface="MS PGothic" panose="020B0600070205080204" pitchFamily="34" charset="-128"/>
                <a:cs typeface="ＭＳ Ｐゴシック" charset="0"/>
              </a:rPr>
              <a:t>, next is quality of life).  Make a list of things that can, even in small ways, make your loved one’s day. Having a neighbor pickup their favorite ice cream and bring it by, or sitting outside and watching the bird feeder action, or listening to your song together over Zoom…Whether you can be together in person or not, find little ways to “make their day”. </a:t>
            </a:r>
          </a:p>
          <a:p>
            <a:endParaRPr lang="en-US" dirty="0"/>
          </a:p>
        </p:txBody>
      </p:sp>
    </p:spTree>
    <p:extLst>
      <p:ext uri="{BB962C8B-B14F-4D97-AF65-F5344CB8AC3E}">
        <p14:creationId xmlns:p14="http://schemas.microsoft.com/office/powerpoint/2010/main" val="322502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S PGothic" panose="020B0600070205080204" pitchFamily="34" charset="-128"/>
                <a:cs typeface="ＭＳ Ｐゴシック" charset="0"/>
              </a:rPr>
              <a:t>AMY:</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Control resources:</a:t>
            </a:r>
          </a:p>
          <a:p>
            <a:r>
              <a:rPr lang="en-US" sz="1200" kern="1200" dirty="0">
                <a:solidFill>
                  <a:schemeClr val="tx1"/>
                </a:solidFill>
                <a:effectLst/>
                <a:latin typeface="+mn-lt"/>
                <a:ea typeface="MS PGothic" panose="020B0600070205080204" pitchFamily="34" charset="-128"/>
                <a:cs typeface="ＭＳ Ｐゴシック" charset="0"/>
              </a:rPr>
              <a:t>If you are like me and love a list, you are </a:t>
            </a:r>
            <a:r>
              <a:rPr lang="en-US" sz="1200" kern="1200" dirty="0" err="1">
                <a:solidFill>
                  <a:schemeClr val="tx1"/>
                </a:solidFill>
                <a:effectLst/>
                <a:latin typeface="+mn-lt"/>
                <a:ea typeface="MS PGothic" panose="020B0600070205080204" pitchFamily="34" charset="-128"/>
                <a:cs typeface="ＭＳ Ｐゴシック" charset="0"/>
              </a:rPr>
              <a:t>gonna</a:t>
            </a:r>
            <a:r>
              <a:rPr lang="en-US" sz="1200" kern="1200" dirty="0">
                <a:solidFill>
                  <a:schemeClr val="tx1"/>
                </a:solidFill>
                <a:effectLst/>
                <a:latin typeface="+mn-lt"/>
                <a:ea typeface="MS PGothic" panose="020B0600070205080204" pitchFamily="34" charset="-128"/>
                <a:cs typeface="ＭＳ Ｐゴシック" charset="0"/>
              </a:rPr>
              <a:t> LOVE the AARP checklist! </a:t>
            </a:r>
            <a:r>
              <a:rPr lang="en-US" sz="1200" u="sng" kern="1200" dirty="0">
                <a:solidFill>
                  <a:schemeClr val="tx1"/>
                </a:solidFill>
                <a:effectLst/>
                <a:latin typeface="+mn-lt"/>
                <a:ea typeface="MS PGothic" panose="020B0600070205080204" pitchFamily="34" charset="-128"/>
                <a:cs typeface="ＭＳ Ｐゴシック" charset="0"/>
                <a:hlinkClick r:id="rId3"/>
              </a:rPr>
              <a:t>https://www.johnahartford.org/images/uploads/resources/AARP_Coronavirus_info_05.pdf</a:t>
            </a:r>
            <a:endParaRPr lang="en-US" sz="1200" kern="1200" dirty="0">
              <a:solidFill>
                <a:schemeClr val="tx1"/>
              </a:solidFill>
              <a:effectLst/>
              <a:latin typeface="+mn-lt"/>
              <a:ea typeface="MS PGothic" panose="020B0600070205080204" pitchFamily="34" charset="-128"/>
              <a:cs typeface="ＭＳ Ｐゴシック" charset="0"/>
            </a:endParaRPr>
          </a:p>
          <a:p>
            <a:pPr lvl="0"/>
            <a:r>
              <a:rPr lang="en-US" sz="1200" kern="1200" dirty="0">
                <a:solidFill>
                  <a:schemeClr val="tx1"/>
                </a:solidFill>
                <a:effectLst/>
                <a:latin typeface="+mn-lt"/>
                <a:ea typeface="MS PGothic" panose="020B0600070205080204" pitchFamily="34" charset="-128"/>
                <a:cs typeface="ＭＳ Ｐゴシック" charset="0"/>
              </a:rPr>
              <a:t>Pull together a team (we just talked about that)</a:t>
            </a:r>
          </a:p>
          <a:p>
            <a:pPr lvl="0"/>
            <a:r>
              <a:rPr lang="en-US" sz="1200" kern="1200" dirty="0">
                <a:solidFill>
                  <a:schemeClr val="tx1"/>
                </a:solidFill>
                <a:effectLst/>
                <a:latin typeface="+mn-lt"/>
                <a:ea typeface="MS PGothic" panose="020B0600070205080204" pitchFamily="34" charset="-128"/>
                <a:cs typeface="ＭＳ Ｐゴシック" charset="0"/>
              </a:rPr>
              <a:t>Inventory essential items (masks, gloves, food, etc.) 2 week supply</a:t>
            </a:r>
          </a:p>
          <a:p>
            <a:pPr lvl="0"/>
            <a:r>
              <a:rPr lang="en-US" sz="1200" kern="1200" dirty="0">
                <a:solidFill>
                  <a:schemeClr val="tx1"/>
                </a:solidFill>
                <a:effectLst/>
                <a:latin typeface="+mn-lt"/>
                <a:ea typeface="MS PGothic" panose="020B0600070205080204" pitchFamily="34" charset="-128"/>
                <a:cs typeface="ＭＳ Ｐゴシック" charset="0"/>
              </a:rPr>
              <a:t>Get medication in order and ask for extra:</a:t>
            </a:r>
          </a:p>
          <a:p>
            <a:r>
              <a:rPr lang="en-US" sz="1200" kern="1200" dirty="0">
                <a:solidFill>
                  <a:schemeClr val="tx1"/>
                </a:solidFill>
                <a:effectLst/>
                <a:latin typeface="+mn-lt"/>
                <a:ea typeface="MS PGothic" panose="020B0600070205080204" pitchFamily="34" charset="-128"/>
                <a:cs typeface="ＭＳ Ｐゴシック" charset="0"/>
              </a:rPr>
              <a:t>For medication help: order Rx online (instead of 30 day do 90 day), order blister packs instead of bottles (pharmacist groups meds by dosage), use </a:t>
            </a:r>
            <a:r>
              <a:rPr lang="en-US" sz="1200" kern="1200" dirty="0" err="1">
                <a:solidFill>
                  <a:schemeClr val="tx1"/>
                </a:solidFill>
                <a:effectLst/>
                <a:latin typeface="+mn-lt"/>
                <a:ea typeface="MS PGothic" panose="020B0600070205080204" pitchFamily="34" charset="-128"/>
                <a:cs typeface="ＭＳ Ｐゴシック" charset="0"/>
              </a:rPr>
              <a:t>medisets</a:t>
            </a:r>
            <a:r>
              <a:rPr lang="en-US" sz="1200" kern="1200" dirty="0">
                <a:solidFill>
                  <a:schemeClr val="tx1"/>
                </a:solidFill>
                <a:effectLst/>
                <a:latin typeface="+mn-lt"/>
                <a:ea typeface="MS PGothic" panose="020B0600070205080204" pitchFamily="34" charset="-128"/>
                <a:cs typeface="ＭＳ Ｐゴシック" charset="0"/>
              </a:rPr>
              <a:t> or med delivery systems/apps that send reminders, etc. </a:t>
            </a:r>
          </a:p>
          <a:p>
            <a:pPr lvl="0"/>
            <a:r>
              <a:rPr lang="en-US" sz="1200" kern="1200" dirty="0">
                <a:solidFill>
                  <a:schemeClr val="tx1"/>
                </a:solidFill>
                <a:effectLst/>
                <a:latin typeface="+mn-lt"/>
                <a:ea typeface="MS PGothic" panose="020B0600070205080204" pitchFamily="34" charset="-128"/>
                <a:cs typeface="ＭＳ Ｐゴシック" charset="0"/>
              </a:rPr>
              <a:t>Create a plan to stay connected (Charisse talked about this)</a:t>
            </a:r>
          </a:p>
          <a:p>
            <a:pPr lvl="0"/>
            <a:r>
              <a:rPr lang="en-US" sz="1200" kern="1200" dirty="0">
                <a:solidFill>
                  <a:schemeClr val="tx1"/>
                </a:solidFill>
                <a:effectLst/>
                <a:latin typeface="+mn-lt"/>
                <a:ea typeface="MS PGothic" panose="020B0600070205080204" pitchFamily="34" charset="-128"/>
                <a:cs typeface="ＭＳ Ｐゴシック" charset="0"/>
              </a:rPr>
              <a:t>Maintain personal safety and self-care (we will talk about self-care in a bit)</a:t>
            </a:r>
          </a:p>
          <a:p>
            <a:r>
              <a:rPr lang="en-US" sz="1200" kern="1200" dirty="0">
                <a:solidFill>
                  <a:schemeClr val="tx1"/>
                </a:solidFill>
                <a:effectLst/>
                <a:latin typeface="+mn-lt"/>
                <a:ea typeface="MS PGothic" panose="020B0600070205080204" pitchFamily="34" charset="-128"/>
                <a:cs typeface="ＭＳ Ｐゴシック" charset="0"/>
              </a:rPr>
              <a:t> </a:t>
            </a:r>
          </a:p>
          <a:p>
            <a:r>
              <a:rPr lang="en-US" sz="1200" kern="1200" dirty="0">
                <a:solidFill>
                  <a:schemeClr val="tx1"/>
                </a:solidFill>
                <a:effectLst/>
                <a:latin typeface="+mn-lt"/>
                <a:ea typeface="MS PGothic" panose="020B0600070205080204" pitchFamily="34" charset="-128"/>
                <a:cs typeface="ＭＳ Ｐゴシック" charset="0"/>
              </a:rPr>
              <a:t>Other resources:</a:t>
            </a:r>
          </a:p>
          <a:p>
            <a:r>
              <a:rPr lang="en-US" sz="1200" kern="1200" dirty="0">
                <a:solidFill>
                  <a:schemeClr val="tx1"/>
                </a:solidFill>
                <a:effectLst/>
                <a:latin typeface="+mn-lt"/>
                <a:ea typeface="MS PGothic" panose="020B0600070205080204" pitchFamily="34" charset="-128"/>
                <a:cs typeface="ＭＳ Ｐゴシック" charset="0"/>
              </a:rPr>
              <a:t>If you haven’t done your own Advanced Care Planning or perhaps your loved one hasn’t either, visit the Palliative Care website and watch Dr. Grant Smith’s webinar for more information. Remember we are talking about what we can control and we can control what we want done and what we don’t want done when it comes to our care. So take charge of that part of your life and make sure you complete the paperwork for yourself and encourage your family and friends to do the same. </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Look for resources in your area, by zip code, Stanford Health Resource hub:  it is an online database for you to explore free and reduced-cost health resources and services both within the community and at Stanford. Just enter in the zip code and you can find out what is available. Even if you don’t need them right now, it is always helpful to see what is available in housing, transportation, meal assistance, respite care, etc. </a:t>
            </a:r>
            <a:endParaRPr lang="en-US" b="1" dirty="0">
              <a:hlinkClick r:id="rId4"/>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1" dirty="0">
              <a:hlinkClick r:id="rId4"/>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hlinkClick r:id="rId4"/>
              </a:rPr>
              <a:t>https://www.aarp.org/content/dam/aarp/caregiving/pdf/2020/coronavirus-preparedness-for-caregivers.pdf</a:t>
            </a:r>
            <a:endParaRPr lang="en-US" b="1" dirty="0"/>
          </a:p>
          <a:p>
            <a:endParaRPr lang="en-US" dirty="0"/>
          </a:p>
        </p:txBody>
      </p:sp>
    </p:spTree>
    <p:extLst>
      <p:ext uri="{BB962C8B-B14F-4D97-AF65-F5344CB8AC3E}">
        <p14:creationId xmlns:p14="http://schemas.microsoft.com/office/powerpoint/2010/main" val="152932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lvl="0"/>
            <a:r>
              <a:rPr lang="en-US" dirty="0"/>
              <a:t>AMY:</a:t>
            </a:r>
          </a:p>
          <a:p>
            <a:pPr lvl="0"/>
            <a:endParaRPr lang="en-US" dirty="0"/>
          </a:p>
          <a:p>
            <a:r>
              <a:rPr lang="en-US" sz="1200" kern="1200" dirty="0">
                <a:solidFill>
                  <a:schemeClr val="tx1"/>
                </a:solidFill>
                <a:effectLst/>
                <a:latin typeface="+mn-lt"/>
                <a:ea typeface="MS PGothic" panose="020B0600070205080204" pitchFamily="34" charset="-128"/>
                <a:cs typeface="ＭＳ Ｐゴシック" charset="0"/>
              </a:rPr>
              <a:t>COPE:</a:t>
            </a:r>
            <a:endParaRPr lang="en-US" sz="10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OK so we’ve done our best to connect to others, and to control only what we can. But how do we cope with the rest? There is still a mountain of uncertainty and stress and loneliness and fear to deal with…how can we find a way to take care of ourselves, and take care of others, during this trying time? </a:t>
            </a:r>
            <a:endParaRPr lang="en-US" sz="1000" kern="1200" dirty="0">
              <a:solidFill>
                <a:schemeClr val="tx1"/>
              </a:solidFill>
              <a:effectLst/>
              <a:latin typeface="+mn-lt"/>
              <a:ea typeface="MS PGothic" panose="020B0600070205080204" pitchFamily="34" charset="-128"/>
              <a:cs typeface="ＭＳ Ｐゴシック" charset="0"/>
            </a:endParaRP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Here’s some advice from experts at AARP:</a:t>
            </a:r>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Create coping statements: I bet many of us have these already. Those words or phrases that lift our spirits and keep us going or at least bring a smile to your face when you really want to yell or cry. It’s the little voice in our head that encourages us to keep going.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There are religious or spiritual ones, like Buddhist principles or the Serenity Prayer if that works for you.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Or phrases like:</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I can do this.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This too shall pass</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Mama said there’d be days like this</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I think I can I think I can…</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Bring It ON!</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Or channel your favorite sports coach’s phrase. Or use what you would tell a friend who needed a boost of encouragement to keep your head up and to keep going.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Have fun with it! And when you inevitably have a rough time, instead of the voice that says “what fresh hell is this” or “I can’t do this anymore” try replacing them with your coping statements instead.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 </a:t>
            </a:r>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Document daily feelings both positive and negative!</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Write down your positive feelings, or record them on your phone. Or draw a picture or take a photo. Anything that focuses your attention on what IS working. Focus on what you are grateful for. Describe where you found joy in today or something you are looking forward to. There are many ways of doing this. Even a dinner ritual can cover these:</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we started talking about our apple/onion/spaghetti/grapefruits when my kids were in preschool. Every night at dinner, we all share the best part of our day, the worst part, the funniest or silliest and what we are most grateful for.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Charisse story: 2x3 notebook for gratitude journal. Simple. </a:t>
            </a:r>
            <a:endParaRPr lang="en-US" sz="10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 </a:t>
            </a:r>
            <a:endParaRPr lang="en-US" sz="1000" kern="1200" dirty="0">
              <a:solidFill>
                <a:schemeClr val="tx1"/>
              </a:solidFill>
              <a:effectLst/>
              <a:latin typeface="+mn-lt"/>
              <a:ea typeface="MS PGothic" panose="020B0600070205080204" pitchFamily="34" charset="-128"/>
              <a:cs typeface="ＭＳ Ｐゴシック" charset="0"/>
            </a:endParaRPr>
          </a:p>
          <a:p>
            <a:pPr lvl="0"/>
            <a:r>
              <a:rPr lang="en-US" sz="1200" kern="1200" dirty="0">
                <a:solidFill>
                  <a:schemeClr val="tx1"/>
                </a:solidFill>
                <a:effectLst/>
                <a:latin typeface="+mn-lt"/>
                <a:ea typeface="MS PGothic" panose="020B0600070205080204" pitchFamily="34" charset="-128"/>
                <a:cs typeface="ＭＳ Ｐゴシック" charset="0"/>
              </a:rPr>
              <a:t>Use negative emotions</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How do you do that?  There is great power in recognizing and listening to the sadness and anger and confusion and fear and worry. So set up a time a designated time to worry. The key is to channel all that creative energy into one hour per day (which is a really long time, btw!)  or however long you need (but no more than an hour!) Schedule it. Put it on your calendar. Fret and steam and let it all out (on paper).</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Some tips?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Write down all of your fears/concerns (even worst-case scenarios). Go broad. Go deep. Go crazy with it. Why not? No one else is going to see this but you so be honest. Go there. </a:t>
            </a:r>
            <a:endParaRPr lang="en-US" dirty="0">
              <a:effectLst/>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And then at the end of the time, take a deep breath. Read what you have written and ask yourself:</a:t>
            </a:r>
            <a:endParaRPr lang="en-US" dirty="0">
              <a:effectLst/>
            </a:endParaRPr>
          </a:p>
          <a:p>
            <a:pPr lvl="1" eaLnBrk="0" fontAlgn="base" hangingPunct="0"/>
            <a:r>
              <a:rPr lang="en-US" sz="1200" kern="1200" dirty="0">
                <a:solidFill>
                  <a:schemeClr val="tx1"/>
                </a:solidFill>
                <a:effectLst/>
                <a:latin typeface="+mn-lt"/>
                <a:ea typeface="MS PGothic" panose="020B0600070205080204" pitchFamily="34" charset="-128"/>
                <a:cs typeface="+mn-cs"/>
              </a:rPr>
              <a:t>Is this realistic? Could this really happen? Can I do anything about it? If not, leave it on the list of stuff to worry about next week (if you want). </a:t>
            </a:r>
            <a:endParaRPr lang="en-US" sz="1050" kern="1200" dirty="0">
              <a:solidFill>
                <a:schemeClr val="tx1"/>
              </a:solidFill>
              <a:effectLst/>
              <a:latin typeface="+mn-lt"/>
              <a:ea typeface="MS PGothic" panose="020B0600070205080204" pitchFamily="34" charset="-128"/>
              <a:cs typeface="+mn-cs"/>
            </a:endParaRPr>
          </a:p>
          <a:p>
            <a:pPr lvl="1" eaLnBrk="0" fontAlgn="base" hangingPunct="0"/>
            <a:r>
              <a:rPr lang="en-US" sz="1200" kern="1200" dirty="0">
                <a:solidFill>
                  <a:schemeClr val="tx1"/>
                </a:solidFill>
                <a:effectLst/>
                <a:latin typeface="+mn-lt"/>
                <a:ea typeface="MS PGothic" panose="020B0600070205080204" pitchFamily="34" charset="-128"/>
                <a:cs typeface="+mn-cs"/>
              </a:rPr>
              <a:t>If I can do something about it, how can I change this worry into a plan of action? Which of my worries are within my control? This can inspire ideas on how to address these worries. Ask yourself: What steps can I take to reduce the concerns? What do I need to take those steps?</a:t>
            </a:r>
            <a:endParaRPr lang="en-US" sz="1050" kern="1200" dirty="0">
              <a:solidFill>
                <a:schemeClr val="tx1"/>
              </a:solidFill>
              <a:effectLst/>
              <a:latin typeface="+mn-lt"/>
              <a:ea typeface="MS PGothic" panose="020B0600070205080204" pitchFamily="34" charset="-128"/>
              <a:cs typeface="+mn-cs"/>
            </a:endParaRPr>
          </a:p>
          <a:p>
            <a:pPr lvl="1" eaLnBrk="0" fontAlgn="base" hangingPunct="0"/>
            <a:r>
              <a:rPr lang="en-US" sz="1200" kern="1200" dirty="0">
                <a:solidFill>
                  <a:schemeClr val="tx1"/>
                </a:solidFill>
                <a:effectLst/>
                <a:latin typeface="+mn-lt"/>
                <a:ea typeface="MS PGothic" panose="020B0600070205080204" pitchFamily="34" charset="-128"/>
                <a:cs typeface="+mn-cs"/>
              </a:rPr>
              <a:t>Then, after the brain dumping, put away the writing and focus on other things. You are done worrying for the week! (OK maybe not, but if you find yourself worrying outside the designated time, feel free to write yourself notes to add to my weekly worry journaling hour, just so I don’t forget something.)</a:t>
            </a:r>
            <a:endParaRPr lang="en-US" sz="1050" kern="1200" dirty="0">
              <a:solidFill>
                <a:schemeClr val="tx1"/>
              </a:solidFill>
              <a:effectLst/>
              <a:latin typeface="+mn-lt"/>
              <a:ea typeface="MS PGothic" panose="020B0600070205080204" pitchFamily="34" charset="-128"/>
              <a:cs typeface="+mn-cs"/>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 </a:t>
            </a:r>
            <a:endParaRPr lang="en-US" dirty="0">
              <a:effectLst/>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What does this do? It helps us gain a </a:t>
            </a:r>
            <a:r>
              <a:rPr lang="en-US" sz="1200" kern="1200" dirty="0">
                <a:solidFill>
                  <a:schemeClr val="tx1"/>
                </a:solidFill>
                <a:effectLst/>
                <a:latin typeface="+mn-lt"/>
                <a:ea typeface="MS PGothic" panose="020B0600070205080204" pitchFamily="34" charset="-128"/>
                <a:cs typeface="ＭＳ Ｐゴシック" charset="0"/>
                <a:hlinkClick r:id="rId3"/>
              </a:rPr>
              <a:t>greater sense of control</a:t>
            </a:r>
            <a:r>
              <a:rPr lang="en-US" sz="1200" kern="1200" dirty="0">
                <a:solidFill>
                  <a:schemeClr val="tx1"/>
                </a:solidFill>
                <a:effectLst/>
                <a:latin typeface="+mn-lt"/>
                <a:ea typeface="MS PGothic" panose="020B0600070205080204" pitchFamily="34" charset="-128"/>
                <a:cs typeface="ＭＳ Ｐゴシック" charset="0"/>
              </a:rPr>
              <a:t> over our thoughts. Believe it or not, targeted worrying can be used to creatively solve problems, and make us more prone to take action and take control where we can. </a:t>
            </a:r>
            <a:endParaRPr lang="en-US" dirty="0">
              <a:effectLst/>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Then, Find MEANING:</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Whenever we are in pain, confused or struggling, many of us ask ourselves “Why is this happening?”</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And that is a hard question to answer. But questions like</a:t>
            </a:r>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What am I supposed to be learning in this situation? Is this teaching me something? Am I open to this opportunity to grow and learn?</a:t>
            </a:r>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Is there a silver lining in all of this? What is it? Maybe there is more than one silver lining? What are they?</a:t>
            </a:r>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How am I making someone’s day better/easier?</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These questions can help us find our own personal purpose and meaning behind difficult circumstances we face.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Humans have an innate need to be needed. When I feel overwhelmed by the demands of all the people around me, it helps to imagine a time when no one needs you for anything. So picture this fantasy: You go to your happy place and you are all alone. No one asks you to do anything. No emails or calls or any requests for your time and assistance. It is quiet and beautiful and calm. Imagine that for an entire day and night. Great, right? Now imagine for an entire week. Still blissful? What about two weeks? A month? Imagine what life would be like without other people depending on us, and we realize that we depend on them depending on us.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The meaning and purpose of our lives is directly related to our relationships and our interdependence on one another. And yet, when the balance shifts to having others be more dependent on us, it’s important to replenish ourselves.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 </a:t>
            </a:r>
            <a:endParaRPr lang="en-US" sz="1000" kern="1200" dirty="0">
              <a:solidFill>
                <a:schemeClr val="tx1"/>
              </a:solidFill>
              <a:effectLst/>
              <a:latin typeface="+mn-lt"/>
              <a:ea typeface="MS PGothic" panose="020B0600070205080204" pitchFamily="34" charset="-128"/>
              <a:cs typeface="ＭＳ Ｐゴシック" charset="0"/>
            </a:endParaRPr>
          </a:p>
          <a:p>
            <a:pPr lvl="0"/>
            <a:endParaRPr lang="en-US" dirty="0"/>
          </a:p>
        </p:txBody>
      </p:sp>
    </p:spTree>
    <p:extLst>
      <p:ext uri="{BB962C8B-B14F-4D97-AF65-F5344CB8AC3E}">
        <p14:creationId xmlns:p14="http://schemas.microsoft.com/office/powerpoint/2010/main" val="2384460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anose="020B0600070205080204" pitchFamily="34" charset="-128"/>
                <a:cs typeface="ＭＳ Ｐゴシック" charset="0"/>
              </a:rPr>
              <a:t>AMY:</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Coping resources</a:t>
            </a:r>
          </a:p>
          <a:p>
            <a:r>
              <a:rPr lang="en-US" sz="1200" kern="1200" dirty="0">
                <a:solidFill>
                  <a:schemeClr val="tx1"/>
                </a:solidFill>
                <a:effectLst/>
                <a:latin typeface="+mn-lt"/>
                <a:ea typeface="MS PGothic" panose="020B0600070205080204" pitchFamily="34" charset="-128"/>
                <a:cs typeface="ＭＳ Ｐゴシック" charset="0"/>
              </a:rPr>
              <a:t>So how do we replenish ourselves? We’ve compiled more information on: Coping, Mindfulness, Self Care, Exercise/Movement, Nature, and Nutrition, we’ve pulled all kinds of helpful resources that are evidence based onto one webpage. </a:t>
            </a:r>
          </a:p>
          <a:p>
            <a:r>
              <a:rPr lang="en-US" sz="1200" kern="1200" dirty="0">
                <a:solidFill>
                  <a:schemeClr val="tx1"/>
                </a:solidFill>
                <a:effectLst/>
                <a:latin typeface="+mn-lt"/>
                <a:ea typeface="MS PGothic" panose="020B0600070205080204" pitchFamily="34" charset="-128"/>
                <a:cs typeface="ＭＳ Ｐゴシック" charset="0"/>
              </a:rPr>
              <a:t>Another one of my favorites is Dr. Brenner’s webinar on being a catalyst for calm during </a:t>
            </a:r>
            <a:r>
              <a:rPr lang="en-US" sz="1200" kern="1200" dirty="0" err="1">
                <a:solidFill>
                  <a:schemeClr val="tx1"/>
                </a:solidFill>
                <a:effectLst/>
                <a:latin typeface="+mn-lt"/>
                <a:ea typeface="MS PGothic" panose="020B0600070205080204" pitchFamily="34" charset="-128"/>
                <a:cs typeface="ＭＳ Ｐゴシック" charset="0"/>
              </a:rPr>
              <a:t>covid</a:t>
            </a:r>
            <a:r>
              <a:rPr lang="en-US" sz="1200" kern="1200" dirty="0">
                <a:solidFill>
                  <a:schemeClr val="tx1"/>
                </a:solidFill>
                <a:effectLst/>
                <a:latin typeface="+mn-lt"/>
                <a:ea typeface="MS PGothic" panose="020B0600070205080204" pitchFamily="34" charset="-128"/>
                <a:cs typeface="ＭＳ Ｐゴシック" charset="0"/>
              </a:rPr>
              <a:t>. Doesn’t that title sound amazing?  She has some wonderful tools to try.</a:t>
            </a:r>
          </a:p>
          <a:p>
            <a:r>
              <a:rPr lang="en-US" sz="1200" kern="1200" dirty="0">
                <a:solidFill>
                  <a:schemeClr val="tx1"/>
                </a:solidFill>
                <a:effectLst/>
                <a:latin typeface="+mn-lt"/>
                <a:ea typeface="MS PGothic" panose="020B0600070205080204" pitchFamily="34" charset="-128"/>
                <a:cs typeface="ＭＳ Ｐゴシック" charset="0"/>
              </a:rPr>
              <a:t> </a:t>
            </a:r>
          </a:p>
          <a:p>
            <a:r>
              <a:rPr lang="en-US" sz="1200" kern="1200" dirty="0">
                <a:solidFill>
                  <a:schemeClr val="tx1"/>
                </a:solidFill>
                <a:effectLst/>
                <a:latin typeface="+mn-lt"/>
                <a:ea typeface="MS PGothic" panose="020B0600070205080204" pitchFamily="34" charset="-128"/>
                <a:cs typeface="ＭＳ Ｐゴシック" charset="0"/>
              </a:rPr>
              <a:t>Stanford Supportive Care offers many virtual programs to support caregivers as well. </a:t>
            </a:r>
          </a:p>
          <a:p>
            <a:r>
              <a:rPr lang="en-US" sz="1200" kern="1200" dirty="0">
                <a:solidFill>
                  <a:schemeClr val="tx1"/>
                </a:solidFill>
                <a:effectLst/>
                <a:latin typeface="+mn-lt"/>
                <a:ea typeface="MS PGothic" panose="020B0600070205080204" pitchFamily="34" charset="-128"/>
                <a:cs typeface="ＭＳ Ｐゴシック" charset="0"/>
              </a:rPr>
              <a:t> </a:t>
            </a:r>
          </a:p>
          <a:p>
            <a:r>
              <a:rPr lang="en-US" sz="1200" kern="1200" dirty="0">
                <a:solidFill>
                  <a:schemeClr val="tx1"/>
                </a:solidFill>
                <a:effectLst/>
                <a:latin typeface="+mn-lt"/>
                <a:ea typeface="MS PGothic" panose="020B0600070205080204" pitchFamily="34" charset="-128"/>
                <a:cs typeface="ＭＳ Ｐゴシック" charset="0"/>
              </a:rPr>
              <a:t>And finally, You can also reach out to us:</a:t>
            </a:r>
          </a:p>
          <a:p>
            <a:r>
              <a:rPr lang="en-US" sz="1200" kern="1200" dirty="0">
                <a:solidFill>
                  <a:schemeClr val="tx1"/>
                </a:solidFill>
                <a:effectLst/>
                <a:latin typeface="+mn-lt"/>
                <a:ea typeface="MS PGothic" panose="020B0600070205080204" pitchFamily="34" charset="-128"/>
                <a:cs typeface="ＭＳ Ｐゴシック" charset="0"/>
              </a:rPr>
              <a:t> </a:t>
            </a:r>
          </a:p>
          <a:p>
            <a:endParaRPr lang="en-US" dirty="0"/>
          </a:p>
        </p:txBody>
      </p:sp>
    </p:spTree>
    <p:extLst>
      <p:ext uri="{BB962C8B-B14F-4D97-AF65-F5344CB8AC3E}">
        <p14:creationId xmlns:p14="http://schemas.microsoft.com/office/powerpoint/2010/main" val="39466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CONTACT US:</a:t>
            </a: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 </a:t>
            </a: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Finally, a reminder that the staff and volunteer caregiver coaches at Stanford Health Care’s Caregiver Center are available by phone and email.  Our goal is to provide an extra layer of support for caregivers. </a:t>
            </a:r>
          </a:p>
          <a:p>
            <a:endParaRPr lang="en-US" dirty="0"/>
          </a:p>
        </p:txBody>
      </p:sp>
    </p:spTree>
    <p:extLst>
      <p:ext uri="{BB962C8B-B14F-4D97-AF65-F5344CB8AC3E}">
        <p14:creationId xmlns:p14="http://schemas.microsoft.com/office/powerpoint/2010/main" val="1468820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786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42D3A72-0F2B-4866-84E5-19460EF52E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A0DA89C5-A485-46C0-8AE4-17D7757836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anose="020B0600070205080204" pitchFamily="34" charset="-128"/>
                <a:cs typeface="ＭＳ Ｐゴシック" charset="0"/>
              </a:rPr>
              <a:t>CLAIRE:</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Before we jump in, I wanted to give a quick intro about how to use the webinar features of ZOOM.  We will not be using the chat or raise hand functions today.</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After Amy and Charisse present, we will have a question and answer session with you all.  To ask a question, you can click on the Q&amp;A box in the bottom control panel. This will open a new dialogue box. You can type in your question there and press Send.</a:t>
            </a:r>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2F07DFB7-13C9-410C-9339-12DBEFC5BC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3113" indent="-296863">
              <a:defRPr>
                <a:solidFill>
                  <a:schemeClr val="tx1"/>
                </a:solidFill>
                <a:latin typeface="Calibri" panose="020F0502020204030204" pitchFamily="34" charset="0"/>
                <a:ea typeface="MS PGothic" panose="020B0600070205080204" pitchFamily="34" charset="-128"/>
              </a:defRPr>
            </a:lvl2pPr>
            <a:lvl3pPr marL="1189038" indent="-236538">
              <a:defRPr>
                <a:solidFill>
                  <a:schemeClr val="tx1"/>
                </a:solidFill>
                <a:latin typeface="Calibri" panose="020F0502020204030204" pitchFamily="34" charset="0"/>
                <a:ea typeface="MS PGothic" panose="020B0600070205080204" pitchFamily="34" charset="-128"/>
              </a:defRPr>
            </a:lvl3pPr>
            <a:lvl4pPr marL="1665288" indent="-236538">
              <a:defRPr>
                <a:solidFill>
                  <a:schemeClr val="tx1"/>
                </a:solidFill>
                <a:latin typeface="Calibri" panose="020F0502020204030204" pitchFamily="34" charset="0"/>
                <a:ea typeface="MS PGothic" panose="020B0600070205080204" pitchFamily="34" charset="-128"/>
              </a:defRPr>
            </a:lvl4pPr>
            <a:lvl5pPr marL="2141538" indent="-236538">
              <a:defRPr>
                <a:solidFill>
                  <a:schemeClr val="tx1"/>
                </a:solidFill>
                <a:latin typeface="Calibri" panose="020F0502020204030204" pitchFamily="34" charset="0"/>
                <a:ea typeface="MS PGothic" panose="020B0600070205080204" pitchFamily="34" charset="-128"/>
              </a:defRPr>
            </a:lvl5pPr>
            <a:lvl6pPr marL="25987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559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131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703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37E882F-9024-41F4-B147-C30C04B0DDC3}"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CC9A5DB-32B2-477D-92A1-C730570F45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53432F6-F071-4419-B3B0-E892167316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anose="020B0600070205080204" pitchFamily="34" charset="-128"/>
                <a:cs typeface="ＭＳ Ｐゴシック" charset="0"/>
              </a:rPr>
              <a:t>CLAIRE:</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We want to remind everyone that any question you send or information you share, will be visible to all webinar attendees this morning.  However, if you would like to make your question anonymous, before sending it, you can check the box next to the “send anonymously” wording circled here.</a:t>
            </a:r>
            <a:endParaRPr lang="en-US" altLang="en-US" dirty="0"/>
          </a:p>
          <a:p>
            <a:endParaRPr lang="en-US" altLang="en-US" dirty="0"/>
          </a:p>
        </p:txBody>
      </p:sp>
      <p:sp>
        <p:nvSpPr>
          <p:cNvPr id="10244" name="Slide Number Placeholder 3">
            <a:extLst>
              <a:ext uri="{FF2B5EF4-FFF2-40B4-BE49-F238E27FC236}">
                <a16:creationId xmlns:a16="http://schemas.microsoft.com/office/drawing/2014/main" id="{1E761BA2-BD47-41F8-A5EA-F3DE3D5E99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3113" indent="-296863">
              <a:defRPr>
                <a:solidFill>
                  <a:schemeClr val="tx1"/>
                </a:solidFill>
                <a:latin typeface="Calibri" panose="020F0502020204030204" pitchFamily="34" charset="0"/>
                <a:ea typeface="MS PGothic" panose="020B0600070205080204" pitchFamily="34" charset="-128"/>
              </a:defRPr>
            </a:lvl2pPr>
            <a:lvl3pPr marL="1189038" indent="-236538">
              <a:defRPr>
                <a:solidFill>
                  <a:schemeClr val="tx1"/>
                </a:solidFill>
                <a:latin typeface="Calibri" panose="020F0502020204030204" pitchFamily="34" charset="0"/>
                <a:ea typeface="MS PGothic" panose="020B0600070205080204" pitchFamily="34" charset="-128"/>
              </a:defRPr>
            </a:lvl3pPr>
            <a:lvl4pPr marL="1665288" indent="-236538">
              <a:defRPr>
                <a:solidFill>
                  <a:schemeClr val="tx1"/>
                </a:solidFill>
                <a:latin typeface="Calibri" panose="020F0502020204030204" pitchFamily="34" charset="0"/>
                <a:ea typeface="MS PGothic" panose="020B0600070205080204" pitchFamily="34" charset="-128"/>
              </a:defRPr>
            </a:lvl4pPr>
            <a:lvl5pPr marL="2141538" indent="-236538">
              <a:defRPr>
                <a:solidFill>
                  <a:schemeClr val="tx1"/>
                </a:solidFill>
                <a:latin typeface="Calibri" panose="020F0502020204030204" pitchFamily="34" charset="0"/>
                <a:ea typeface="MS PGothic" panose="020B0600070205080204" pitchFamily="34" charset="-128"/>
              </a:defRPr>
            </a:lvl5pPr>
            <a:lvl6pPr marL="25987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559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131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703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A875720-EB39-47F2-B4E4-C8B737DADDB1}"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71C7E3F-6E9A-438D-9953-76E6296AA9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013CC40-1470-4233-82E7-ACD69A10B5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anose="020B0600070205080204" pitchFamily="34" charset="-128"/>
                <a:cs typeface="ＭＳ Ｐゴシック" charset="0"/>
              </a:rPr>
              <a:t>CLAIRE:</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As questions are submitted, you will be able to see them in the Q&amp;A box</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You can read through these and “Like” a question by clicking on the “Thumbs Up” icon below the question.</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“Liking” a question is essentially voting for a question, and if we have a lot of questions, we will try to answer the questions with the most likes first.  We do want to remind everyone that Amy and Charisse are not clinicians, and cannot answer medical or clinical questions.  This webinar is also intended for a non-clinician audience.  We will be choosing to answer questions first that can apply to more of the general audience of this webinar, rather than those that apply to very specific or personal situations.  If we have a lot of questions, we unfortunately may not be able to get to them all, but you will be able to contact Amy and Charisse and the Caregiver Center with the question, if you’d like to follow up, by emailing the Caregiver Center or calling, and they’ll be providing that contact information.</a:t>
            </a:r>
          </a:p>
          <a:p>
            <a:endParaRPr lang="en-US" altLang="en-US" dirty="0"/>
          </a:p>
        </p:txBody>
      </p:sp>
      <p:sp>
        <p:nvSpPr>
          <p:cNvPr id="12292" name="Slide Number Placeholder 3">
            <a:extLst>
              <a:ext uri="{FF2B5EF4-FFF2-40B4-BE49-F238E27FC236}">
                <a16:creationId xmlns:a16="http://schemas.microsoft.com/office/drawing/2014/main" id="{1394DF09-C98F-4797-A0C3-6DF4F77428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73113" indent="-296863">
              <a:defRPr>
                <a:solidFill>
                  <a:schemeClr val="tx1"/>
                </a:solidFill>
                <a:latin typeface="Calibri" panose="020F0502020204030204" pitchFamily="34" charset="0"/>
                <a:ea typeface="MS PGothic" panose="020B0600070205080204" pitchFamily="34" charset="-128"/>
              </a:defRPr>
            </a:lvl2pPr>
            <a:lvl3pPr marL="1189038" indent="-236538">
              <a:defRPr>
                <a:solidFill>
                  <a:schemeClr val="tx1"/>
                </a:solidFill>
                <a:latin typeface="Calibri" panose="020F0502020204030204" pitchFamily="34" charset="0"/>
                <a:ea typeface="MS PGothic" panose="020B0600070205080204" pitchFamily="34" charset="-128"/>
              </a:defRPr>
            </a:lvl3pPr>
            <a:lvl4pPr marL="1665288" indent="-236538">
              <a:defRPr>
                <a:solidFill>
                  <a:schemeClr val="tx1"/>
                </a:solidFill>
                <a:latin typeface="Calibri" panose="020F0502020204030204" pitchFamily="34" charset="0"/>
                <a:ea typeface="MS PGothic" panose="020B0600070205080204" pitchFamily="34" charset="-128"/>
              </a:defRPr>
            </a:lvl4pPr>
            <a:lvl5pPr marL="2141538" indent="-236538">
              <a:defRPr>
                <a:solidFill>
                  <a:schemeClr val="tx1"/>
                </a:solidFill>
                <a:latin typeface="Calibri" panose="020F0502020204030204" pitchFamily="34" charset="0"/>
                <a:ea typeface="MS PGothic" panose="020B0600070205080204" pitchFamily="34" charset="-128"/>
              </a:defRPr>
            </a:lvl5pPr>
            <a:lvl6pPr marL="25987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559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131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70338" indent="-23653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BB3CE52-B82C-4AD1-86CD-24DD86E5EB26}"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9D4C6E7-34DC-4925-B750-C1CE3BB3F5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2D088C8-9AA8-4204-BCFC-3B06CDF3E0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anose="020B0600070205080204" pitchFamily="34" charset="-128"/>
                <a:cs typeface="ＭＳ Ｐゴシック" charset="0"/>
              </a:rPr>
              <a:t>CLAIRE:</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You can change your viewing settings by clicking on the buttons on the top of your screen.  Gallery view will show you all presenters who have their videos on, while speaker view will only show you the person who is speaking at that time.  Viewing can also be adjusted by clicking on the “view options” tab at the top of the toolbar. </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Finally, at the end of the webinar, we will send an email with links to the slides (and all the resources contained within the slides) and the recording, which will be uploaded to our Palliative Care and</a:t>
            </a:r>
            <a:r>
              <a:rPr lang="en-US" sz="1200" kern="1200" baseline="0" dirty="0">
                <a:solidFill>
                  <a:schemeClr val="tx1"/>
                </a:solidFill>
                <a:effectLst/>
                <a:latin typeface="+mn-lt"/>
                <a:ea typeface="MS PGothic" panose="020B0600070205080204" pitchFamily="34" charset="-128"/>
                <a:cs typeface="ＭＳ Ｐゴシック" charset="0"/>
              </a:rPr>
              <a:t> Caregiver Center websites.</a:t>
            </a:r>
            <a:r>
              <a:rPr lang="en-US" sz="1200" kern="1200" dirty="0">
                <a:solidFill>
                  <a:schemeClr val="tx1"/>
                </a:solidFill>
                <a:effectLst/>
                <a:latin typeface="+mn-lt"/>
                <a:ea typeface="MS PGothic" panose="020B0600070205080204" pitchFamily="34" charset="-128"/>
                <a:cs typeface="ＭＳ Ｐゴシック" charset="0"/>
              </a:rPr>
              <a:t>  There will also be a brief survey that we’d love for everyone to complete, as it helps us get your feedback and improve our offerings for the future. </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And now I’d like to let Amy and Charisse begin by telling you a little bit more about themselves.   </a:t>
            </a:r>
          </a:p>
          <a:p>
            <a:endParaRPr lang="en-US" altLang="en-US" dirty="0"/>
          </a:p>
        </p:txBody>
      </p:sp>
      <p:sp>
        <p:nvSpPr>
          <p:cNvPr id="16388" name="Slide Number Placeholder 3">
            <a:extLst>
              <a:ext uri="{FF2B5EF4-FFF2-40B4-BE49-F238E27FC236}">
                <a16:creationId xmlns:a16="http://schemas.microsoft.com/office/drawing/2014/main" id="{F0C7C4D5-16C2-43B7-AADB-C19D756453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243B9BD-F437-4CA5-A9EA-0F90775B708F}"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ＭＳ Ｐゴシック" charset="0"/>
              </a:rPr>
              <a:t>CHARISSE</a:t>
            </a:r>
            <a:r>
              <a:rPr lang="en-US" sz="1200" kern="1200" baseline="0" dirty="0">
                <a:solidFill>
                  <a:schemeClr val="tx1"/>
                </a:solidFill>
                <a:effectLst/>
                <a:latin typeface="+mn-lt"/>
                <a:ea typeface="MS PGothic" panose="020B0600070205080204" pitchFamily="34" charset="-128"/>
                <a:cs typeface="ＭＳ Ｐゴシック" charset="0"/>
              </a:rPr>
              <a:t> AND AMY:</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anose="020B0600070205080204"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ＭＳ Ｐゴシック" charset="0"/>
              </a:rPr>
              <a:t>Good morning, my name is Charisse Lee and I am a senior consultant in the Health Education Engagement and Promotion group at Stanford Health Care.  Amy and I cofounded the Caregiver Center at Stanford’s new hospital which opened in November 2019.  I came to the caregiving field initially when my late husband was diagnosed with pancreatic cancer in 2016.  I was my husband’s caregiver through chemo therapy, a </a:t>
            </a:r>
            <a:r>
              <a:rPr lang="en-US" sz="1200" kern="1200" dirty="0" err="1">
                <a:solidFill>
                  <a:schemeClr val="tx1"/>
                </a:solidFill>
                <a:effectLst/>
                <a:latin typeface="+mn-lt"/>
                <a:ea typeface="MS PGothic" panose="020B0600070205080204" pitchFamily="34" charset="-128"/>
                <a:cs typeface="ＭＳ Ｐゴシック" charset="0"/>
              </a:rPr>
              <a:t>whipple</a:t>
            </a:r>
            <a:r>
              <a:rPr lang="en-US" sz="1200" kern="1200" dirty="0">
                <a:solidFill>
                  <a:schemeClr val="tx1"/>
                </a:solidFill>
                <a:effectLst/>
                <a:latin typeface="+mn-lt"/>
                <a:ea typeface="MS PGothic" panose="020B0600070205080204" pitchFamily="34" charset="-128"/>
                <a:cs typeface="ＭＳ Ｐゴシック" charset="0"/>
              </a:rPr>
              <a:t> surgery, more chemo, radiation, multiple hospitalizations, metastasis, and finally home hospice.  I did this while managing his dental practice and raising our three sons then 13, 11, and 9 years old.  I’ve been fortunate to turn my proverbial lemons into lemonade at Stanford Health Care and I’ve worked to improve the caregiving experience here since 2018.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ＭＳ Ｐゴシック" charset="0"/>
              </a:rPr>
              <a:t>Hi everyone, I am Amy Yotopoulos, and I am the manager of the Caregiver Center at Stanford Health Care. I joined the team last year, after almost 5 years at the Stanford Center on Longevity. My entire professional career has been in the gerontology and aging fields, and yet it was a huge shock to me when my husband and I became his father’s caregiver after a dementia diagnosis. For over 10 years we struggled with the demands of both of our full-time jobs, raising our children and providing care during his progressive illness. After years of telling others who to give care, I realized how smug I had been and to be honest, even with my experience and skills, it brought me to my knees.  On the other side, it was also a beautiful lesson in how to connect with one another in completely new and unexpected ways. I am delighted to be here today and to share with one another. </a:t>
            </a:r>
          </a:p>
          <a:p>
            <a:endParaRPr lang="en-US" dirty="0"/>
          </a:p>
        </p:txBody>
      </p:sp>
    </p:spTree>
    <p:extLst>
      <p:ext uri="{BB962C8B-B14F-4D97-AF65-F5344CB8AC3E}">
        <p14:creationId xmlns:p14="http://schemas.microsoft.com/office/powerpoint/2010/main" val="169104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AMY:</a:t>
            </a:r>
          </a:p>
          <a:p>
            <a:pPr eaLnBrk="0" fontAlgn="base" hangingPunct="0"/>
            <a:endParaRPr lang="en-US" sz="12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A little background on the Stanford Caregiver Center:</a:t>
            </a: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We opened in Nov 2019 on PD1 of the new Stanford Hospital and was founded to provide a place for caregivers to receive connection, guidance and respite. We offer connection through our staff and volunteer Caregiver Coaches; all of us have personal experience with caregiving and have been trained to offer an extra layer of support.  We are not clinicians but you can think of us as peer supports who are experienced, empathetic, and want to spend time listening to YOU. We also provide guidance and resources by collaborating with the Stanford Health Library. We offer a wide variety of information and connect caregivers to services. And finally, the space offers respite: a soft place to fall when you need rest and relaxation. </a:t>
            </a:r>
          </a:p>
          <a:p>
            <a:pPr eaLnBrk="0" fontAlgn="base" hangingPunct="0"/>
            <a:endParaRPr lang="en-US" sz="12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Of course today, due to </a:t>
            </a:r>
            <a:r>
              <a:rPr lang="en-US" sz="1200" kern="1200" dirty="0" err="1">
                <a:solidFill>
                  <a:schemeClr val="tx1"/>
                </a:solidFill>
                <a:effectLst/>
                <a:latin typeface="+mn-lt"/>
                <a:ea typeface="MS PGothic" panose="020B0600070205080204" pitchFamily="34" charset="-128"/>
                <a:cs typeface="ＭＳ Ｐゴシック" charset="0"/>
              </a:rPr>
              <a:t>Covid</a:t>
            </a:r>
            <a:r>
              <a:rPr lang="en-US" sz="1200" kern="1200" dirty="0">
                <a:solidFill>
                  <a:schemeClr val="tx1"/>
                </a:solidFill>
                <a:effectLst/>
                <a:latin typeface="+mn-lt"/>
                <a:ea typeface="MS PGothic" panose="020B0600070205080204" pitchFamily="34" charset="-128"/>
                <a:cs typeface="ＭＳ Ｐゴシック" charset="0"/>
              </a:rPr>
              <a:t>, the hospital has limited visitors and we are not hosting caregivers in our space. Instead, we are available virtually over the phone or email and can provide connection and guidance remotely.</a:t>
            </a: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We created this webinar as another way to reach out to you and provide an opportunity to connect, especially during this time of </a:t>
            </a:r>
            <a:r>
              <a:rPr lang="en-US" sz="1200" kern="1200" dirty="0" err="1">
                <a:solidFill>
                  <a:schemeClr val="tx1"/>
                </a:solidFill>
                <a:effectLst/>
                <a:latin typeface="+mn-lt"/>
                <a:ea typeface="MS PGothic" panose="020B0600070205080204" pitchFamily="34" charset="-128"/>
                <a:cs typeface="ＭＳ Ｐゴシック" charset="0"/>
              </a:rPr>
              <a:t>Covid</a:t>
            </a:r>
            <a:r>
              <a:rPr lang="en-US" sz="1200" kern="1200" dirty="0">
                <a:solidFill>
                  <a:schemeClr val="tx1"/>
                </a:solidFill>
                <a:effectLst/>
                <a:latin typeface="+mn-lt"/>
                <a:ea typeface="MS PGothic" panose="020B0600070205080204" pitchFamily="34" charset="-128"/>
                <a:cs typeface="ＭＳ Ｐゴシック" charset="0"/>
              </a:rPr>
              <a:t>. </a:t>
            </a: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 </a:t>
            </a: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Caregiving has always been difficult, and it is even harder now given </a:t>
            </a:r>
            <a:r>
              <a:rPr lang="en-US" sz="1200" kern="1200" dirty="0" err="1">
                <a:solidFill>
                  <a:schemeClr val="tx1"/>
                </a:solidFill>
                <a:effectLst/>
                <a:latin typeface="+mn-lt"/>
                <a:ea typeface="MS PGothic" panose="020B0600070205080204" pitchFamily="34" charset="-128"/>
                <a:cs typeface="ＭＳ Ｐゴシック" charset="0"/>
              </a:rPr>
              <a:t>Covid</a:t>
            </a:r>
            <a:r>
              <a:rPr lang="en-US" sz="1200" kern="1200" dirty="0">
                <a:solidFill>
                  <a:schemeClr val="tx1"/>
                </a:solidFill>
                <a:effectLst/>
                <a:latin typeface="+mn-lt"/>
                <a:ea typeface="MS PGothic" panose="020B0600070205080204" pitchFamily="34" charset="-128"/>
                <a:cs typeface="ＭＳ Ｐゴシック" charset="0"/>
              </a:rPr>
              <a:t> and the Shelter in Place. I’ve heard things like “families are the first responders to </a:t>
            </a:r>
            <a:r>
              <a:rPr lang="en-US" sz="1200" kern="1200" dirty="0" err="1">
                <a:solidFill>
                  <a:schemeClr val="tx1"/>
                </a:solidFill>
                <a:effectLst/>
                <a:latin typeface="+mn-lt"/>
                <a:ea typeface="MS PGothic" panose="020B0600070205080204" pitchFamily="34" charset="-128"/>
                <a:cs typeface="ＭＳ Ｐゴシック" charset="0"/>
              </a:rPr>
              <a:t>covid</a:t>
            </a:r>
            <a:r>
              <a:rPr lang="en-US" sz="1200" kern="1200" dirty="0">
                <a:solidFill>
                  <a:schemeClr val="tx1"/>
                </a:solidFill>
                <a:effectLst/>
                <a:latin typeface="+mn-lt"/>
                <a:ea typeface="MS PGothic" panose="020B0600070205080204" pitchFamily="34" charset="-128"/>
                <a:cs typeface="ＭＳ Ｐゴシック" charset="0"/>
              </a:rPr>
              <a:t>” and “everyone is a caregiver now” lately and it rings true. </a:t>
            </a:r>
          </a:p>
          <a:p>
            <a:pPr eaLnBrk="0" fontAlgn="base" hangingPunct="0"/>
            <a:endParaRPr lang="en-US" sz="12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There is a wide range of what Caregivers are doing now, for example:</a:t>
            </a: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If a Day care program is closed or if our loved one was removed from a senior living system, we now have our loved one at home and are juggling more than ever before (along with working/parenting/teaching from home).</a:t>
            </a: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For healthy loved ones, we started getting their groceries, organizing food, supplies and prescription delivery, and reaching out more to provide social contact via calls and video. </a:t>
            </a: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Many of us found ourselves reaching out to neighbors who are older or ill to mow lawns, bring necessities, and just to check in. </a:t>
            </a: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And we are also trying to help loved ones decide when and how to access healthcare (for provider visits, elective surgeries, cancer treatments, etc.) as well as helping connected them via telehealth. </a:t>
            </a: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Overwhelmingly, </a:t>
            </a:r>
            <a:r>
              <a:rPr lang="en-US" sz="1200" kern="1200" dirty="0" err="1">
                <a:solidFill>
                  <a:schemeClr val="tx1"/>
                </a:solidFill>
                <a:effectLst/>
                <a:latin typeface="+mn-lt"/>
                <a:ea typeface="MS PGothic" panose="020B0600070205080204" pitchFamily="34" charset="-128"/>
                <a:cs typeface="ＭＳ Ｐゴシック" charset="0"/>
              </a:rPr>
              <a:t>Covid</a:t>
            </a:r>
            <a:r>
              <a:rPr lang="en-US" sz="1200" kern="1200" dirty="0">
                <a:solidFill>
                  <a:schemeClr val="tx1"/>
                </a:solidFill>
                <a:effectLst/>
                <a:latin typeface="+mn-lt"/>
                <a:ea typeface="MS PGothic" panose="020B0600070205080204" pitchFamily="34" charset="-128"/>
                <a:cs typeface="ＭＳ Ｐゴシック" charset="0"/>
              </a:rPr>
              <a:t> has changed how we give and provide help to loved ones, for example:</a:t>
            </a: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Many health care facilities have limited visitor policies such as at hospitals and rehab centers so we can’t visit with them and advocate like we did before.</a:t>
            </a: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Due to SIP, and the fear of infecting loved ones with certain conditions or older age, combined with the lack of PPE and availability of masks, we are finding we need to rely on creativity and one another to provide the help and connection. </a:t>
            </a:r>
          </a:p>
          <a:p>
            <a:pPr eaLnBrk="0" fontAlgn="base" hangingPunct="0"/>
            <a:endParaRPr lang="en-US" sz="12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Charisse?</a:t>
            </a:r>
          </a:p>
          <a:p>
            <a:endParaRPr lang="en-US" dirty="0"/>
          </a:p>
        </p:txBody>
      </p:sp>
    </p:spTree>
    <p:extLst>
      <p:ext uri="{BB962C8B-B14F-4D97-AF65-F5344CB8AC3E}">
        <p14:creationId xmlns:p14="http://schemas.microsoft.com/office/powerpoint/2010/main" val="7956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S PGothic" panose="020B0600070205080204" pitchFamily="34" charset="-128"/>
                <a:cs typeface="ＭＳ Ｐゴシック" charset="0"/>
              </a:rPr>
              <a:t>CHARISSE:</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Today we will be focusing on four themes: 1) Connection, 2) Control, 3) Coping, and 4) Contact Us.</a:t>
            </a:r>
          </a:p>
          <a:p>
            <a:r>
              <a:rPr lang="en-US" sz="1200" kern="1200" dirty="0">
                <a:solidFill>
                  <a:schemeClr val="tx1"/>
                </a:solidFill>
                <a:effectLst/>
                <a:latin typeface="+mn-lt"/>
                <a:ea typeface="MS PGothic" panose="020B0600070205080204" pitchFamily="34" charset="-128"/>
                <a:cs typeface="ＭＳ Ｐゴシック" charset="0"/>
              </a:rPr>
              <a:t>I want to acknowledge that caregiving is hard work, it can be isolating and stressful.  Caregiving during a pandemic is even more challenging when you consider the physical and social distancing and the risks involved in what used to be our everyday normal activities.  For all the caregivers out there, I want to say that I see you, and all the work you are doing each and every day.  Some of you may be new to your role as a caregiver, and some of you may have been doing this for a long time – in any case, I hope you come away from this webinar with something useful to you. </a:t>
            </a:r>
          </a:p>
          <a:p>
            <a:endParaRPr lang="en-US" dirty="0"/>
          </a:p>
        </p:txBody>
      </p:sp>
    </p:spTree>
    <p:extLst>
      <p:ext uri="{BB962C8B-B14F-4D97-AF65-F5344CB8AC3E}">
        <p14:creationId xmlns:p14="http://schemas.microsoft.com/office/powerpoint/2010/main" val="389113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effectLst/>
                <a:latin typeface="+mn-lt"/>
                <a:ea typeface="MS PGothic" panose="020B0600070205080204" pitchFamily="34" charset="-128"/>
                <a:cs typeface="ＭＳ Ｐゴシック" charset="0"/>
              </a:rPr>
              <a:t>CHARISSE:</a:t>
            </a:r>
          </a:p>
          <a:p>
            <a:endParaRPr lang="en-US" sz="12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CONNECTION:</a:t>
            </a:r>
            <a:endParaRPr lang="en-US" sz="9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b="1" kern="1200" dirty="0">
                <a:solidFill>
                  <a:schemeClr val="tx1"/>
                </a:solidFill>
                <a:effectLst/>
                <a:latin typeface="+mn-lt"/>
                <a:ea typeface="MS PGothic" panose="020B0600070205080204" pitchFamily="34" charset="-128"/>
                <a:cs typeface="ＭＳ Ｐゴシック" charset="0"/>
              </a:rPr>
              <a:t>You are not alone in the caregiving journey. </a:t>
            </a:r>
            <a:r>
              <a:rPr lang="en-US" sz="1200" kern="1200" dirty="0">
                <a:solidFill>
                  <a:schemeClr val="tx1"/>
                </a:solidFill>
                <a:effectLst/>
                <a:latin typeface="+mn-lt"/>
                <a:ea typeface="MS PGothic" panose="020B0600070205080204" pitchFamily="34" charset="-128"/>
                <a:cs typeface="ＭＳ Ｐゴシック" charset="0"/>
              </a:rPr>
              <a:t> 53 million Americans (1 in 5 Americans) are providing unpaid care to an adult with health or functional needs.  </a:t>
            </a:r>
            <a:endParaRPr lang="en-US" sz="10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 </a:t>
            </a:r>
            <a:endParaRPr lang="en-US" sz="9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Caregiving can feel like a paradox.  Sometimes it feels like you are alone on an island to do the heavy physical and emotional work of caregiving.  And yet, it is the connection to others that will help ease the load and help you to be a better caregiver.  So what does it mean to connect to others as a caregiver?</a:t>
            </a:r>
            <a:endParaRPr lang="en-US" sz="9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Connect to the care team, be involved in your loved one’s care and ADVOCATE.</a:t>
            </a:r>
          </a:p>
          <a:p>
            <a:pPr eaLnBrk="0" fontAlgn="base" hangingPunct="0"/>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If you haven’t yet already done so, get “share access” or “proxy access” to your loved one’s medical record so you can stay informed and connect directly and privately with clinical team.  The pandemic has brought to the forefront (a) Internet based patient portals to access medical records and (b) tele-health visits. These apps allow you to see parts of the medical record, prescriptions, schedule appointments.</a:t>
            </a:r>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Ask questions of your loved one’s clinical team.  Consider getting questions from other family members.  Don’t be shy about not understanding a scientific term or medical diagnosis – the Stanford Health Library provides scientifically based medical information to help you make informed decisions about your health and health care. Free to all; it does not matter where your loved one gets their health care.</a:t>
            </a:r>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Remember that you, the caregiver, are an essential part of your loved one’s healthcare team.  And your voice is important.</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Use your </a:t>
            </a:r>
            <a:r>
              <a:rPr lang="en-US" sz="1200" u="sng" kern="1200" dirty="0">
                <a:solidFill>
                  <a:schemeClr val="tx1"/>
                </a:solidFill>
                <a:effectLst/>
                <a:latin typeface="+mn-lt"/>
                <a:ea typeface="MS PGothic" panose="020B0600070205080204" pitchFamily="34" charset="-128"/>
                <a:cs typeface="ＭＳ Ｐゴシック" charset="0"/>
              </a:rPr>
              <a:t>connections</a:t>
            </a:r>
            <a:r>
              <a:rPr lang="en-US" sz="1200" kern="1200" dirty="0">
                <a:solidFill>
                  <a:schemeClr val="tx1"/>
                </a:solidFill>
                <a:effectLst/>
                <a:latin typeface="+mn-lt"/>
                <a:ea typeface="MS PGothic" panose="020B0600070205080204" pitchFamily="34" charset="-128"/>
                <a:cs typeface="ＭＳ Ｐゴシック" charset="0"/>
              </a:rPr>
              <a:t>, </a:t>
            </a:r>
            <a:r>
              <a:rPr lang="en-US" sz="1200" u="sng" kern="1200" dirty="0">
                <a:solidFill>
                  <a:schemeClr val="tx1"/>
                </a:solidFill>
                <a:effectLst/>
                <a:latin typeface="+mn-lt"/>
                <a:ea typeface="MS PGothic" panose="020B0600070205080204" pitchFamily="34" charset="-128"/>
                <a:cs typeface="ＭＳ Ｐゴシック" charset="0"/>
              </a:rPr>
              <a:t>activate</a:t>
            </a:r>
            <a:r>
              <a:rPr lang="en-US" sz="1200" kern="1200" dirty="0">
                <a:solidFill>
                  <a:schemeClr val="tx1"/>
                </a:solidFill>
                <a:effectLst/>
                <a:latin typeface="+mn-lt"/>
                <a:ea typeface="MS PGothic" panose="020B0600070205080204" pitchFamily="34" charset="-128"/>
                <a:cs typeface="ＭＳ Ｐゴシック" charset="0"/>
              </a:rPr>
              <a:t> informal/family support structures, and </a:t>
            </a:r>
            <a:r>
              <a:rPr lang="en-US" sz="1200" u="sng" kern="1200" dirty="0">
                <a:solidFill>
                  <a:schemeClr val="tx1"/>
                </a:solidFill>
                <a:effectLst/>
                <a:latin typeface="+mn-lt"/>
                <a:ea typeface="MS PGothic" panose="020B0600070205080204" pitchFamily="34" charset="-128"/>
                <a:cs typeface="ＭＳ Ｐゴシック" charset="0"/>
              </a:rPr>
              <a:t>lighten</a:t>
            </a:r>
            <a:r>
              <a:rPr lang="en-US" sz="1200" kern="1200" dirty="0">
                <a:solidFill>
                  <a:schemeClr val="tx1"/>
                </a:solidFill>
                <a:effectLst/>
                <a:latin typeface="+mn-lt"/>
                <a:ea typeface="MS PGothic" panose="020B0600070205080204" pitchFamily="34" charset="-128"/>
                <a:cs typeface="ＭＳ Ｐゴシック" charset="0"/>
              </a:rPr>
              <a:t> the load</a:t>
            </a:r>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Have the mindset that others do want to help you.  Do not have the mindset that you are bothering or inconveniencing other people.  You will be pleasantly surprised at how people are willing to help – especially at this time when everyone is feeling the need to connect to others. </a:t>
            </a:r>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Brainstorm: who of your family, friends, neighbors, faith community, book club, poker group can help…  now get organized: </a:t>
            </a:r>
            <a:endParaRPr lang="en-US" sz="1000" kern="1200" dirty="0">
              <a:solidFill>
                <a:schemeClr val="tx1"/>
              </a:solidFill>
              <a:effectLst/>
              <a:latin typeface="+mn-lt"/>
              <a:ea typeface="MS PGothic" panose="020B0600070205080204" pitchFamily="34" charset="-128"/>
              <a:cs typeface="ＭＳ Ｐゴシック" charset="0"/>
            </a:endParaRPr>
          </a:p>
          <a:p>
            <a:pPr lvl="1" eaLnBrk="0" fontAlgn="base" hangingPunct="0"/>
            <a:r>
              <a:rPr lang="en-US" sz="1200" kern="1200" dirty="0">
                <a:solidFill>
                  <a:schemeClr val="tx1"/>
                </a:solidFill>
                <a:effectLst/>
                <a:latin typeface="+mn-lt"/>
                <a:ea typeface="MS PGothic" panose="020B0600070205080204" pitchFamily="34" charset="-128"/>
                <a:cs typeface="+mn-cs"/>
              </a:rPr>
              <a:t>What worked for me:  only used two friends to do all of my communications.  One to be our communicator of health updates via email.  One to organize meal drop offs.</a:t>
            </a:r>
            <a:endParaRPr lang="en-US" sz="1000" kern="1200" dirty="0">
              <a:solidFill>
                <a:schemeClr val="tx1"/>
              </a:solidFill>
              <a:effectLst/>
              <a:latin typeface="+mn-lt"/>
              <a:ea typeface="MS PGothic" panose="020B0600070205080204" pitchFamily="34" charset="-128"/>
              <a:cs typeface="+mn-cs"/>
            </a:endParaRPr>
          </a:p>
          <a:p>
            <a:pPr lvl="1" eaLnBrk="0" fontAlgn="base" hangingPunct="0"/>
            <a:r>
              <a:rPr lang="en-US" sz="1200" kern="1200" dirty="0">
                <a:solidFill>
                  <a:schemeClr val="tx1"/>
                </a:solidFill>
                <a:effectLst/>
                <a:latin typeface="+mn-lt"/>
                <a:ea typeface="MS PGothic" panose="020B0600070205080204" pitchFamily="34" charset="-128"/>
                <a:cs typeface="+mn-cs"/>
              </a:rPr>
              <a:t>Be specific about the tasks that need to be done and ASK for specific things ( “can you make a vegetarian dinner for us, every Monday, and drop off by 5pm”  “I need someone to take my 6</a:t>
            </a:r>
            <a:r>
              <a:rPr lang="en-US" sz="1200" kern="1200" baseline="30000" dirty="0">
                <a:solidFill>
                  <a:schemeClr val="tx1"/>
                </a:solidFill>
                <a:effectLst/>
                <a:latin typeface="+mn-lt"/>
                <a:ea typeface="MS PGothic" panose="020B0600070205080204" pitchFamily="34" charset="-128"/>
                <a:cs typeface="+mn-cs"/>
              </a:rPr>
              <a:t>th</a:t>
            </a:r>
            <a:r>
              <a:rPr lang="en-US" sz="1200" kern="1200" dirty="0">
                <a:solidFill>
                  <a:schemeClr val="tx1"/>
                </a:solidFill>
                <a:effectLst/>
                <a:latin typeface="+mn-lt"/>
                <a:ea typeface="MS PGothic" panose="020B0600070205080204" pitchFamily="34" charset="-128"/>
                <a:cs typeface="+mn-cs"/>
              </a:rPr>
              <a:t> grader out for a social distance walk on afternoons.”) </a:t>
            </a:r>
            <a:endParaRPr lang="en-US" sz="1000" kern="1200" dirty="0">
              <a:solidFill>
                <a:schemeClr val="tx1"/>
              </a:solidFill>
              <a:effectLst/>
              <a:latin typeface="+mn-lt"/>
              <a:ea typeface="MS PGothic" panose="020B0600070205080204" pitchFamily="34" charset="-128"/>
              <a:cs typeface="+mn-cs"/>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Utilize tech to connect (Caring Bridge, </a:t>
            </a:r>
            <a:r>
              <a:rPr lang="en-US" sz="1200" kern="1200" dirty="0" err="1">
                <a:solidFill>
                  <a:schemeClr val="tx1"/>
                </a:solidFill>
                <a:effectLst/>
                <a:latin typeface="+mn-lt"/>
                <a:ea typeface="MS PGothic" panose="020B0600070205080204" pitchFamily="34" charset="-128"/>
                <a:cs typeface="ＭＳ Ｐゴシック" charset="0"/>
              </a:rPr>
              <a:t>Zoomers</a:t>
            </a:r>
            <a:r>
              <a:rPr lang="en-US" sz="1200" kern="1200" dirty="0">
                <a:solidFill>
                  <a:schemeClr val="tx1"/>
                </a:solidFill>
                <a:effectLst/>
                <a:latin typeface="+mn-lt"/>
                <a:ea typeface="MS PGothic" panose="020B0600070205080204" pitchFamily="34" charset="-128"/>
                <a:cs typeface="ＭＳ Ｐゴシック" charset="0"/>
              </a:rPr>
              <a:t> to Boomers)</a:t>
            </a:r>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Don’t forget the power of anonymous strangers who are going through the same thing you are. </a:t>
            </a:r>
            <a:r>
              <a:rPr lang="en-US" sz="1200" b="1" kern="1200" dirty="0">
                <a:solidFill>
                  <a:schemeClr val="tx1"/>
                </a:solidFill>
                <a:effectLst/>
                <a:latin typeface="+mn-lt"/>
                <a:ea typeface="MS PGothic" panose="020B0600070205080204" pitchFamily="34" charset="-128"/>
                <a:cs typeface="ＭＳ Ｐゴシック" charset="0"/>
              </a:rPr>
              <a:t> </a:t>
            </a:r>
            <a:r>
              <a:rPr lang="en-US" sz="1200" b="1" u="sng" kern="1200" dirty="0">
                <a:solidFill>
                  <a:schemeClr val="tx1"/>
                </a:solidFill>
                <a:effectLst/>
                <a:latin typeface="+mn-lt"/>
                <a:ea typeface="MS PGothic" panose="020B0600070205080204" pitchFamily="34" charset="-128"/>
                <a:cs typeface="ＭＳ Ｐゴシック" charset="0"/>
                <a:hlinkClick r:id="rId3"/>
              </a:rPr>
              <a:t>Smart Patients Caregivers’ Community</a:t>
            </a:r>
            <a:r>
              <a:rPr lang="en-US" sz="1200" b="1" u="sng" kern="1200" dirty="0">
                <a:solidFill>
                  <a:schemeClr val="tx1"/>
                </a:solidFill>
                <a:effectLst/>
                <a:latin typeface="+mn-lt"/>
                <a:ea typeface="MS PGothic" panose="020B0600070205080204" pitchFamily="34" charset="-128"/>
                <a:cs typeface="ＭＳ Ｐゴシック" charset="0"/>
              </a:rPr>
              <a:t> </a:t>
            </a:r>
            <a:r>
              <a:rPr lang="en-US" sz="1200" u="none" strike="noStrike" kern="1200" dirty="0">
                <a:solidFill>
                  <a:schemeClr val="tx1"/>
                </a:solidFill>
                <a:effectLst/>
                <a:latin typeface="+mn-lt"/>
                <a:ea typeface="MS PGothic" panose="020B0600070205080204" pitchFamily="34" charset="-128"/>
                <a:cs typeface="ＭＳ Ｐゴシック" charset="0"/>
              </a:rPr>
              <a:t>is an example of an online support community. </a:t>
            </a:r>
            <a:endParaRPr lang="en-US" sz="10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 </a:t>
            </a:r>
            <a:endParaRPr lang="en-US" sz="900" kern="1200" dirty="0">
              <a:solidFill>
                <a:schemeClr val="tx1"/>
              </a:solidFill>
              <a:effectLst/>
              <a:latin typeface="+mn-lt"/>
              <a:ea typeface="MS PGothic" panose="020B0600070205080204" pitchFamily="34" charset="-128"/>
              <a:cs typeface="ＭＳ Ｐゴシック" charset="0"/>
            </a:endParaRPr>
          </a:p>
          <a:p>
            <a:r>
              <a:rPr lang="en-US" sz="1200" kern="1200" dirty="0">
                <a:solidFill>
                  <a:schemeClr val="tx1"/>
                </a:solidFill>
                <a:effectLst/>
                <a:latin typeface="+mn-lt"/>
                <a:ea typeface="MS PGothic" panose="020B0600070205080204" pitchFamily="34" charset="-128"/>
                <a:cs typeface="ＭＳ Ｐゴシック" charset="0"/>
              </a:rPr>
              <a:t>Communicate Creatively</a:t>
            </a:r>
            <a:endParaRPr lang="en-US" sz="9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Staying connected with loved ones: (whether you are living at home with someone who is quarantined or live far away from someone you cannot visit)</a:t>
            </a:r>
            <a:endParaRPr lang="en-US" sz="1000" kern="1200" dirty="0">
              <a:solidFill>
                <a:schemeClr val="tx1"/>
              </a:solidFill>
              <a:effectLst/>
              <a:latin typeface="+mn-lt"/>
              <a:ea typeface="MS PGothic" panose="020B0600070205080204" pitchFamily="34" charset="-128"/>
              <a:cs typeface="ＭＳ Ｐゴシック" charset="0"/>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Time to be creative! Video chats have been great, try the “old fashioned” phone call or written letter, meeting outside/between windows, playing games online, digging up old photos and scanning/sharing, music, story telling, etc. “book groups” watching movies “together” via Netflix or projecting on wall.</a:t>
            </a:r>
            <a:endParaRPr lang="en-US" sz="1000" kern="1200" dirty="0">
              <a:solidFill>
                <a:schemeClr val="tx1"/>
              </a:solidFill>
              <a:effectLst/>
              <a:latin typeface="+mn-lt"/>
              <a:ea typeface="MS PGothic" panose="020B0600070205080204" pitchFamily="34" charset="-128"/>
              <a:cs typeface="ＭＳ Ｐゴシック" charset="0"/>
            </a:endParaRPr>
          </a:p>
          <a:p>
            <a:pPr lvl="1" eaLnBrk="0" fontAlgn="base" hangingPunct="0"/>
            <a:r>
              <a:rPr lang="en-US" sz="1200" kern="1200" dirty="0">
                <a:solidFill>
                  <a:schemeClr val="tx1"/>
                </a:solidFill>
                <a:effectLst/>
                <a:latin typeface="+mn-lt"/>
                <a:ea typeface="MS PGothic" panose="020B0600070205080204" pitchFamily="34" charset="-128"/>
                <a:cs typeface="+mn-cs"/>
              </a:rPr>
              <a:t>As I support my MIL from afar, my kids and I have enjoyed regular FaceTime video calls</a:t>
            </a:r>
            <a:endParaRPr lang="en-US" sz="1000" kern="1200" dirty="0">
              <a:solidFill>
                <a:schemeClr val="tx1"/>
              </a:solidFill>
              <a:effectLst/>
              <a:latin typeface="+mn-lt"/>
              <a:ea typeface="MS PGothic" panose="020B0600070205080204" pitchFamily="34" charset="-128"/>
              <a:cs typeface="+mn-cs"/>
            </a:endParaRPr>
          </a:p>
          <a:p>
            <a:pPr lvl="1" eaLnBrk="0" fontAlgn="base" hangingPunct="0"/>
            <a:r>
              <a:rPr lang="en-US" sz="1200" kern="1200" dirty="0">
                <a:solidFill>
                  <a:schemeClr val="tx1"/>
                </a:solidFill>
                <a:effectLst/>
                <a:latin typeface="+mn-lt"/>
                <a:ea typeface="MS PGothic" panose="020B0600070205080204" pitchFamily="34" charset="-128"/>
                <a:cs typeface="+mn-cs"/>
              </a:rPr>
              <a:t>If you’re a long distance caregiver, try reading books together… calling and reading Harry Potter for 20 minutes every other evening.</a:t>
            </a:r>
            <a:endParaRPr lang="en-US" sz="1000" kern="1200" dirty="0">
              <a:solidFill>
                <a:schemeClr val="tx1"/>
              </a:solidFill>
              <a:effectLst/>
              <a:latin typeface="+mn-lt"/>
              <a:ea typeface="MS PGothic" panose="020B0600070205080204" pitchFamily="34" charset="-128"/>
              <a:cs typeface="+mn-cs"/>
            </a:endParaRPr>
          </a:p>
          <a:p>
            <a:pPr lvl="1" eaLnBrk="0" fontAlgn="base" hangingPunct="0"/>
            <a:r>
              <a:rPr lang="en-US" sz="1200" kern="1200" dirty="0">
                <a:solidFill>
                  <a:schemeClr val="tx1"/>
                </a:solidFill>
                <a:effectLst/>
                <a:latin typeface="+mn-lt"/>
                <a:ea typeface="MS PGothic" panose="020B0600070205080204" pitchFamily="34" charset="-128"/>
                <a:cs typeface="+mn-cs"/>
              </a:rPr>
              <a:t>When my husband had 40 straight days of radiation therapy, family and friends sent us 40 envelopes of encouraging notes in a countdown of days till the end of the course.</a:t>
            </a:r>
            <a:endParaRPr lang="en-US" sz="1000" kern="1200" dirty="0">
              <a:solidFill>
                <a:schemeClr val="tx1"/>
              </a:solidFill>
              <a:effectLst/>
              <a:latin typeface="+mn-lt"/>
              <a:ea typeface="MS PGothic" panose="020B0600070205080204" pitchFamily="34" charset="-128"/>
              <a:cs typeface="+mn-cs"/>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Consider surprise vs. scheduled visits (need both). Include kids/pets </a:t>
            </a:r>
            <a:endParaRPr lang="en-US" sz="1000" kern="1200" dirty="0">
              <a:solidFill>
                <a:schemeClr val="tx1"/>
              </a:solidFill>
              <a:effectLst/>
              <a:latin typeface="+mn-lt"/>
              <a:ea typeface="MS PGothic" panose="020B0600070205080204" pitchFamily="34" charset="-128"/>
              <a:cs typeface="ＭＳ Ｐゴシック" charset="0"/>
            </a:endParaRPr>
          </a:p>
          <a:p>
            <a:pPr lvl="1" eaLnBrk="0" fontAlgn="base" hangingPunct="0"/>
            <a:r>
              <a:rPr lang="en-US" sz="1200" kern="1200" dirty="0">
                <a:solidFill>
                  <a:schemeClr val="tx1"/>
                </a:solidFill>
                <a:effectLst/>
                <a:latin typeface="+mn-lt"/>
                <a:ea typeface="MS PGothic" panose="020B0600070205080204" pitchFamily="34" charset="-128"/>
                <a:cs typeface="+mn-cs"/>
              </a:rPr>
              <a:t>Backyard or driveway social distance picnic</a:t>
            </a:r>
            <a:endParaRPr lang="en-US" sz="1000" kern="1200" dirty="0">
              <a:solidFill>
                <a:schemeClr val="tx1"/>
              </a:solidFill>
              <a:effectLst/>
              <a:latin typeface="+mn-lt"/>
              <a:ea typeface="MS PGothic" panose="020B0600070205080204" pitchFamily="34" charset="-128"/>
              <a:cs typeface="+mn-cs"/>
            </a:endParaRPr>
          </a:p>
          <a:p>
            <a:pPr lvl="0" eaLnBrk="0" fontAlgn="base" hangingPunct="0"/>
            <a:r>
              <a:rPr lang="en-US" sz="1200" kern="1200" dirty="0">
                <a:solidFill>
                  <a:schemeClr val="tx1"/>
                </a:solidFill>
                <a:effectLst/>
                <a:latin typeface="+mn-lt"/>
                <a:ea typeface="MS PGothic" panose="020B0600070205080204" pitchFamily="34" charset="-128"/>
                <a:cs typeface="ＭＳ Ｐゴシック" charset="0"/>
              </a:rPr>
              <a:t>Connecting to others during the caregiving journey will improve the caregiver’s, as well as the patient’s, emotional health.</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 </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Where to get help</a:t>
            </a:r>
            <a:endParaRPr lang="en-US" sz="1000" kern="1200" dirty="0">
              <a:solidFill>
                <a:schemeClr val="tx1"/>
              </a:solidFill>
              <a:effectLst/>
              <a:latin typeface="+mn-lt"/>
              <a:ea typeface="MS PGothic" panose="020B0600070205080204" pitchFamily="34" charset="-128"/>
              <a:cs typeface="ＭＳ Ｐゴシック" charset="0"/>
            </a:endParaRPr>
          </a:p>
          <a:p>
            <a:pPr eaLnBrk="0" fontAlgn="base" hangingPunct="0"/>
            <a:r>
              <a:rPr lang="en-US" sz="1200" kern="1200" dirty="0">
                <a:solidFill>
                  <a:schemeClr val="tx1"/>
                </a:solidFill>
                <a:effectLst/>
                <a:latin typeface="+mn-lt"/>
                <a:ea typeface="MS PGothic" panose="020B0600070205080204" pitchFamily="34" charset="-128"/>
                <a:cs typeface="ＭＳ Ｐゴシック" charset="0"/>
              </a:rPr>
              <a:t> </a:t>
            </a:r>
            <a:endParaRPr lang="en-US" sz="1000" kern="1200" dirty="0">
              <a:solidFill>
                <a:schemeClr val="tx1"/>
              </a:solidFill>
              <a:effectLst/>
              <a:latin typeface="+mn-lt"/>
              <a:ea typeface="MS PGothic" panose="020B0600070205080204" pitchFamily="34" charset="-128"/>
              <a:cs typeface="ＭＳ Ｐゴシック" charset="0"/>
            </a:endParaRPr>
          </a:p>
          <a:p>
            <a:endParaRPr lang="en-US" dirty="0"/>
          </a:p>
        </p:txBody>
      </p:sp>
    </p:spTree>
    <p:extLst>
      <p:ext uri="{BB962C8B-B14F-4D97-AF65-F5344CB8AC3E}">
        <p14:creationId xmlns:p14="http://schemas.microsoft.com/office/powerpoint/2010/main" val="40488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A3B6C4-B73C-40BA-849B-F3258C7554B1}"/>
              </a:ext>
            </a:extLst>
          </p:cNvPr>
          <p:cNvSpPr>
            <a:spLocks noChangeArrowheads="1"/>
          </p:cNvSpPr>
          <p:nvPr/>
        </p:nvSpPr>
        <p:spPr bwMode="auto">
          <a:xfrm>
            <a:off x="1" y="6410325"/>
            <a:ext cx="12206817" cy="457200"/>
          </a:xfrm>
          <a:prstGeom prst="rect">
            <a:avLst/>
          </a:prstGeom>
          <a:solidFill>
            <a:srgbClr val="8C1515"/>
          </a:solidFill>
          <a:ln w="9525">
            <a:solidFill>
              <a:srgbClr val="8C1515"/>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800" dirty="0">
              <a:solidFill>
                <a:schemeClr val="lt1"/>
              </a:solidFill>
              <a:latin typeface="Arial"/>
              <a:ea typeface="+mn-ea"/>
            </a:endParaRPr>
          </a:p>
        </p:txBody>
      </p:sp>
      <p:pic>
        <p:nvPicPr>
          <p:cNvPr id="6" name="Picture 14" title="Stanford University">
            <a:extLst>
              <a:ext uri="{FF2B5EF4-FFF2-40B4-BE49-F238E27FC236}">
                <a16:creationId xmlns:a16="http://schemas.microsoft.com/office/drawing/2014/main" id="{25CACF5E-F723-414A-A924-69031F3D8F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68885" y="6510339"/>
            <a:ext cx="2425700" cy="22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09600" y="2397167"/>
            <a:ext cx="10972800" cy="824631"/>
          </a:xfrm>
          <a:prstGeom prst="rect">
            <a:avLst/>
          </a:prstGeom>
        </p:spPr>
        <p:txBody>
          <a:bodyPr>
            <a:noAutofit/>
          </a:bodyPr>
          <a:lstStyle>
            <a:lvl1pPr algn="ctr">
              <a:defRPr sz="3600">
                <a:solidFill>
                  <a:schemeClr val="tx1"/>
                </a:solidFill>
              </a:defRPr>
            </a:lvl1pPr>
          </a:lstStyle>
          <a:p>
            <a:r>
              <a:rPr lang="en-US"/>
              <a:t>Click to edit Master title style</a:t>
            </a:r>
            <a:endParaRPr lang="en-US" dirty="0"/>
          </a:p>
        </p:txBody>
      </p:sp>
      <p:sp>
        <p:nvSpPr>
          <p:cNvPr id="12" name="Text Placeholder 33"/>
          <p:cNvSpPr>
            <a:spLocks noGrp="1"/>
          </p:cNvSpPr>
          <p:nvPr>
            <p:ph type="body" sz="quarter" idx="18"/>
          </p:nvPr>
        </p:nvSpPr>
        <p:spPr>
          <a:xfrm>
            <a:off x="2137834" y="4798696"/>
            <a:ext cx="8079317" cy="27432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3" name="Subtitle 2"/>
          <p:cNvSpPr>
            <a:spLocks noGrp="1"/>
          </p:cNvSpPr>
          <p:nvPr>
            <p:ph type="subTitle" idx="1"/>
          </p:nvPr>
        </p:nvSpPr>
        <p:spPr>
          <a:xfrm>
            <a:off x="609600" y="3221798"/>
            <a:ext cx="10972800" cy="615863"/>
          </a:xfrm>
          <a:prstGeom prst="rect">
            <a:avLst/>
          </a:prstGeom>
        </p:spPr>
        <p:txBody>
          <a:bodyPr>
            <a:noAutofit/>
          </a:bodyPr>
          <a:lstStyle>
            <a:lvl1pPr marL="0" indent="0" algn="ctr">
              <a:buNone/>
              <a:defRPr sz="2000" cap="small" spc="300">
                <a:solidFill>
                  <a:srgbClr val="A400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953029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9" descr="SUSig_White.eps">
            <a:extLst>
              <a:ext uri="{FF2B5EF4-FFF2-40B4-BE49-F238E27FC236}">
                <a16:creationId xmlns:a16="http://schemas.microsoft.com/office/drawing/2014/main" id="{7B456CA5-BA44-4F40-A489-51136095EF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3800" y="6415089"/>
            <a:ext cx="2728384"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B48DB2E-354C-4609-8266-48B87F8A2203}"/>
              </a:ext>
            </a:extLst>
          </p:cNvPr>
          <p:cNvSpPr>
            <a:spLocks noChangeArrowheads="1"/>
          </p:cNvSpPr>
          <p:nvPr/>
        </p:nvSpPr>
        <p:spPr bwMode="auto">
          <a:xfrm>
            <a:off x="1" y="6410325"/>
            <a:ext cx="12206817" cy="457200"/>
          </a:xfrm>
          <a:prstGeom prst="rect">
            <a:avLst/>
          </a:prstGeom>
          <a:solidFill>
            <a:schemeClr val="bg2"/>
          </a:solidFill>
          <a:ln w="9525">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800" dirty="0">
              <a:solidFill>
                <a:schemeClr val="lt1"/>
              </a:solidFill>
              <a:latin typeface="Arial"/>
              <a:ea typeface="+mn-ea"/>
            </a:endParaRPr>
          </a:p>
        </p:txBody>
      </p:sp>
      <p:pic>
        <p:nvPicPr>
          <p:cNvPr id="7" name="Picture 11" title="Stanford University">
            <a:extLst>
              <a:ext uri="{FF2B5EF4-FFF2-40B4-BE49-F238E27FC236}">
                <a16:creationId xmlns:a16="http://schemas.microsoft.com/office/drawing/2014/main" id="{98843AC5-F42E-4E36-BEB5-8528B104B5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66767" y="6510339"/>
            <a:ext cx="2423584" cy="22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09600" y="2403851"/>
            <a:ext cx="10972800" cy="824631"/>
          </a:xfrm>
          <a:prstGeom prst="rect">
            <a:avLst/>
          </a:prstGeom>
        </p:spPr>
        <p:txBody>
          <a:bodyPr>
            <a:noAutofit/>
          </a:bodyPr>
          <a:lstStyle>
            <a:lvl1pPr algn="ctr">
              <a:defRPr sz="3600">
                <a:solidFill>
                  <a:schemeClr val="tx1"/>
                </a:solidFill>
              </a:defRPr>
            </a:lvl1pPr>
          </a:lstStyle>
          <a:p>
            <a:r>
              <a:rPr lang="en-US" dirty="0"/>
              <a:t>Click to edit Master title style</a:t>
            </a:r>
          </a:p>
        </p:txBody>
      </p:sp>
      <p:sp>
        <p:nvSpPr>
          <p:cNvPr id="12" name="Text Placeholder 33"/>
          <p:cNvSpPr>
            <a:spLocks noGrp="1"/>
          </p:cNvSpPr>
          <p:nvPr>
            <p:ph type="body" sz="quarter" idx="18"/>
          </p:nvPr>
        </p:nvSpPr>
        <p:spPr>
          <a:xfrm>
            <a:off x="2137834" y="4798696"/>
            <a:ext cx="8079317" cy="27432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13" name="Subtitle 2"/>
          <p:cNvSpPr>
            <a:spLocks noGrp="1"/>
          </p:cNvSpPr>
          <p:nvPr>
            <p:ph type="subTitle" idx="1"/>
          </p:nvPr>
        </p:nvSpPr>
        <p:spPr>
          <a:xfrm>
            <a:off x="609600" y="3228482"/>
            <a:ext cx="10972800" cy="615863"/>
          </a:xfrm>
          <a:prstGeom prst="rect">
            <a:avLst/>
          </a:prstGeom>
        </p:spPr>
        <p:txBody>
          <a:bodyPr>
            <a:noAutofit/>
          </a:bodyPr>
          <a:lstStyle>
            <a:lvl1pPr marL="0" indent="0" algn="ctr">
              <a:buNone/>
              <a:defRPr sz="2000" cap="small" spc="300">
                <a:solidFill>
                  <a:srgbClr val="A400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600086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A9B62E-5717-47CC-96AE-21EA6C1D36A4}"/>
              </a:ext>
            </a:extLst>
          </p:cNvPr>
          <p:cNvSpPr>
            <a:spLocks noChangeArrowheads="1"/>
          </p:cNvSpPr>
          <p:nvPr/>
        </p:nvSpPr>
        <p:spPr bwMode="auto">
          <a:xfrm>
            <a:off x="1" y="6410325"/>
            <a:ext cx="12206817" cy="457200"/>
          </a:xfrm>
          <a:prstGeom prst="rect">
            <a:avLst/>
          </a:prstGeom>
          <a:solidFill>
            <a:schemeClr val="bg2"/>
          </a:solidFill>
          <a:ln w="9525">
            <a:solidFill>
              <a:schemeClr val="accent1"/>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800" dirty="0">
              <a:solidFill>
                <a:schemeClr val="lt1"/>
              </a:solidFill>
              <a:latin typeface="Arial"/>
              <a:ea typeface="+mn-ea"/>
            </a:endParaRPr>
          </a:p>
        </p:txBody>
      </p:sp>
      <p:pic>
        <p:nvPicPr>
          <p:cNvPr id="7" name="Picture 10" title="Stanford University">
            <a:extLst>
              <a:ext uri="{FF2B5EF4-FFF2-40B4-BE49-F238E27FC236}">
                <a16:creationId xmlns:a16="http://schemas.microsoft.com/office/drawing/2014/main" id="{D3E7A9D8-63EE-4B08-B8A5-664E769DB8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66767" y="6510339"/>
            <a:ext cx="2423584" cy="22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title"/>
          </p:nvPr>
        </p:nvSpPr>
        <p:spPr>
          <a:xfrm>
            <a:off x="2137838" y="2051687"/>
            <a:ext cx="3939116" cy="1234440"/>
          </a:xfrm>
          <a:prstGeom prst="rect">
            <a:avLst/>
          </a:prstGeom>
        </p:spPr>
        <p:txBody>
          <a:bodyPr/>
          <a:lstStyle>
            <a:lvl1pPr algn="r">
              <a:defRPr sz="2000" b="1">
                <a:solidFill>
                  <a:schemeClr val="tx1"/>
                </a:solidFill>
              </a:defRPr>
            </a:lvl1pPr>
          </a:lstStyle>
          <a:p>
            <a:r>
              <a:rPr lang="en-US"/>
              <a:t>Click to edit Master title style</a:t>
            </a:r>
            <a:endParaRPr lang="en-US" dirty="0"/>
          </a:p>
        </p:txBody>
      </p:sp>
      <p:sp>
        <p:nvSpPr>
          <p:cNvPr id="13" name="Text Placeholder 3"/>
          <p:cNvSpPr>
            <a:spLocks noGrp="1"/>
          </p:cNvSpPr>
          <p:nvPr>
            <p:ph type="body" sz="half" idx="2"/>
          </p:nvPr>
        </p:nvSpPr>
        <p:spPr>
          <a:xfrm>
            <a:off x="2137838" y="3429000"/>
            <a:ext cx="3939116" cy="1243967"/>
          </a:xfrm>
          <a:prstGeom prst="rect">
            <a:avLst/>
          </a:prstGeom>
        </p:spPr>
        <p:txBody>
          <a:bodyPr/>
          <a:lstStyle>
            <a:lvl1pPr marL="0" indent="0" algn="r">
              <a:buNone/>
              <a:defRPr sz="1200" cap="all" spc="300">
                <a:solidFill>
                  <a:srgbClr val="A400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Picture Placeholder 16"/>
          <p:cNvSpPr>
            <a:spLocks noGrp="1"/>
          </p:cNvSpPr>
          <p:nvPr>
            <p:ph type="pic" sz="quarter" idx="13"/>
          </p:nvPr>
        </p:nvSpPr>
        <p:spPr>
          <a:xfrm>
            <a:off x="6220883" y="2046816"/>
            <a:ext cx="2601384" cy="2601384"/>
          </a:xfrm>
          <a:prstGeom prst="rect">
            <a:avLst/>
          </a:prstGeom>
          <a:blipFill rotWithShape="1">
            <a:blip r:embed="rId3"/>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lstStyle>
            <a:lvl1pPr>
              <a:defRPr lang="en-US" sz="12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360312695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9"/>
            <a:ext cx="10277149" cy="650699"/>
          </a:xfrm>
          <a:prstGeom prst="rect">
            <a:avLst/>
          </a:prstGeom>
        </p:spPr>
        <p:txBody>
          <a:bodyPr/>
          <a:lstStyle>
            <a:lvl1pPr algn="l">
              <a:defRPr sz="2400">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1274238" y="1211580"/>
            <a:ext cx="10267951" cy="5012056"/>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841132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22">
            <a:extLst>
              <a:ext uri="{FF2B5EF4-FFF2-40B4-BE49-F238E27FC236}">
                <a16:creationId xmlns:a16="http://schemas.microsoft.com/office/drawing/2014/main" id="{C4AAE5F1-5917-4BE8-9E35-004FE52EF8B4}"/>
              </a:ext>
            </a:extLst>
          </p:cNvPr>
          <p:cNvSpPr txBox="1">
            <a:spLocks/>
          </p:cNvSpPr>
          <p:nvPr/>
        </p:nvSpPr>
        <p:spPr>
          <a:xfrm>
            <a:off x="80433" y="11113"/>
            <a:ext cx="609600" cy="609600"/>
          </a:xfrm>
          <a:prstGeom prst="rect">
            <a:avLst/>
          </a:prstGeom>
        </p:spPr>
        <p:txBody>
          <a:bodyPr wrap="none" lIns="45720" tIns="0" rIns="45720" bIns="0" anchor="ctr" anchorCtr="1"/>
          <a:lstStyle>
            <a:lvl1pPr eaLnBrk="0" hangingPunct="0">
              <a:defRPr sz="2400">
                <a:solidFill>
                  <a:schemeClr val="tx1"/>
                </a:solidFill>
                <a:latin typeface="Source Sans Pro" panose="020B0503030403020204" pitchFamily="34" charset="0"/>
                <a:ea typeface="MS PGothic" panose="020B0600070205080204" pitchFamily="34" charset="-128"/>
              </a:defRPr>
            </a:lvl1pPr>
            <a:lvl2pPr marL="742950" indent="-285750" eaLnBrk="0" hangingPunct="0">
              <a:defRPr sz="2400">
                <a:solidFill>
                  <a:schemeClr val="tx1"/>
                </a:solidFill>
                <a:latin typeface="Source Sans Pro" panose="020B0503030403020204" pitchFamily="34" charset="0"/>
                <a:ea typeface="MS PGothic" panose="020B0600070205080204" pitchFamily="34" charset="-128"/>
              </a:defRPr>
            </a:lvl2pPr>
            <a:lvl3pPr marL="1143000" indent="-228600" eaLnBrk="0" hangingPunct="0">
              <a:defRPr sz="2400">
                <a:solidFill>
                  <a:schemeClr val="tx1"/>
                </a:solidFill>
                <a:latin typeface="Source Sans Pro" panose="020B0503030403020204" pitchFamily="34" charset="0"/>
                <a:ea typeface="MS PGothic" panose="020B0600070205080204" pitchFamily="34" charset="-128"/>
              </a:defRPr>
            </a:lvl3pPr>
            <a:lvl4pPr marL="1600200" indent="-228600" eaLnBrk="0" hangingPunct="0">
              <a:defRPr sz="2400">
                <a:solidFill>
                  <a:schemeClr val="tx1"/>
                </a:solidFill>
                <a:latin typeface="Source Sans Pro" panose="020B0503030403020204" pitchFamily="34" charset="0"/>
                <a:ea typeface="MS PGothic" panose="020B0600070205080204" pitchFamily="34" charset="-128"/>
              </a:defRPr>
            </a:lvl4pPr>
            <a:lvl5pPr marL="2057400" indent="-228600" eaLnBrk="0" hangingPunct="0">
              <a:defRPr sz="2400">
                <a:solidFill>
                  <a:schemeClr val="tx1"/>
                </a:solidFill>
                <a:latin typeface="Source Sans Pro" panose="020B0503030403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9pPr>
          </a:lstStyle>
          <a:p>
            <a:pPr algn="ctr" eaLnBrk="1" hangingPunct="1"/>
            <a:fld id="{039D4531-C439-4962-8916-379FAB94F5DA}" type="slidenum">
              <a:rPr lang="en-US" altLang="en-US" sz="1000">
                <a:solidFill>
                  <a:srgbClr val="7F7F7F"/>
                </a:solidFill>
                <a:latin typeface="Arial" panose="020B0604020202020204" pitchFamily="34" charset="0"/>
              </a:rPr>
              <a:pPr algn="ctr" eaLnBrk="1" hangingPunct="1"/>
              <a:t>‹#›</a:t>
            </a:fld>
            <a:endParaRPr lang="en-US" altLang="en-US" sz="1000">
              <a:solidFill>
                <a:srgbClr val="7F7F7F"/>
              </a:solidFill>
              <a:latin typeface="Arial" panose="020B0604020202020204" pitchFamily="34" charset="0"/>
            </a:endParaRPr>
          </a:p>
        </p:txBody>
      </p:sp>
      <p:sp>
        <p:nvSpPr>
          <p:cNvPr id="7" name="Title 1"/>
          <p:cNvSpPr>
            <a:spLocks noGrp="1"/>
          </p:cNvSpPr>
          <p:nvPr>
            <p:ph type="title"/>
          </p:nvPr>
        </p:nvSpPr>
        <p:spPr>
          <a:xfrm>
            <a:off x="1265035" y="479389"/>
            <a:ext cx="10277149"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1265771" y="1211580"/>
            <a:ext cx="5050367" cy="50120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1"/>
          </p:nvPr>
        </p:nvSpPr>
        <p:spPr>
          <a:xfrm>
            <a:off x="6502400" y="1211580"/>
            <a:ext cx="5039784" cy="50120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823842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1265035" y="479389"/>
            <a:ext cx="10277149"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1265036" y="1211582"/>
            <a:ext cx="10277149" cy="2422143"/>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1"/>
          </p:nvPr>
        </p:nvSpPr>
        <p:spPr>
          <a:xfrm>
            <a:off x="1265772" y="3788419"/>
            <a:ext cx="10276417" cy="2422143"/>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337994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1265035" y="479389"/>
            <a:ext cx="10277149"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1265771" y="1211580"/>
            <a:ext cx="5050367" cy="50120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6502400" y="1211582"/>
            <a:ext cx="5039784" cy="243078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6502400" y="3783330"/>
            <a:ext cx="5039784" cy="2440307"/>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993402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1265035" y="479389"/>
            <a:ext cx="10277149" cy="650699"/>
          </a:xfrm>
          <a:prstGeom prst="rect">
            <a:avLst/>
          </a:prstGeom>
        </p:spPr>
        <p:txBody>
          <a:bodyPr/>
          <a:lstStyle>
            <a:lvl1pPr algn="l">
              <a:defRPr sz="2400">
                <a:solidFill>
                  <a:schemeClr val="bg2"/>
                </a:solidFill>
              </a:defRPr>
            </a:lvl1pPr>
          </a:lstStyle>
          <a:p>
            <a:r>
              <a:rPr lang="en-US" dirty="0"/>
              <a:t>Click to edit Master title style</a:t>
            </a:r>
          </a:p>
        </p:txBody>
      </p:sp>
      <p:sp>
        <p:nvSpPr>
          <p:cNvPr id="4" name="Content Placeholder 3"/>
          <p:cNvSpPr>
            <a:spLocks noGrp="1"/>
          </p:cNvSpPr>
          <p:nvPr>
            <p:ph sz="quarter" idx="10"/>
          </p:nvPr>
        </p:nvSpPr>
        <p:spPr>
          <a:xfrm>
            <a:off x="1265771" y="1211582"/>
            <a:ext cx="5050367" cy="2430780"/>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1"/>
          </p:nvPr>
        </p:nvSpPr>
        <p:spPr>
          <a:xfrm>
            <a:off x="1274238" y="3787484"/>
            <a:ext cx="5041900" cy="243615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2"/>
          </p:nvPr>
        </p:nvSpPr>
        <p:spPr>
          <a:xfrm>
            <a:off x="6502400" y="1211582"/>
            <a:ext cx="5039784" cy="2430780"/>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3"/>
          </p:nvPr>
        </p:nvSpPr>
        <p:spPr>
          <a:xfrm>
            <a:off x="6502400" y="3787484"/>
            <a:ext cx="5039784" cy="2436152"/>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774826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60BB30-2B4E-4260-87B1-4C84FD23D45F}"/>
              </a:ext>
            </a:extLst>
          </p:cNvPr>
          <p:cNvSpPr>
            <a:spLocks noChangeArrowheads="1"/>
          </p:cNvSpPr>
          <p:nvPr/>
        </p:nvSpPr>
        <p:spPr bwMode="auto">
          <a:xfrm>
            <a:off x="1" y="6410325"/>
            <a:ext cx="12206817" cy="457200"/>
          </a:xfrm>
          <a:prstGeom prst="rect">
            <a:avLst/>
          </a:prstGeom>
          <a:solidFill>
            <a:srgbClr val="8C1515"/>
          </a:solidFill>
          <a:ln w="9525">
            <a:solidFill>
              <a:srgbClr val="8C1515"/>
            </a:solidFill>
            <a:miter lim="800000"/>
            <a:headEnd/>
            <a:tailEnd/>
          </a:ln>
          <a:effectLst>
            <a:outerShdw blurRad="38100" dist="25401" dir="2700000" algn="br" rotWithShape="0">
              <a:srgbClr val="808080">
                <a:alpha val="59999"/>
              </a:srgbClr>
            </a:outerShdw>
          </a:effectLst>
        </p:spPr>
        <p:txBody>
          <a:bodyPr anchor="ctr"/>
          <a:lstStyle/>
          <a:p>
            <a:pPr algn="ctr" fontAlgn="auto">
              <a:spcBef>
                <a:spcPts val="0"/>
              </a:spcBef>
              <a:spcAft>
                <a:spcPts val="0"/>
              </a:spcAft>
              <a:defRPr/>
            </a:pPr>
            <a:endParaRPr lang="en-US" sz="1800" dirty="0">
              <a:solidFill>
                <a:schemeClr val="lt1"/>
              </a:solidFill>
              <a:latin typeface="Arial"/>
              <a:ea typeface="+mn-ea"/>
            </a:endParaRPr>
          </a:p>
        </p:txBody>
      </p:sp>
      <p:pic>
        <p:nvPicPr>
          <p:cNvPr id="6" name="Picture 14" title="Stanford University">
            <a:extLst>
              <a:ext uri="{FF2B5EF4-FFF2-40B4-BE49-F238E27FC236}">
                <a16:creationId xmlns:a16="http://schemas.microsoft.com/office/drawing/2014/main" id="{91772C4B-4182-4172-A304-D60968C69C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66767" y="6510339"/>
            <a:ext cx="2423584" cy="22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le 1"/>
          <p:cNvSpPr>
            <a:spLocks noGrp="1"/>
          </p:cNvSpPr>
          <p:nvPr>
            <p:ph type="title"/>
          </p:nvPr>
        </p:nvSpPr>
        <p:spPr>
          <a:xfrm>
            <a:off x="2137838" y="2051687"/>
            <a:ext cx="3939116" cy="1234440"/>
          </a:xfrm>
          <a:prstGeom prst="rect">
            <a:avLst/>
          </a:prstGeom>
        </p:spPr>
        <p:txBody>
          <a:bodyPr/>
          <a:lstStyle>
            <a:lvl1pPr algn="r">
              <a:defRPr sz="2000" b="1">
                <a:solidFill>
                  <a:schemeClr val="tx1"/>
                </a:solidFill>
              </a:defRPr>
            </a:lvl1pPr>
          </a:lstStyle>
          <a:p>
            <a:r>
              <a:rPr lang="en-US"/>
              <a:t>Click to edit Master title style</a:t>
            </a:r>
            <a:endParaRPr lang="en-US" dirty="0"/>
          </a:p>
        </p:txBody>
      </p:sp>
      <p:sp>
        <p:nvSpPr>
          <p:cNvPr id="13" name="Text Placeholder 3"/>
          <p:cNvSpPr>
            <a:spLocks noGrp="1"/>
          </p:cNvSpPr>
          <p:nvPr>
            <p:ph type="body" sz="half" idx="2"/>
          </p:nvPr>
        </p:nvSpPr>
        <p:spPr>
          <a:xfrm>
            <a:off x="2137838" y="3429000"/>
            <a:ext cx="3939116" cy="1243967"/>
          </a:xfrm>
          <a:prstGeom prst="rect">
            <a:avLst/>
          </a:prstGeom>
        </p:spPr>
        <p:txBody>
          <a:bodyPr/>
          <a:lstStyle>
            <a:lvl1pPr marL="0" indent="0" algn="r">
              <a:buNone/>
              <a:defRPr sz="1200" cap="all" spc="300">
                <a:solidFill>
                  <a:srgbClr val="A400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Picture Placeholder 16"/>
          <p:cNvSpPr>
            <a:spLocks noGrp="1"/>
          </p:cNvSpPr>
          <p:nvPr>
            <p:ph type="pic" sz="quarter" idx="13"/>
          </p:nvPr>
        </p:nvSpPr>
        <p:spPr>
          <a:xfrm>
            <a:off x="6220883" y="2046816"/>
            <a:ext cx="2601384" cy="2601384"/>
          </a:xfrm>
          <a:prstGeom prst="rect">
            <a:avLst/>
          </a:prstGeom>
          <a:blipFill rotWithShape="1">
            <a:blip r:embed="rId3"/>
            <a:stretch>
              <a:fillRect/>
            </a:stretch>
          </a:blipFill>
          <a:effectLst>
            <a:outerShdw blurRad="50800" dist="25400" dir="2700000" algn="tl" rotWithShape="0">
              <a:prstClr val="black">
                <a:alpha val="36000"/>
              </a:prstClr>
            </a:outerShdw>
          </a:effectLst>
        </p:spPr>
        <p:style>
          <a:lnRef idx="3">
            <a:schemeClr val="lt1"/>
          </a:lnRef>
          <a:fillRef idx="1">
            <a:schemeClr val="accent5"/>
          </a:fillRef>
          <a:effectRef idx="1">
            <a:schemeClr val="accent5"/>
          </a:effectRef>
          <a:fontRef idx="none"/>
        </p:style>
        <p:txBody>
          <a:bodyPr/>
          <a:lstStyle>
            <a:lvl1pPr>
              <a:buNone/>
              <a:defRPr sz="120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06890503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9"/>
            <a:ext cx="10277149"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1274238" y="1211580"/>
            <a:ext cx="10267951" cy="5012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866717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22">
            <a:extLst>
              <a:ext uri="{FF2B5EF4-FFF2-40B4-BE49-F238E27FC236}">
                <a16:creationId xmlns:a16="http://schemas.microsoft.com/office/drawing/2014/main" id="{E3AD53C2-BBE0-4657-A527-E733C7A1EAE5}"/>
              </a:ext>
            </a:extLst>
          </p:cNvPr>
          <p:cNvSpPr txBox="1">
            <a:spLocks/>
          </p:cNvSpPr>
          <p:nvPr/>
        </p:nvSpPr>
        <p:spPr>
          <a:xfrm>
            <a:off x="80433" y="11113"/>
            <a:ext cx="609600" cy="609600"/>
          </a:xfrm>
          <a:prstGeom prst="rect">
            <a:avLst/>
          </a:prstGeom>
        </p:spPr>
        <p:txBody>
          <a:bodyPr wrap="none" lIns="45720" tIns="0" rIns="45720" bIns="0" anchor="ctr" anchorCtr="1"/>
          <a:lstStyle>
            <a:lvl1pPr eaLnBrk="0" hangingPunct="0">
              <a:defRPr sz="2400">
                <a:solidFill>
                  <a:schemeClr val="tx1"/>
                </a:solidFill>
                <a:latin typeface="Source Sans Pro" panose="020B0503030403020204" pitchFamily="34" charset="0"/>
                <a:ea typeface="MS PGothic" panose="020B0600070205080204" pitchFamily="34" charset="-128"/>
              </a:defRPr>
            </a:lvl1pPr>
            <a:lvl2pPr marL="742950" indent="-285750" eaLnBrk="0" hangingPunct="0">
              <a:defRPr sz="2400">
                <a:solidFill>
                  <a:schemeClr val="tx1"/>
                </a:solidFill>
                <a:latin typeface="Source Sans Pro" panose="020B0503030403020204" pitchFamily="34" charset="0"/>
                <a:ea typeface="MS PGothic" panose="020B0600070205080204" pitchFamily="34" charset="-128"/>
              </a:defRPr>
            </a:lvl2pPr>
            <a:lvl3pPr marL="1143000" indent="-228600" eaLnBrk="0" hangingPunct="0">
              <a:defRPr sz="2400">
                <a:solidFill>
                  <a:schemeClr val="tx1"/>
                </a:solidFill>
                <a:latin typeface="Source Sans Pro" panose="020B0503030403020204" pitchFamily="34" charset="0"/>
                <a:ea typeface="MS PGothic" panose="020B0600070205080204" pitchFamily="34" charset="-128"/>
              </a:defRPr>
            </a:lvl3pPr>
            <a:lvl4pPr marL="1600200" indent="-228600" eaLnBrk="0" hangingPunct="0">
              <a:defRPr sz="2400">
                <a:solidFill>
                  <a:schemeClr val="tx1"/>
                </a:solidFill>
                <a:latin typeface="Source Sans Pro" panose="020B0503030403020204" pitchFamily="34" charset="0"/>
                <a:ea typeface="MS PGothic" panose="020B0600070205080204" pitchFamily="34" charset="-128"/>
              </a:defRPr>
            </a:lvl4pPr>
            <a:lvl5pPr marL="2057400" indent="-228600" eaLnBrk="0" hangingPunct="0">
              <a:defRPr sz="2400">
                <a:solidFill>
                  <a:schemeClr val="tx1"/>
                </a:solidFill>
                <a:latin typeface="Source Sans Pro" panose="020B0503030403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Source Sans Pro" panose="020B0503030403020204" pitchFamily="34" charset="0"/>
                <a:ea typeface="MS PGothic" panose="020B0600070205080204" pitchFamily="34" charset="-128"/>
              </a:defRPr>
            </a:lvl9pPr>
          </a:lstStyle>
          <a:p>
            <a:pPr algn="ctr" eaLnBrk="1" hangingPunct="1"/>
            <a:fld id="{FF6DABD6-9609-40F7-A087-B32AE48EFFAD}" type="slidenum">
              <a:rPr lang="en-US" altLang="en-US" sz="1000">
                <a:solidFill>
                  <a:srgbClr val="7F7F7F"/>
                </a:solidFill>
                <a:latin typeface="Arial" panose="020B0604020202020204" pitchFamily="34" charset="0"/>
              </a:rPr>
              <a:pPr algn="ctr" eaLnBrk="1" hangingPunct="1"/>
              <a:t>‹#›</a:t>
            </a:fld>
            <a:endParaRPr lang="en-US" altLang="en-US" sz="1000">
              <a:solidFill>
                <a:srgbClr val="7F7F7F"/>
              </a:solidFill>
              <a:latin typeface="Arial" panose="020B0604020202020204" pitchFamily="34" charset="0"/>
            </a:endParaRPr>
          </a:p>
        </p:txBody>
      </p:sp>
      <p:sp>
        <p:nvSpPr>
          <p:cNvPr id="7" name="Title 1"/>
          <p:cNvSpPr>
            <a:spLocks noGrp="1"/>
          </p:cNvSpPr>
          <p:nvPr>
            <p:ph type="title"/>
          </p:nvPr>
        </p:nvSpPr>
        <p:spPr>
          <a:xfrm>
            <a:off x="1265035" y="479389"/>
            <a:ext cx="10277149"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1265771" y="1211580"/>
            <a:ext cx="5050367" cy="5012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1"/>
          </p:nvPr>
        </p:nvSpPr>
        <p:spPr>
          <a:xfrm>
            <a:off x="6502400" y="1211580"/>
            <a:ext cx="5039784" cy="5012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79609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1265035" y="479389"/>
            <a:ext cx="10277149"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1265036" y="1211582"/>
            <a:ext cx="10277149" cy="2422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1"/>
          </p:nvPr>
        </p:nvSpPr>
        <p:spPr>
          <a:xfrm>
            <a:off x="1265772" y="3788419"/>
            <a:ext cx="10276417" cy="2422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637828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1265035" y="479389"/>
            <a:ext cx="10277149"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1265771" y="1211580"/>
            <a:ext cx="5050367" cy="5012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6502400" y="1211582"/>
            <a:ext cx="5039784" cy="243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6502400" y="3783330"/>
            <a:ext cx="5039784" cy="24403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229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1265035" y="479389"/>
            <a:ext cx="10277149" cy="650699"/>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1265771" y="1211582"/>
            <a:ext cx="5050367" cy="243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1274238" y="3787484"/>
            <a:ext cx="5041900" cy="2436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6502400" y="1211582"/>
            <a:ext cx="5039784" cy="24307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502400" y="3787484"/>
            <a:ext cx="5039784" cy="2436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758738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Content Placeholder 5"/>
          <p:cNvSpPr>
            <a:spLocks noGrp="1"/>
          </p:cNvSpPr>
          <p:nvPr>
            <p:ph sz="quarter" idx="12"/>
          </p:nvPr>
        </p:nvSpPr>
        <p:spPr>
          <a:xfrm>
            <a:off x="406399" y="1473913"/>
            <a:ext cx="11383839" cy="4515812"/>
          </a:xfrm>
        </p:spPr>
        <p:txBody>
          <a:bodyPr/>
          <a:lstStyle>
            <a:lvl1pPr>
              <a:defRPr b="0" i="0">
                <a:latin typeface="+mn-lt"/>
                <a:cs typeface="Helvetica Light"/>
              </a:defRPr>
            </a:lvl1pPr>
            <a:lvl2pPr>
              <a:lnSpc>
                <a:spcPct val="100000"/>
              </a:lnSpc>
              <a:defRPr b="0" i="0">
                <a:latin typeface="+mn-lt"/>
                <a:cs typeface="Helvetica Light"/>
              </a:defRPr>
            </a:lvl2pPr>
            <a:lvl3pPr>
              <a:lnSpc>
                <a:spcPct val="100000"/>
              </a:lnSpc>
              <a:defRPr sz="2400" b="0" i="0">
                <a:latin typeface="+mn-lt"/>
                <a:cs typeface="Helvetica Light"/>
              </a:defRPr>
            </a:lvl3pPr>
            <a:lvl4pPr marL="1443531" indent="-298443">
              <a:lnSpc>
                <a:spcPct val="100000"/>
              </a:lnSpc>
              <a:buFont typeface="Wingdings" charset="2"/>
              <a:buChar char="§"/>
              <a:defRPr sz="2133" b="0" i="0">
                <a:latin typeface="+mn-lt"/>
                <a:cs typeface="Helvetica Light"/>
              </a:defRPr>
            </a:lvl4pPr>
            <a:lvl5pPr marL="1826638" indent="-298443">
              <a:lnSpc>
                <a:spcPct val="100000"/>
              </a:lnSpc>
              <a:buFont typeface="Arial"/>
              <a:buChar char="•"/>
              <a:defRPr sz="2133" b="0" i="0">
                <a:latin typeface="+mn-lt"/>
                <a:cs typeface="Helvetic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6">
            <a:extLst>
              <a:ext uri="{FF2B5EF4-FFF2-40B4-BE49-F238E27FC236}">
                <a16:creationId xmlns:a16="http://schemas.microsoft.com/office/drawing/2014/main" id="{24133A04-CCA7-4B23-B10A-4C04D87ACDD6}"/>
              </a:ext>
            </a:extLst>
          </p:cNvPr>
          <p:cNvSpPr>
            <a:spLocks noGrp="1"/>
          </p:cNvSpPr>
          <p:nvPr>
            <p:ph type="ftr" sz="quarter" idx="13"/>
          </p:nvPr>
        </p:nvSpPr>
        <p:spPr/>
        <p:txBody>
          <a:bodyPr/>
          <a:lstStyle>
            <a:lvl1pPr>
              <a:defRPr/>
            </a:lvl1pPr>
          </a:lstStyle>
          <a:p>
            <a:pPr>
              <a:defRPr/>
            </a:pPr>
            <a:endParaRPr lang="en-US"/>
          </a:p>
        </p:txBody>
      </p:sp>
      <p:sp>
        <p:nvSpPr>
          <p:cNvPr id="5" name="Slide Number Placeholder 16">
            <a:extLst>
              <a:ext uri="{FF2B5EF4-FFF2-40B4-BE49-F238E27FC236}">
                <a16:creationId xmlns:a16="http://schemas.microsoft.com/office/drawing/2014/main" id="{ADBDA7D6-F08E-476F-8F23-F6FDCAC6B102}"/>
              </a:ext>
            </a:extLst>
          </p:cNvPr>
          <p:cNvSpPr>
            <a:spLocks noGrp="1"/>
          </p:cNvSpPr>
          <p:nvPr>
            <p:ph type="sldNum" sz="quarter" idx="14"/>
          </p:nvPr>
        </p:nvSpPr>
        <p:spPr/>
        <p:txBody>
          <a:bodyPr/>
          <a:lstStyle>
            <a:lvl1pPr>
              <a:defRPr/>
            </a:lvl1pPr>
          </a:lstStyle>
          <a:p>
            <a:pPr>
              <a:defRPr/>
            </a:pPr>
            <a:fld id="{7200B1A1-719E-4376-B78B-7229E7422096}" type="slidenum">
              <a:rPr lang="en-US" altLang="en-US"/>
              <a:pPr>
                <a:defRPr/>
              </a:pPr>
              <a:t>‹#›</a:t>
            </a:fld>
            <a:endParaRPr lang="en-US" altLang="en-US"/>
          </a:p>
        </p:txBody>
      </p:sp>
    </p:spTree>
    <p:extLst>
      <p:ext uri="{BB962C8B-B14F-4D97-AF65-F5344CB8AC3E}">
        <p14:creationId xmlns:p14="http://schemas.microsoft.com/office/powerpoint/2010/main" val="62324121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5"/>
          <p:cNvSpPr>
            <a:spLocks noGrp="1"/>
          </p:cNvSpPr>
          <p:nvPr>
            <p:ph sz="quarter" idx="12"/>
          </p:nvPr>
        </p:nvSpPr>
        <p:spPr>
          <a:xfrm>
            <a:off x="406400" y="1473913"/>
            <a:ext cx="5537071" cy="4515812"/>
          </a:xfrm>
        </p:spPr>
        <p:txBody>
          <a:bodyPr/>
          <a:lstStyle>
            <a:lvl1pPr>
              <a:defRPr b="0" i="0">
                <a:latin typeface="+mn-lt"/>
                <a:cs typeface="Helvetica Light"/>
              </a:defRPr>
            </a:lvl1pPr>
            <a:lvl2pPr>
              <a:lnSpc>
                <a:spcPct val="100000"/>
              </a:lnSpc>
              <a:defRPr b="0" i="0">
                <a:latin typeface="+mn-lt"/>
                <a:cs typeface="Helvetica Light"/>
              </a:defRPr>
            </a:lvl2pPr>
            <a:lvl3pPr>
              <a:lnSpc>
                <a:spcPct val="100000"/>
              </a:lnSpc>
              <a:defRPr sz="2400" b="0" i="0">
                <a:latin typeface="+mn-lt"/>
                <a:cs typeface="Helvetica Light"/>
              </a:defRPr>
            </a:lvl3pPr>
            <a:lvl4pPr marL="1443531" indent="-298443">
              <a:lnSpc>
                <a:spcPct val="100000"/>
              </a:lnSpc>
              <a:buFont typeface="Wingdings" charset="2"/>
              <a:buChar char="§"/>
              <a:defRPr sz="2133" b="0" i="0">
                <a:latin typeface="+mn-lt"/>
                <a:cs typeface="Helvetica Light"/>
              </a:defRPr>
            </a:lvl4pPr>
            <a:lvl5pPr marL="1826638" indent="-298443">
              <a:lnSpc>
                <a:spcPct val="100000"/>
              </a:lnSpc>
              <a:buFont typeface="Arial"/>
              <a:buChar char="•"/>
              <a:defRPr sz="2133" b="0" i="0">
                <a:latin typeface="+mn-lt"/>
                <a:cs typeface="Helvetic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6188866" y="1470879"/>
            <a:ext cx="5537071" cy="4515812"/>
          </a:xfrm>
        </p:spPr>
        <p:txBody>
          <a:bodyPr/>
          <a:lstStyle>
            <a:lvl1pPr>
              <a:defRPr b="0" i="0">
                <a:latin typeface="+mn-lt"/>
                <a:cs typeface="Helvetica Light"/>
              </a:defRPr>
            </a:lvl1pPr>
            <a:lvl2pPr>
              <a:lnSpc>
                <a:spcPct val="100000"/>
              </a:lnSpc>
              <a:defRPr b="0" i="0">
                <a:latin typeface="+mn-lt"/>
                <a:cs typeface="Helvetica Light"/>
              </a:defRPr>
            </a:lvl2pPr>
            <a:lvl3pPr>
              <a:lnSpc>
                <a:spcPct val="100000"/>
              </a:lnSpc>
              <a:defRPr sz="2400" b="0" i="0">
                <a:latin typeface="+mn-lt"/>
                <a:cs typeface="Helvetica Light"/>
              </a:defRPr>
            </a:lvl3pPr>
            <a:lvl4pPr marL="1443531" indent="-298443">
              <a:lnSpc>
                <a:spcPct val="100000"/>
              </a:lnSpc>
              <a:buFont typeface="Wingdings" charset="2"/>
              <a:buChar char="§"/>
              <a:defRPr sz="2133" b="0" i="0">
                <a:latin typeface="+mn-lt"/>
                <a:cs typeface="Helvetica Light"/>
              </a:defRPr>
            </a:lvl4pPr>
            <a:lvl5pPr marL="1826638" indent="-298443">
              <a:lnSpc>
                <a:spcPct val="100000"/>
              </a:lnSpc>
              <a:buFont typeface="Arial"/>
              <a:buChar char="•"/>
              <a:defRPr sz="2133" b="0" i="0">
                <a:latin typeface="+mn-lt"/>
                <a:cs typeface="Helvetic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1526C953-2DB7-405D-B402-3540E4B9E533}"/>
              </a:ext>
            </a:extLst>
          </p:cNvPr>
          <p:cNvSpPr>
            <a:spLocks noGrp="1"/>
          </p:cNvSpPr>
          <p:nvPr>
            <p:ph type="ftr" sz="quarter" idx="14"/>
          </p:nvPr>
        </p:nvSpPr>
        <p:spPr/>
        <p:txBody>
          <a:bodyPr/>
          <a:lstStyle>
            <a:lvl1pPr>
              <a:defRPr/>
            </a:lvl1pPr>
          </a:lstStyle>
          <a:p>
            <a:pPr>
              <a:defRPr/>
            </a:pPr>
            <a:endParaRPr lang="en-US"/>
          </a:p>
        </p:txBody>
      </p:sp>
      <p:sp>
        <p:nvSpPr>
          <p:cNvPr id="8" name="Slide Number Placeholder 16">
            <a:extLst>
              <a:ext uri="{FF2B5EF4-FFF2-40B4-BE49-F238E27FC236}">
                <a16:creationId xmlns:a16="http://schemas.microsoft.com/office/drawing/2014/main" id="{EA27C66F-2E0D-4AB9-984F-9C9213A690F1}"/>
              </a:ext>
            </a:extLst>
          </p:cNvPr>
          <p:cNvSpPr>
            <a:spLocks noGrp="1"/>
          </p:cNvSpPr>
          <p:nvPr>
            <p:ph type="sldNum" sz="quarter" idx="15"/>
          </p:nvPr>
        </p:nvSpPr>
        <p:spPr/>
        <p:txBody>
          <a:bodyPr/>
          <a:lstStyle>
            <a:lvl1pPr>
              <a:defRPr/>
            </a:lvl1pPr>
          </a:lstStyle>
          <a:p>
            <a:pPr>
              <a:defRPr/>
            </a:pPr>
            <a:fld id="{9D480C83-F89E-4739-815A-98039ABD35C3}" type="slidenum">
              <a:rPr lang="en-US" altLang="en-US"/>
              <a:pPr>
                <a:defRPr/>
              </a:pPr>
              <a:t>‹#›</a:t>
            </a:fld>
            <a:endParaRPr lang="en-US" altLang="en-US"/>
          </a:p>
        </p:txBody>
      </p:sp>
    </p:spTree>
    <p:extLst>
      <p:ext uri="{BB962C8B-B14F-4D97-AF65-F5344CB8AC3E}">
        <p14:creationId xmlns:p14="http://schemas.microsoft.com/office/powerpoint/2010/main" val="391235431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
            <a:extLst>
              <a:ext uri="{FF2B5EF4-FFF2-40B4-BE49-F238E27FC236}">
                <a16:creationId xmlns:a16="http://schemas.microsoft.com/office/drawing/2014/main" id="{3D191F8D-7A3F-40A0-8741-92E468F2D6DC}"/>
              </a:ext>
            </a:extLst>
          </p:cNvPr>
          <p:cNvSpPr>
            <a:spLocks noGrp="1"/>
          </p:cNvSpPr>
          <p:nvPr>
            <p:ph type="title"/>
          </p:nvPr>
        </p:nvSpPr>
        <p:spPr bwMode="auto">
          <a:xfrm>
            <a:off x="1265767" y="479426"/>
            <a:ext cx="1027641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4" name="Text Placeholder 3">
            <a:extLst>
              <a:ext uri="{FF2B5EF4-FFF2-40B4-BE49-F238E27FC236}">
                <a16:creationId xmlns:a16="http://schemas.microsoft.com/office/drawing/2014/main" id="{4BB3C24C-7C69-45ED-B990-5ECEB4EF9A4F}"/>
              </a:ext>
            </a:extLst>
          </p:cNvPr>
          <p:cNvSpPr>
            <a:spLocks noGrp="1"/>
          </p:cNvSpPr>
          <p:nvPr>
            <p:ph type="body" idx="1"/>
          </p:nvPr>
        </p:nvSpPr>
        <p:spPr>
          <a:xfrm>
            <a:off x="1265767" y="1204914"/>
            <a:ext cx="10276417" cy="5018087"/>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a:extLst>
              <a:ext uri="{FF2B5EF4-FFF2-40B4-BE49-F238E27FC236}">
                <a16:creationId xmlns:a16="http://schemas.microsoft.com/office/drawing/2014/main" id="{F9A5A192-60C1-4E9E-817C-E3DDFF680F6F}"/>
              </a:ext>
            </a:extLst>
          </p:cNvPr>
          <p:cNvSpPr>
            <a:spLocks noGrp="1"/>
          </p:cNvSpPr>
          <p:nvPr>
            <p:ph type="sldNum" sz="quarter" idx="4"/>
          </p:nvPr>
        </p:nvSpPr>
        <p:spPr>
          <a:xfrm>
            <a:off x="146051" y="6415089"/>
            <a:ext cx="1128183" cy="363537"/>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panose="020B0604020202020204" pitchFamily="34" charset="0"/>
              </a:defRPr>
            </a:lvl1pPr>
          </a:lstStyle>
          <a:p>
            <a:fld id="{4B5EBC8A-F806-4F63-80A8-420AA9965E7A}" type="slidenum">
              <a:rPr lang="en-US" altLang="en-US"/>
              <a:pPr/>
              <a:t>‹#›</a:t>
            </a:fld>
            <a:endParaRPr lang="en-US" altLang="en-US"/>
          </a:p>
        </p:txBody>
      </p:sp>
      <p:sp>
        <p:nvSpPr>
          <p:cNvPr id="10" name="Rectangle 9">
            <a:extLst>
              <a:ext uri="{FF2B5EF4-FFF2-40B4-BE49-F238E27FC236}">
                <a16:creationId xmlns:a16="http://schemas.microsoft.com/office/drawing/2014/main" id="{63E9C87F-4045-4F9D-9FCF-FFD637876E88}"/>
              </a:ext>
            </a:extLst>
          </p:cNvPr>
          <p:cNvSpPr/>
          <p:nvPr/>
        </p:nvSpPr>
        <p:spPr>
          <a:xfrm>
            <a:off x="0" y="1"/>
            <a:ext cx="609600" cy="6867525"/>
          </a:xfrm>
          <a:prstGeom prst="rect">
            <a:avLst/>
          </a:prstGeom>
          <a:solidFill>
            <a:srgbClr val="8C1515"/>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Arial"/>
            </a:endParaRPr>
          </a:p>
        </p:txBody>
      </p:sp>
      <p:pic>
        <p:nvPicPr>
          <p:cNvPr id="1030" name="Picture 10" title="Stanford University">
            <a:extLst>
              <a:ext uri="{FF2B5EF4-FFF2-40B4-BE49-F238E27FC236}">
                <a16:creationId xmlns:a16="http://schemas.microsoft.com/office/drawing/2014/main" id="{3525BF50-5CA2-4B8B-8A84-FCD245BF186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29185" y="6475414"/>
            <a:ext cx="2423583" cy="22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73" r:id="rId8"/>
    <p:sldLayoutId id="2147484074" r:id="rId9"/>
  </p:sldLayoutIdLst>
  <p:transition spd="slow">
    <p:fade/>
  </p:transition>
  <p:hf hdr="0" ftr="0" dt="0"/>
  <p:txStyles>
    <p:titleStyle>
      <a:lvl1pPr algn="l" defTabSz="457200" rtl="0" fontAlgn="base">
        <a:lnSpc>
          <a:spcPct val="85000"/>
        </a:lnSpc>
        <a:spcBef>
          <a:spcPct val="0"/>
        </a:spcBef>
        <a:spcAft>
          <a:spcPct val="0"/>
        </a:spcAft>
        <a:defRPr sz="2400" kern="1200">
          <a:solidFill>
            <a:schemeClr val="bg2"/>
          </a:solidFill>
          <a:latin typeface="Arial"/>
          <a:ea typeface="MS PGothic" panose="020B0600070205080204" pitchFamily="34" charset="-128"/>
          <a:cs typeface="ＭＳ Ｐゴシック" charset="0"/>
        </a:defRPr>
      </a:lvl1pPr>
      <a:lvl2pPr algn="l" defTabSz="457200" rtl="0" fontAlgn="base">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2pPr>
      <a:lvl3pPr algn="l" defTabSz="457200" rtl="0" fontAlgn="base">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3pPr>
      <a:lvl4pPr algn="l" defTabSz="457200" rtl="0" fontAlgn="base">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4pPr>
      <a:lvl5pPr algn="l" defTabSz="457200" rtl="0" fontAlgn="base">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5pPr>
      <a:lvl6pPr marL="4572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900" indent="-342900" algn="l" defTabSz="457200" rtl="0" fontAlgn="base">
        <a:spcBef>
          <a:spcPct val="20000"/>
        </a:spcBef>
        <a:spcAft>
          <a:spcPct val="0"/>
        </a:spcAft>
        <a:buClr>
          <a:schemeClr val="bg2"/>
        </a:buClr>
        <a:buFont typeface="Wingdings" panose="05000000000000000000" pitchFamily="2" charset="2"/>
        <a:defRPr kern="1200" spc="20">
          <a:solidFill>
            <a:schemeClr val="tx1"/>
          </a:solidFill>
          <a:latin typeface="Arial"/>
          <a:ea typeface="MS PGothic" panose="020B0600070205080204" pitchFamily="34" charset="-128"/>
          <a:cs typeface="ＭＳ Ｐゴシック" charset="0"/>
        </a:defRPr>
      </a:lvl1pPr>
      <a:lvl2pPr marL="288925" indent="-288925" algn="l" defTabSz="457200" rtl="0" fontAlgn="base">
        <a:spcBef>
          <a:spcPct val="20000"/>
        </a:spcBef>
        <a:spcAft>
          <a:spcPct val="0"/>
        </a:spcAft>
        <a:buClr>
          <a:schemeClr val="bg2"/>
        </a:buClr>
        <a:buFont typeface="Wingdings" panose="05000000000000000000" pitchFamily="2" charset="2"/>
        <a:buChar char="§"/>
        <a:defRPr kern="1200">
          <a:solidFill>
            <a:srgbClr val="595959"/>
          </a:solidFill>
          <a:latin typeface="Arial"/>
          <a:ea typeface="MS PGothic" panose="020B0600070205080204" pitchFamily="34" charset="-128"/>
          <a:cs typeface="+mn-cs"/>
        </a:defRPr>
      </a:lvl2pPr>
      <a:lvl3pPr marL="569913" indent="-225425" algn="l" defTabSz="457200" rtl="0" fontAlgn="base">
        <a:spcBef>
          <a:spcPct val="20000"/>
        </a:spcBef>
        <a:spcAft>
          <a:spcPct val="0"/>
        </a:spcAft>
        <a:buClr>
          <a:schemeClr val="bg2"/>
        </a:buClr>
        <a:buSzPct val="102000"/>
        <a:buFont typeface="Source Sans Pro" panose="020B0503030403020204" pitchFamily="34" charset="0"/>
        <a:buChar char="›"/>
        <a:defRPr kern="1200">
          <a:solidFill>
            <a:srgbClr val="595959"/>
          </a:solidFill>
          <a:latin typeface="Arial"/>
          <a:ea typeface="MS PGothic" panose="020B0600070205080204" pitchFamily="34" charset="-128"/>
          <a:cs typeface="+mn-cs"/>
        </a:defRPr>
      </a:lvl3pPr>
      <a:lvl4pPr marL="914400" indent="-227013" algn="l" defTabSz="457200" rtl="0" fontAlgn="base">
        <a:spcBef>
          <a:spcPct val="20000"/>
        </a:spcBef>
        <a:spcAft>
          <a:spcPct val="0"/>
        </a:spcAft>
        <a:buClr>
          <a:schemeClr val="bg2"/>
        </a:buClr>
        <a:buFont typeface="Arial" panose="020B0604020202020204" pitchFamily="34" charset="0"/>
        <a:buChar char="•"/>
        <a:defRPr kern="1200">
          <a:solidFill>
            <a:srgbClr val="595959"/>
          </a:solidFill>
          <a:latin typeface="Arial"/>
          <a:ea typeface="MS PGothic" panose="020B0600070205080204" pitchFamily="34" charset="-128"/>
          <a:cs typeface="+mn-cs"/>
        </a:defRPr>
      </a:lvl4pPr>
      <a:lvl5pPr marL="1258888" indent="-227013" algn="l" defTabSz="457200" rtl="0" fontAlgn="base">
        <a:spcBef>
          <a:spcPct val="20000"/>
        </a:spcBef>
        <a:spcAft>
          <a:spcPct val="0"/>
        </a:spcAft>
        <a:buClr>
          <a:schemeClr val="bg2"/>
        </a:buClr>
        <a:buFont typeface="Source Sans Pro" panose="020B0503030403020204" pitchFamily="34" charset="0"/>
        <a:buChar char="–"/>
        <a:defRPr kern="1200">
          <a:solidFill>
            <a:srgbClr val="595959"/>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2">
            <a:extLst>
              <a:ext uri="{FF2B5EF4-FFF2-40B4-BE49-F238E27FC236}">
                <a16:creationId xmlns:a16="http://schemas.microsoft.com/office/drawing/2014/main" id="{CF349509-8C06-402A-92AD-B7A2C430472B}"/>
              </a:ext>
            </a:extLst>
          </p:cNvPr>
          <p:cNvSpPr>
            <a:spLocks noGrp="1"/>
          </p:cNvSpPr>
          <p:nvPr>
            <p:ph type="title"/>
          </p:nvPr>
        </p:nvSpPr>
        <p:spPr bwMode="auto">
          <a:xfrm>
            <a:off x="1265767" y="479426"/>
            <a:ext cx="1027641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b" anchorCtr="0" compatLnSpc="1">
            <a:prstTxWarp prst="textNoShape">
              <a:avLst/>
            </a:prstTxWarp>
          </a:bodyPr>
          <a:lstStyle/>
          <a:p>
            <a:pPr lvl="0"/>
            <a:r>
              <a:rPr lang="en-US" altLang="en-US"/>
              <a:t>Click to edit Master title style</a:t>
            </a:r>
          </a:p>
        </p:txBody>
      </p:sp>
      <p:sp>
        <p:nvSpPr>
          <p:cNvPr id="4" name="Text Placeholder 3">
            <a:extLst>
              <a:ext uri="{FF2B5EF4-FFF2-40B4-BE49-F238E27FC236}">
                <a16:creationId xmlns:a16="http://schemas.microsoft.com/office/drawing/2014/main" id="{5D4999C6-DC35-4E62-A117-49D97AC69990}"/>
              </a:ext>
            </a:extLst>
          </p:cNvPr>
          <p:cNvSpPr>
            <a:spLocks noGrp="1"/>
          </p:cNvSpPr>
          <p:nvPr>
            <p:ph type="body" idx="1"/>
          </p:nvPr>
        </p:nvSpPr>
        <p:spPr>
          <a:xfrm>
            <a:off x="1265767" y="1204914"/>
            <a:ext cx="10276417" cy="5018087"/>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9D2A69AB-4F76-4E57-8904-6160CA5ADB95}"/>
              </a:ext>
            </a:extLst>
          </p:cNvPr>
          <p:cNvSpPr>
            <a:spLocks noGrp="1"/>
          </p:cNvSpPr>
          <p:nvPr>
            <p:ph type="sldNum" sz="quarter" idx="4"/>
          </p:nvPr>
        </p:nvSpPr>
        <p:spPr>
          <a:xfrm>
            <a:off x="146051" y="6415089"/>
            <a:ext cx="1128183" cy="363537"/>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panose="020B0604020202020204" pitchFamily="34" charset="0"/>
              </a:defRPr>
            </a:lvl1pPr>
          </a:lstStyle>
          <a:p>
            <a:fld id="{AF9C5BF2-9B52-4403-AAD8-570F68291CD8}" type="slidenum">
              <a:rPr lang="en-US" altLang="en-US"/>
              <a:pPr/>
              <a:t>‹#›</a:t>
            </a:fld>
            <a:endParaRPr lang="en-US" altLang="en-US"/>
          </a:p>
        </p:txBody>
      </p:sp>
      <p:sp>
        <p:nvSpPr>
          <p:cNvPr id="7" name="Rectangle 6">
            <a:extLst>
              <a:ext uri="{FF2B5EF4-FFF2-40B4-BE49-F238E27FC236}">
                <a16:creationId xmlns:a16="http://schemas.microsoft.com/office/drawing/2014/main" id="{790C88C4-1F8B-415E-8524-57629FDEA4EF}"/>
              </a:ext>
            </a:extLst>
          </p:cNvPr>
          <p:cNvSpPr/>
          <p:nvPr/>
        </p:nvSpPr>
        <p:spPr>
          <a:xfrm>
            <a:off x="-14817" y="0"/>
            <a:ext cx="12206817" cy="457200"/>
          </a:xfrm>
          <a:prstGeom prst="rect">
            <a:avLst/>
          </a:prstGeom>
          <a:solidFill>
            <a:schemeClr val="bg2"/>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8C1515"/>
              </a:solidFill>
              <a:latin typeface="Arial"/>
            </a:endParaRPr>
          </a:p>
        </p:txBody>
      </p:sp>
      <p:pic>
        <p:nvPicPr>
          <p:cNvPr id="5126" name="Picture 10" title="Stanford University">
            <a:extLst>
              <a:ext uri="{FF2B5EF4-FFF2-40B4-BE49-F238E27FC236}">
                <a16:creationId xmlns:a16="http://schemas.microsoft.com/office/drawing/2014/main" id="{1BF4023D-467D-4972-9AD3-C78F0A81BA7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29185" y="6475414"/>
            <a:ext cx="2423583" cy="22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Lst>
  <p:transition spd="slow">
    <p:fade/>
  </p:transition>
  <p:hf hdr="0" ftr="0" dt="0"/>
  <p:txStyles>
    <p:titleStyle>
      <a:lvl1pPr algn="l" defTabSz="457200" rtl="0" eaLnBrk="0" fontAlgn="base" hangingPunct="0">
        <a:lnSpc>
          <a:spcPct val="85000"/>
        </a:lnSpc>
        <a:spcBef>
          <a:spcPct val="0"/>
        </a:spcBef>
        <a:spcAft>
          <a:spcPct val="0"/>
        </a:spcAft>
        <a:defRPr sz="2400" kern="1200">
          <a:solidFill>
            <a:schemeClr val="bg2"/>
          </a:solidFill>
          <a:latin typeface="Arial"/>
          <a:ea typeface="MS PGothic" panose="020B0600070205080204" pitchFamily="34" charset="-128"/>
          <a:cs typeface="ＭＳ Ｐゴシック" charset="0"/>
        </a:defRPr>
      </a:lvl1pPr>
      <a:lvl2pPr algn="l" defTabSz="457200" rtl="0" eaLnBrk="0" fontAlgn="base" hangingPunct="0">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2pPr>
      <a:lvl3pPr algn="l" defTabSz="457200" rtl="0" eaLnBrk="0" fontAlgn="base" hangingPunct="0">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3pPr>
      <a:lvl4pPr algn="l" defTabSz="457200" rtl="0" eaLnBrk="0" fontAlgn="base" hangingPunct="0">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4pPr>
      <a:lvl5pPr algn="l" defTabSz="457200" rtl="0" eaLnBrk="0" fontAlgn="base" hangingPunct="0">
        <a:lnSpc>
          <a:spcPct val="85000"/>
        </a:lnSpc>
        <a:spcBef>
          <a:spcPct val="0"/>
        </a:spcBef>
        <a:spcAft>
          <a:spcPct val="0"/>
        </a:spcAft>
        <a:defRPr sz="2400">
          <a:solidFill>
            <a:schemeClr val="bg2"/>
          </a:solidFill>
          <a:latin typeface="Arial" charset="0"/>
          <a:ea typeface="MS PGothic" panose="020B0600070205080204" pitchFamily="34" charset="-128"/>
          <a:cs typeface="ＭＳ Ｐゴシック" charset="0"/>
        </a:defRPr>
      </a:lvl5pPr>
      <a:lvl6pPr marL="4572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fontAlgn="base">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defRPr kern="1200" cap="small" spc="20">
          <a:solidFill>
            <a:schemeClr val="tx1"/>
          </a:solidFill>
          <a:latin typeface="Arial"/>
          <a:ea typeface="MS PGothic" panose="020B0600070205080204" pitchFamily="34" charset="-128"/>
          <a:cs typeface="ＭＳ Ｐゴシック" charset="0"/>
        </a:defRPr>
      </a:lvl1pPr>
      <a:lvl2pPr marL="288925" indent="-288925" algn="l" defTabSz="457200" rtl="0" eaLnBrk="0" fontAlgn="base" hangingPunct="0">
        <a:spcBef>
          <a:spcPct val="20000"/>
        </a:spcBef>
        <a:spcAft>
          <a:spcPct val="0"/>
        </a:spcAft>
        <a:buClr>
          <a:schemeClr val="bg2"/>
        </a:buClr>
        <a:buFont typeface="Wingdings" panose="05000000000000000000" pitchFamily="2" charset="2"/>
        <a:buChar char="§"/>
        <a:defRPr kern="1200">
          <a:solidFill>
            <a:srgbClr val="595959"/>
          </a:solidFill>
          <a:latin typeface="Arial"/>
          <a:ea typeface="MS PGothic" panose="020B0600070205080204" pitchFamily="34" charset="-128"/>
          <a:cs typeface="+mn-cs"/>
        </a:defRPr>
      </a:lvl2pPr>
      <a:lvl3pPr marL="569913" indent="-225425" algn="l" defTabSz="457200" rtl="0" eaLnBrk="0" fontAlgn="base" hangingPunct="0">
        <a:spcBef>
          <a:spcPct val="20000"/>
        </a:spcBef>
        <a:spcAft>
          <a:spcPct val="0"/>
        </a:spcAft>
        <a:buClr>
          <a:schemeClr val="bg2"/>
        </a:buClr>
        <a:buSzPct val="102000"/>
        <a:buFont typeface="Source Sans Pro" panose="020B0503030403020204" pitchFamily="34" charset="0"/>
        <a:buChar char="›"/>
        <a:defRPr kern="1200">
          <a:solidFill>
            <a:srgbClr val="595959"/>
          </a:solidFill>
          <a:latin typeface="Arial"/>
          <a:ea typeface="MS PGothic" panose="020B0600070205080204" pitchFamily="34" charset="-128"/>
          <a:cs typeface="+mn-cs"/>
        </a:defRPr>
      </a:lvl3pPr>
      <a:lvl4pPr marL="914400" indent="-227013" algn="l" defTabSz="457200" rtl="0" eaLnBrk="0" fontAlgn="base" hangingPunct="0">
        <a:spcBef>
          <a:spcPct val="20000"/>
        </a:spcBef>
        <a:spcAft>
          <a:spcPct val="0"/>
        </a:spcAft>
        <a:buClr>
          <a:schemeClr val="bg2"/>
        </a:buClr>
        <a:buFont typeface="Arial" panose="020B0604020202020204" pitchFamily="34" charset="0"/>
        <a:buChar char="•"/>
        <a:defRPr kern="1200">
          <a:solidFill>
            <a:srgbClr val="595959"/>
          </a:solidFill>
          <a:latin typeface="Arial"/>
          <a:ea typeface="MS PGothic" panose="020B0600070205080204" pitchFamily="34" charset="-128"/>
          <a:cs typeface="+mn-cs"/>
        </a:defRPr>
      </a:lvl4pPr>
      <a:lvl5pPr marL="1258888" indent="-227013" algn="l" defTabSz="457200" rtl="0" eaLnBrk="0" fontAlgn="base" hangingPunct="0">
        <a:spcBef>
          <a:spcPct val="20000"/>
        </a:spcBef>
        <a:spcAft>
          <a:spcPct val="0"/>
        </a:spcAft>
        <a:buClr>
          <a:schemeClr val="bg2"/>
        </a:buClr>
        <a:buFont typeface="Source Sans Pro" panose="020B0503030403020204" pitchFamily="34" charset="0"/>
        <a:buChar char="–"/>
        <a:defRPr kern="1200">
          <a:solidFill>
            <a:srgbClr val="595959"/>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8" Type="http://schemas.openxmlformats.org/officeDocument/2006/relationships/hyperlink" Target="https://www.ianacare.com/" TargetMode="External"/><Relationship Id="rId3" Type="http://schemas.openxmlformats.org/officeDocument/2006/relationships/hyperlink" Target="https://www.smartpatients.com/partners/stanford-caregivers" TargetMode="External"/><Relationship Id="rId7" Type="http://schemas.openxmlformats.org/officeDocument/2006/relationships/hyperlink" Target="https://www.caringbridge.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eldercare.acl.gov/" TargetMode="External"/><Relationship Id="rId5" Type="http://schemas.openxmlformats.org/officeDocument/2006/relationships/hyperlink" Target="https://www.avenidas.org/programs/avenidas-without-walls" TargetMode="External"/><Relationship Id="rId4" Type="http://schemas.openxmlformats.org/officeDocument/2006/relationships/hyperlink" Target="https://www.caregiver.org/coronavirus-covid-19-resources-and-articles-family-caregivers" TargetMode="Externa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s://www.aarp.org/content/dam/aarp/caregiving/pdf/2020/coronavirus-preparedness-for-caregivers.pdf" TargetMode="External"/><Relationship Id="rId3" Type="http://schemas.openxmlformats.org/officeDocument/2006/relationships/hyperlink" Target="http://med.stanford.edu/palliative-care/" TargetMode="External"/><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stanford.auntbertha.com/" TargetMode="External"/><Relationship Id="rId4" Type="http://schemas.openxmlformats.org/officeDocument/2006/relationships/hyperlink" Target="http://med.stanford.edu/palliative-care/new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healthlibrary.stanford.edu/selfcare.html" TargetMode="External"/><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stanfordhealthcare.org/for-patients-visitors/neuroscience-supportive-care-program.html" TargetMode="External"/><Relationship Id="rId5" Type="http://schemas.openxmlformats.org/officeDocument/2006/relationships/hyperlink" Target="https://stanfordhealthcare.org/for-patients-visitors/cancer-supportive-care-program.html" TargetMode="External"/><Relationship Id="rId4" Type="http://schemas.openxmlformats.org/officeDocument/2006/relationships/hyperlink" Target="http://med.stanford.edu/palliative-care/new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Caregiver@stanfordhealthcare.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healthlibrary.stanford.edu/caregiver-center.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4.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mailto:Caregiver@stanfordhealthcare.org" TargetMode="External"/><Relationship Id="rId5" Type="http://schemas.openxmlformats.org/officeDocument/2006/relationships/image" Target="../media/image1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A45FF67A-8CA5-4942-B9E3-3047A9280786}"/>
              </a:ext>
            </a:extLst>
          </p:cNvPr>
          <p:cNvSpPr>
            <a:spLocks noGrp="1"/>
          </p:cNvSpPr>
          <p:nvPr>
            <p:ph type="title"/>
          </p:nvPr>
        </p:nvSpPr>
        <p:spPr>
          <a:xfrm>
            <a:off x="732280" y="130628"/>
            <a:ext cx="11140188" cy="965196"/>
          </a:xfrm>
        </p:spPr>
        <p:txBody>
          <a:bodyPr/>
          <a:lstStyle/>
          <a:p>
            <a:br>
              <a:rPr lang="en-US" altLang="en-US" sz="4000" u="sng" dirty="0">
                <a:latin typeface="+mn-lt"/>
              </a:rPr>
            </a:br>
            <a:br>
              <a:rPr lang="en-US" altLang="en-US" sz="4000" u="sng" dirty="0">
                <a:latin typeface="+mn-lt"/>
              </a:rPr>
            </a:br>
            <a:r>
              <a:rPr lang="en-US" altLang="en-US" sz="4000" u="sng" dirty="0">
                <a:latin typeface="+mn-lt"/>
              </a:rPr>
              <a:t>Caregiving During </a:t>
            </a:r>
            <a:r>
              <a:rPr lang="en-US" altLang="en-US" sz="4000" u="sng" dirty="0" err="1">
                <a:latin typeface="+mn-lt"/>
              </a:rPr>
              <a:t>Covid</a:t>
            </a:r>
            <a:r>
              <a:rPr lang="en-US" altLang="en-US" sz="4000" u="sng" dirty="0">
                <a:latin typeface="+mn-lt"/>
              </a:rPr>
              <a:t>												</a:t>
            </a:r>
          </a:p>
        </p:txBody>
      </p:sp>
      <p:sp>
        <p:nvSpPr>
          <p:cNvPr id="3" name="Text Placeholder 2">
            <a:extLst>
              <a:ext uri="{FF2B5EF4-FFF2-40B4-BE49-F238E27FC236}">
                <a16:creationId xmlns:a16="http://schemas.microsoft.com/office/drawing/2014/main" id="{82506CEE-988E-4AD3-83C6-7B7E09CD89FB}"/>
              </a:ext>
            </a:extLst>
          </p:cNvPr>
          <p:cNvSpPr>
            <a:spLocks noGrp="1"/>
          </p:cNvSpPr>
          <p:nvPr>
            <p:ph type="body" sz="quarter" idx="4294967295"/>
          </p:nvPr>
        </p:nvSpPr>
        <p:spPr>
          <a:xfrm>
            <a:off x="7130005" y="1609776"/>
            <a:ext cx="5061995" cy="3902749"/>
          </a:xfrm>
        </p:spPr>
        <p:txBody>
          <a:bodyPr>
            <a:normAutofit/>
          </a:bodyPr>
          <a:lstStyle/>
          <a:p>
            <a:pPr marL="0" indent="0" fontAlgn="auto">
              <a:spcAft>
                <a:spcPts val="0"/>
              </a:spcAft>
              <a:defRPr/>
            </a:pPr>
            <a:r>
              <a:rPr lang="en-US" sz="2400" dirty="0">
                <a:latin typeface="+mj-lt"/>
                <a:ea typeface="ＭＳ Ｐゴシック" charset="0"/>
              </a:rPr>
              <a:t>Amy Yotopoulos, MHA, MS.,</a:t>
            </a:r>
          </a:p>
          <a:p>
            <a:pPr marL="0" indent="0" fontAlgn="auto">
              <a:spcAft>
                <a:spcPts val="0"/>
              </a:spcAft>
              <a:defRPr/>
            </a:pPr>
            <a:r>
              <a:rPr lang="en-US" sz="2400" dirty="0">
                <a:latin typeface="+mj-lt"/>
                <a:ea typeface="ＭＳ Ｐゴシック" charset="0"/>
              </a:rPr>
              <a:t>Program Manager, Caregiver Center</a:t>
            </a:r>
          </a:p>
          <a:p>
            <a:pPr marL="0" indent="0" fontAlgn="auto">
              <a:spcAft>
                <a:spcPts val="0"/>
              </a:spcAft>
              <a:defRPr/>
            </a:pPr>
            <a:endParaRPr lang="en-US" sz="2400" dirty="0">
              <a:latin typeface="+mj-lt"/>
              <a:ea typeface="ＭＳ Ｐゴシック" charset="0"/>
            </a:endParaRPr>
          </a:p>
          <a:p>
            <a:pPr marL="0" indent="0" fontAlgn="auto">
              <a:spcAft>
                <a:spcPts val="0"/>
              </a:spcAft>
              <a:defRPr/>
            </a:pPr>
            <a:r>
              <a:rPr lang="en-US" sz="2400" dirty="0">
                <a:latin typeface="+mj-lt"/>
                <a:ea typeface="ＭＳ Ｐゴシック" charset="0"/>
              </a:rPr>
              <a:t>Charisse Lee, J.D., </a:t>
            </a:r>
          </a:p>
          <a:p>
            <a:pPr marL="0" indent="0" fontAlgn="auto">
              <a:spcAft>
                <a:spcPts val="0"/>
              </a:spcAft>
              <a:defRPr/>
            </a:pPr>
            <a:r>
              <a:rPr lang="en-US" sz="2400" dirty="0">
                <a:latin typeface="+mj-lt"/>
                <a:ea typeface="ＭＳ Ｐゴシック" charset="0"/>
              </a:rPr>
              <a:t>Senior Consultant, Caregiver Center</a:t>
            </a:r>
          </a:p>
          <a:p>
            <a:pPr marL="0" indent="0" fontAlgn="auto">
              <a:spcAft>
                <a:spcPts val="0"/>
              </a:spcAft>
              <a:defRPr/>
            </a:pPr>
            <a:endParaRPr lang="en-US" sz="2400" dirty="0">
              <a:latin typeface="+mj-lt"/>
              <a:ea typeface="ＭＳ Ｐゴシック" charset="0"/>
            </a:endParaRPr>
          </a:p>
          <a:p>
            <a:pPr marL="0" indent="0" fontAlgn="auto">
              <a:spcAft>
                <a:spcPts val="0"/>
              </a:spcAft>
              <a:defRPr/>
            </a:pPr>
            <a:r>
              <a:rPr lang="en-US" sz="2400" dirty="0">
                <a:latin typeface="+mj-lt"/>
                <a:ea typeface="ＭＳ Ｐゴシック" charset="0"/>
              </a:rPr>
              <a:t>Stanford Health Care </a:t>
            </a:r>
          </a:p>
          <a:p>
            <a:pPr marL="0" indent="0" fontAlgn="auto">
              <a:spcAft>
                <a:spcPts val="0"/>
              </a:spcAft>
              <a:defRPr/>
            </a:pPr>
            <a:r>
              <a:rPr lang="en-US" sz="2400" dirty="0">
                <a:latin typeface="+mj-lt"/>
                <a:ea typeface="ＭＳ Ｐゴシック" charset="0"/>
              </a:rPr>
              <a:t>Health Education, Engagement, and Promotion Program</a:t>
            </a:r>
          </a:p>
          <a:p>
            <a:pPr marL="0" indent="0" fontAlgn="auto">
              <a:spcAft>
                <a:spcPts val="0"/>
              </a:spcAft>
              <a:defRPr/>
            </a:pPr>
            <a:endParaRPr lang="en-US" dirty="0">
              <a:ea typeface="ＭＳ Ｐゴシック" charset="0"/>
            </a:endParaRPr>
          </a:p>
        </p:txBody>
      </p:sp>
      <p:pic>
        <p:nvPicPr>
          <p:cNvPr id="2" name="Picture 1">
            <a:extLst>
              <a:ext uri="{FF2B5EF4-FFF2-40B4-BE49-F238E27FC236}">
                <a16:creationId xmlns:a16="http://schemas.microsoft.com/office/drawing/2014/main" id="{D5BE7B22-5F10-47D4-9ACE-D027FBEF4539}"/>
              </a:ext>
            </a:extLst>
          </p:cNvPr>
          <p:cNvPicPr>
            <a:picLocks noChangeAspect="1"/>
          </p:cNvPicPr>
          <p:nvPr/>
        </p:nvPicPr>
        <p:blipFill>
          <a:blip r:embed="rId3"/>
          <a:stretch>
            <a:fillRect/>
          </a:stretch>
        </p:blipFill>
        <p:spPr>
          <a:xfrm>
            <a:off x="9003262" y="6223636"/>
            <a:ext cx="3036071" cy="518205"/>
          </a:xfrm>
          <a:prstGeom prst="rect">
            <a:avLst/>
          </a:prstGeom>
        </p:spPr>
      </p:pic>
      <p:pic>
        <p:nvPicPr>
          <p:cNvPr id="6" name="Picture 5"/>
          <p:cNvPicPr>
            <a:picLocks noChangeAspect="1"/>
          </p:cNvPicPr>
          <p:nvPr/>
        </p:nvPicPr>
        <p:blipFill>
          <a:blip r:embed="rId4"/>
          <a:stretch>
            <a:fillRect/>
          </a:stretch>
        </p:blipFill>
        <p:spPr>
          <a:xfrm>
            <a:off x="928222" y="1609776"/>
            <a:ext cx="6104433" cy="4072567"/>
          </a:xfrm>
          <a:prstGeom prst="rect">
            <a:avLst/>
          </a:prstGeom>
        </p:spPr>
      </p:pic>
      <p:pic>
        <p:nvPicPr>
          <p:cNvPr id="4" name="Picture 3">
            <a:extLst>
              <a:ext uri="{FF2B5EF4-FFF2-40B4-BE49-F238E27FC236}">
                <a16:creationId xmlns:a16="http://schemas.microsoft.com/office/drawing/2014/main" id="{7A80BE21-4599-447F-A18B-606C1851E21F}"/>
              </a:ext>
            </a:extLst>
          </p:cNvPr>
          <p:cNvPicPr>
            <a:picLocks noChangeAspect="1"/>
          </p:cNvPicPr>
          <p:nvPr/>
        </p:nvPicPr>
        <p:blipFill>
          <a:blip r:embed="rId5"/>
          <a:stretch>
            <a:fillRect/>
          </a:stretch>
        </p:blipFill>
        <p:spPr>
          <a:xfrm>
            <a:off x="796977" y="6248113"/>
            <a:ext cx="2855896" cy="518206"/>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9EE4-9FA3-4D72-81CD-65B82019D7F4}"/>
              </a:ext>
            </a:extLst>
          </p:cNvPr>
          <p:cNvSpPr>
            <a:spLocks noGrp="1"/>
          </p:cNvSpPr>
          <p:nvPr>
            <p:ph type="title"/>
          </p:nvPr>
        </p:nvSpPr>
        <p:spPr>
          <a:xfrm>
            <a:off x="914400" y="479389"/>
            <a:ext cx="11031937" cy="650699"/>
          </a:xfrm>
        </p:spPr>
        <p:txBody>
          <a:bodyPr/>
          <a:lstStyle/>
          <a:p>
            <a:r>
              <a:rPr lang="en-US" sz="4000" u="sng" dirty="0">
                <a:latin typeface="+mn-lt"/>
              </a:rPr>
              <a:t>Connection Resources		   										</a:t>
            </a:r>
          </a:p>
        </p:txBody>
      </p:sp>
      <p:sp>
        <p:nvSpPr>
          <p:cNvPr id="3" name="Content Placeholder 2">
            <a:extLst>
              <a:ext uri="{FF2B5EF4-FFF2-40B4-BE49-F238E27FC236}">
                <a16:creationId xmlns:a16="http://schemas.microsoft.com/office/drawing/2014/main" id="{00AD7D9D-40C5-4EBE-BD90-96C8056499C1}"/>
              </a:ext>
            </a:extLst>
          </p:cNvPr>
          <p:cNvSpPr>
            <a:spLocks noGrp="1"/>
          </p:cNvSpPr>
          <p:nvPr>
            <p:ph sz="quarter" idx="10"/>
          </p:nvPr>
        </p:nvSpPr>
        <p:spPr>
          <a:xfrm>
            <a:off x="914400" y="1211580"/>
            <a:ext cx="11277600" cy="5012056"/>
          </a:xfrm>
        </p:spPr>
        <p:txBody>
          <a:bodyPr>
            <a:noAutofit/>
          </a:bodyPr>
          <a:lstStyle/>
          <a:p>
            <a:r>
              <a:rPr lang="en-US" b="1" dirty="0">
                <a:latin typeface="+mn-lt"/>
              </a:rPr>
              <a:t>Connect with other Caregivers:</a:t>
            </a:r>
          </a:p>
          <a:p>
            <a:r>
              <a:rPr lang="en-US" dirty="0">
                <a:latin typeface="+mn-lt"/>
              </a:rPr>
              <a:t>Smart Patients</a:t>
            </a:r>
          </a:p>
          <a:p>
            <a:r>
              <a:rPr lang="en-US" dirty="0">
                <a:latin typeface="+mn-lt"/>
                <a:hlinkClick r:id="rId3"/>
              </a:rPr>
              <a:t>https://www.smartpatients.com/partners/stanford-caregivers</a:t>
            </a:r>
            <a:endParaRPr lang="en-US" dirty="0">
              <a:latin typeface="+mn-lt"/>
            </a:endParaRPr>
          </a:p>
          <a:p>
            <a:endParaRPr lang="en-US" dirty="0">
              <a:latin typeface="+mn-lt"/>
            </a:endParaRPr>
          </a:p>
          <a:p>
            <a:r>
              <a:rPr lang="en-US" b="1" dirty="0">
                <a:latin typeface="+mn-lt"/>
              </a:rPr>
              <a:t>Connect with professionals:</a:t>
            </a:r>
          </a:p>
          <a:p>
            <a:r>
              <a:rPr lang="en-US" dirty="0">
                <a:latin typeface="+mn-lt"/>
              </a:rPr>
              <a:t>Family Caregiver Alliance</a:t>
            </a:r>
          </a:p>
          <a:p>
            <a:r>
              <a:rPr lang="en-US" dirty="0">
                <a:latin typeface="+mn-lt"/>
                <a:hlinkClick r:id="rId4"/>
              </a:rPr>
              <a:t>https://www.caregiver.org/coronavirus-covid-19-resources-and-articles-family-caregivers</a:t>
            </a:r>
            <a:endParaRPr lang="en-US" dirty="0">
              <a:latin typeface="+mn-lt"/>
            </a:endParaRPr>
          </a:p>
          <a:p>
            <a:endParaRPr lang="en-US" dirty="0">
              <a:latin typeface="+mn-lt"/>
            </a:endParaRPr>
          </a:p>
          <a:p>
            <a:r>
              <a:rPr lang="en-US" b="1" dirty="0" err="1">
                <a:latin typeface="+mn-lt"/>
              </a:rPr>
              <a:t>Avenidas</a:t>
            </a:r>
            <a:r>
              <a:rPr lang="en-US" b="1" dirty="0">
                <a:latin typeface="+mn-lt"/>
              </a:rPr>
              <a:t> (Palo Alto-based senior services agency)</a:t>
            </a:r>
          </a:p>
          <a:p>
            <a:r>
              <a:rPr lang="en-US" dirty="0">
                <a:latin typeface="+mn-lt"/>
                <a:hlinkClick r:id="rId5"/>
              </a:rPr>
              <a:t>https://www.avenidas.org/programs/avenidas-without-walls</a:t>
            </a:r>
            <a:endParaRPr lang="en-US" dirty="0">
              <a:latin typeface="+mn-lt"/>
            </a:endParaRPr>
          </a:p>
          <a:p>
            <a:endParaRPr lang="en-US" dirty="0">
              <a:latin typeface="+mn-lt"/>
            </a:endParaRPr>
          </a:p>
          <a:p>
            <a:r>
              <a:rPr lang="en-US" b="1" dirty="0">
                <a:latin typeface="+mn-lt"/>
              </a:rPr>
              <a:t>Area Agencies on Aging:</a:t>
            </a:r>
          </a:p>
          <a:p>
            <a:r>
              <a:rPr lang="en-US" dirty="0">
                <a:latin typeface="+mn-lt"/>
                <a:hlinkClick r:id="rId6"/>
              </a:rPr>
              <a:t>https://eldercare.acl.gov/</a:t>
            </a:r>
            <a:endParaRPr lang="en-US" dirty="0">
              <a:latin typeface="+mn-lt"/>
            </a:endParaRPr>
          </a:p>
          <a:p>
            <a:endParaRPr lang="en-US" dirty="0">
              <a:latin typeface="+mn-lt"/>
            </a:endParaRPr>
          </a:p>
          <a:p>
            <a:r>
              <a:rPr lang="en-US" b="1" dirty="0">
                <a:latin typeface="+mn-lt"/>
              </a:rPr>
              <a:t>Connect with Friends, Neighbors, even Acquaintances:</a:t>
            </a:r>
          </a:p>
          <a:p>
            <a:r>
              <a:rPr lang="en-US" dirty="0">
                <a:latin typeface="+mn-lt"/>
                <a:hlinkClick r:id="rId7"/>
              </a:rPr>
              <a:t>https://www.caringbridge.org/</a:t>
            </a:r>
            <a:r>
              <a:rPr lang="en-US" dirty="0">
                <a:latin typeface="+mn-lt"/>
              </a:rPr>
              <a:t>, </a:t>
            </a:r>
            <a:r>
              <a:rPr lang="en-US" dirty="0">
                <a:latin typeface="+mn-lt"/>
                <a:hlinkClick r:id="rId8"/>
              </a:rPr>
              <a:t>https://www.ianacare.com/</a:t>
            </a:r>
            <a:endParaRPr lang="en-US" dirty="0">
              <a:latin typeface="+mn-lt"/>
            </a:endParaRPr>
          </a:p>
        </p:txBody>
      </p:sp>
      <p:pic>
        <p:nvPicPr>
          <p:cNvPr id="5" name="Picture 4">
            <a:extLst>
              <a:ext uri="{FF2B5EF4-FFF2-40B4-BE49-F238E27FC236}">
                <a16:creationId xmlns:a16="http://schemas.microsoft.com/office/drawing/2014/main" id="{C586DCD5-95E7-4565-8DFC-C19BE2F7B44A}"/>
              </a:ext>
            </a:extLst>
          </p:cNvPr>
          <p:cNvPicPr>
            <a:picLocks noChangeAspect="1"/>
          </p:cNvPicPr>
          <p:nvPr/>
        </p:nvPicPr>
        <p:blipFill>
          <a:blip r:embed="rId9"/>
          <a:stretch>
            <a:fillRect/>
          </a:stretch>
        </p:blipFill>
        <p:spPr>
          <a:xfrm>
            <a:off x="9155929" y="6223636"/>
            <a:ext cx="3036071" cy="518205"/>
          </a:xfrm>
          <a:prstGeom prst="rect">
            <a:avLst/>
          </a:prstGeom>
        </p:spPr>
      </p:pic>
    </p:spTree>
    <p:extLst>
      <p:ext uri="{BB962C8B-B14F-4D97-AF65-F5344CB8AC3E}">
        <p14:creationId xmlns:p14="http://schemas.microsoft.com/office/powerpoint/2010/main" val="400176953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7F7D-C952-4270-A7FB-8738D2277C78}"/>
              </a:ext>
            </a:extLst>
          </p:cNvPr>
          <p:cNvSpPr>
            <a:spLocks noGrp="1"/>
          </p:cNvSpPr>
          <p:nvPr>
            <p:ph type="title"/>
          </p:nvPr>
        </p:nvSpPr>
        <p:spPr>
          <a:xfrm>
            <a:off x="648183" y="67959"/>
            <a:ext cx="10475990" cy="1272318"/>
          </a:xfrm>
        </p:spPr>
        <p:txBody>
          <a:bodyPr/>
          <a:lstStyle/>
          <a:p>
            <a:r>
              <a:rPr lang="en-US" sz="3600" u="sng" dirty="0">
                <a:latin typeface="+mn-lt"/>
              </a:rPr>
              <a:t>Control: Only what you can!</a:t>
            </a:r>
          </a:p>
        </p:txBody>
      </p:sp>
      <p:sp>
        <p:nvSpPr>
          <p:cNvPr id="3" name="Content Placeholder 2">
            <a:extLst>
              <a:ext uri="{FF2B5EF4-FFF2-40B4-BE49-F238E27FC236}">
                <a16:creationId xmlns:a16="http://schemas.microsoft.com/office/drawing/2014/main" id="{62E3D6D7-572B-421C-87AA-0DC4426F37D3}"/>
              </a:ext>
            </a:extLst>
          </p:cNvPr>
          <p:cNvSpPr>
            <a:spLocks noGrp="1"/>
          </p:cNvSpPr>
          <p:nvPr>
            <p:ph sz="quarter" idx="10"/>
          </p:nvPr>
        </p:nvSpPr>
        <p:spPr>
          <a:xfrm>
            <a:off x="750486" y="1408234"/>
            <a:ext cx="5345513" cy="4575877"/>
          </a:xfrm>
        </p:spPr>
        <p:txBody>
          <a:bodyPr>
            <a:normAutofit fontScale="92500" lnSpcReduction="20000"/>
          </a:bodyPr>
          <a:lstStyle/>
          <a:p>
            <a:pPr algn="ctr"/>
            <a:endParaRPr lang="en-US" sz="2600" dirty="0"/>
          </a:p>
          <a:p>
            <a:pPr algn="ctr"/>
            <a:r>
              <a:rPr lang="en-US" sz="4000" dirty="0">
                <a:latin typeface="+mn-lt"/>
              </a:rPr>
              <a:t>Set expectations</a:t>
            </a:r>
          </a:p>
          <a:p>
            <a:pPr algn="ctr"/>
            <a:endParaRPr lang="en-US" sz="4000" dirty="0">
              <a:latin typeface="+mn-lt"/>
            </a:endParaRPr>
          </a:p>
          <a:p>
            <a:pPr algn="ctr"/>
            <a:r>
              <a:rPr lang="en-US" sz="4000" dirty="0">
                <a:latin typeface="+mn-lt"/>
              </a:rPr>
              <a:t>There is no perfect</a:t>
            </a:r>
          </a:p>
          <a:p>
            <a:pPr algn="ctr"/>
            <a:endParaRPr lang="en-US" sz="4000" dirty="0">
              <a:latin typeface="+mn-lt"/>
            </a:endParaRPr>
          </a:p>
          <a:p>
            <a:pPr algn="ctr"/>
            <a:r>
              <a:rPr lang="en-US" sz="4000" dirty="0">
                <a:latin typeface="+mn-lt"/>
              </a:rPr>
              <a:t>Plan ahead</a:t>
            </a:r>
          </a:p>
          <a:p>
            <a:pPr algn="ctr"/>
            <a:endParaRPr lang="en-US" sz="4000" dirty="0">
              <a:latin typeface="+mn-lt"/>
            </a:endParaRPr>
          </a:p>
          <a:p>
            <a:pPr algn="ctr"/>
            <a:r>
              <a:rPr lang="en-US" sz="4000" dirty="0">
                <a:latin typeface="+mn-lt"/>
              </a:rPr>
              <a:t>Questions to ask</a:t>
            </a:r>
          </a:p>
          <a:p>
            <a:pPr algn="ctr"/>
            <a:endParaRPr lang="en-US" sz="2400" dirty="0"/>
          </a:p>
        </p:txBody>
      </p:sp>
      <p:pic>
        <p:nvPicPr>
          <p:cNvPr id="9" name="Content Placeholder 8">
            <a:extLst>
              <a:ext uri="{FF2B5EF4-FFF2-40B4-BE49-F238E27FC236}">
                <a16:creationId xmlns:a16="http://schemas.microsoft.com/office/drawing/2014/main" id="{1840F1C2-4A49-4660-9AF7-C13D52445C02}"/>
              </a:ext>
            </a:extLst>
          </p:cNvPr>
          <p:cNvPicPr>
            <a:picLocks noGrp="1" noChangeAspect="1"/>
          </p:cNvPicPr>
          <p:nvPr>
            <p:ph sz="quarter" idx="11"/>
          </p:nvPr>
        </p:nvPicPr>
        <p:blipFill>
          <a:blip r:embed="rId3"/>
          <a:stretch>
            <a:fillRect/>
          </a:stretch>
        </p:blipFill>
        <p:spPr>
          <a:xfrm>
            <a:off x="6418555" y="-10212"/>
            <a:ext cx="5773445" cy="6868212"/>
          </a:xfrm>
          <a:prstGeom prst="rect">
            <a:avLst/>
          </a:prstGeom>
        </p:spPr>
      </p:pic>
      <p:pic>
        <p:nvPicPr>
          <p:cNvPr id="8" name="Picture 7">
            <a:extLst>
              <a:ext uri="{FF2B5EF4-FFF2-40B4-BE49-F238E27FC236}">
                <a16:creationId xmlns:a16="http://schemas.microsoft.com/office/drawing/2014/main" id="{927E44B2-19A5-4D94-BB89-F92FCA8E84DF}"/>
              </a:ext>
            </a:extLst>
          </p:cNvPr>
          <p:cNvPicPr>
            <a:picLocks noChangeAspect="1"/>
          </p:cNvPicPr>
          <p:nvPr/>
        </p:nvPicPr>
        <p:blipFill>
          <a:blip r:embed="rId4"/>
          <a:stretch>
            <a:fillRect/>
          </a:stretch>
        </p:blipFill>
        <p:spPr>
          <a:xfrm>
            <a:off x="9022292" y="6271837"/>
            <a:ext cx="3036071" cy="518205"/>
          </a:xfrm>
          <a:prstGeom prst="rect">
            <a:avLst/>
          </a:prstGeom>
        </p:spPr>
      </p:pic>
    </p:spTree>
    <p:extLst>
      <p:ext uri="{BB962C8B-B14F-4D97-AF65-F5344CB8AC3E}">
        <p14:creationId xmlns:p14="http://schemas.microsoft.com/office/powerpoint/2010/main" val="381428884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7CDD-3F12-42D1-A2CE-3A85E094FD69}"/>
              </a:ext>
            </a:extLst>
          </p:cNvPr>
          <p:cNvSpPr>
            <a:spLocks noGrp="1"/>
          </p:cNvSpPr>
          <p:nvPr>
            <p:ph type="title"/>
          </p:nvPr>
        </p:nvSpPr>
        <p:spPr>
          <a:xfrm>
            <a:off x="862149" y="479389"/>
            <a:ext cx="11066615" cy="650699"/>
          </a:xfrm>
        </p:spPr>
        <p:txBody>
          <a:bodyPr/>
          <a:lstStyle/>
          <a:p>
            <a:r>
              <a:rPr lang="en-US" sz="4000" u="sng" dirty="0">
                <a:latin typeface="+mn-lt"/>
              </a:rPr>
              <a:t>Control Resources															</a:t>
            </a:r>
          </a:p>
        </p:txBody>
      </p:sp>
      <p:sp>
        <p:nvSpPr>
          <p:cNvPr id="4" name="Content Placeholder 3">
            <a:extLst>
              <a:ext uri="{FF2B5EF4-FFF2-40B4-BE49-F238E27FC236}">
                <a16:creationId xmlns:a16="http://schemas.microsoft.com/office/drawing/2014/main" id="{60811485-BE6C-433E-B96A-CFCB23863167}"/>
              </a:ext>
            </a:extLst>
          </p:cNvPr>
          <p:cNvSpPr>
            <a:spLocks noGrp="1"/>
          </p:cNvSpPr>
          <p:nvPr>
            <p:ph sz="quarter" idx="11"/>
          </p:nvPr>
        </p:nvSpPr>
        <p:spPr>
          <a:xfrm>
            <a:off x="5335930" y="289367"/>
            <a:ext cx="6743744" cy="6089244"/>
          </a:xfrm>
        </p:spPr>
        <p:txBody>
          <a:bodyPr>
            <a:normAutofit lnSpcReduction="10000"/>
          </a:bodyPr>
          <a:lstStyle/>
          <a:p>
            <a:pPr marL="0" indent="0"/>
            <a:endParaRPr lang="en-US" sz="1800" dirty="0"/>
          </a:p>
          <a:p>
            <a:pPr marL="0" indent="0"/>
            <a:endParaRPr lang="en-US" sz="2400" b="1" dirty="0">
              <a:latin typeface="+mn-lt"/>
            </a:endParaRPr>
          </a:p>
          <a:p>
            <a:pPr marL="0" indent="0"/>
            <a:endParaRPr lang="en-US" sz="2400" b="1" dirty="0">
              <a:latin typeface="+mn-lt"/>
            </a:endParaRPr>
          </a:p>
          <a:p>
            <a:pPr marL="0" indent="0"/>
            <a:r>
              <a:rPr lang="en-US" sz="2600" b="1" dirty="0">
                <a:latin typeface="+mn-lt"/>
              </a:rPr>
              <a:t>Stanford Palliative Care website:</a:t>
            </a:r>
          </a:p>
          <a:p>
            <a:pPr marL="0" indent="0"/>
            <a:r>
              <a:rPr lang="en-US" sz="2600" dirty="0">
                <a:latin typeface="+mn-lt"/>
                <a:hlinkClick r:id="rId3"/>
              </a:rPr>
              <a:t>http://med.stanford.edu/palliative-care/</a:t>
            </a:r>
            <a:endParaRPr lang="en-US" sz="2600" dirty="0">
              <a:latin typeface="+mn-lt"/>
            </a:endParaRPr>
          </a:p>
          <a:p>
            <a:pPr marL="0" indent="0"/>
            <a:endParaRPr lang="en-US" sz="2600" dirty="0">
              <a:latin typeface="+mn-lt"/>
            </a:endParaRPr>
          </a:p>
          <a:p>
            <a:pPr marL="0" indent="0"/>
            <a:r>
              <a:rPr lang="en-US" sz="2600" b="1" dirty="0">
                <a:latin typeface="+mn-lt"/>
              </a:rPr>
              <a:t>Dr. Grant Smith’s webinar:</a:t>
            </a:r>
          </a:p>
          <a:p>
            <a:pPr marL="0" indent="0"/>
            <a:r>
              <a:rPr lang="en-US" sz="2600" dirty="0">
                <a:latin typeface="+mn-lt"/>
              </a:rPr>
              <a:t>“What if I Get Seriously Ill?  Guidance on Making Your Health Care Decisions During COVID-19:</a:t>
            </a:r>
          </a:p>
          <a:p>
            <a:r>
              <a:rPr lang="en-US" sz="2600" dirty="0">
                <a:latin typeface="+mn-lt"/>
                <a:hlinkClick r:id="rId4"/>
              </a:rPr>
              <a:t>http://med.stanford.edu/palliative-care/news.html</a:t>
            </a:r>
            <a:r>
              <a:rPr lang="en-US" sz="2600" dirty="0">
                <a:latin typeface="+mn-lt"/>
              </a:rPr>
              <a:t> </a:t>
            </a:r>
          </a:p>
          <a:p>
            <a:endParaRPr lang="en-US" sz="2600" dirty="0">
              <a:latin typeface="+mn-lt"/>
            </a:endParaRPr>
          </a:p>
          <a:p>
            <a:pPr marL="0" indent="0"/>
            <a:r>
              <a:rPr lang="en-US" sz="2600" b="1" dirty="0">
                <a:latin typeface="+mn-lt"/>
              </a:rPr>
              <a:t>Stanford Health Resource Hub:</a:t>
            </a:r>
          </a:p>
          <a:p>
            <a:pPr marL="0" indent="0"/>
            <a:r>
              <a:rPr lang="en-US" sz="2600" dirty="0">
                <a:latin typeface="+mn-lt"/>
                <a:hlinkClick r:id="rId5"/>
              </a:rPr>
              <a:t>https://stanford.auntbertha.com/</a:t>
            </a:r>
            <a:endParaRPr lang="en-US" sz="2600" dirty="0">
              <a:latin typeface="+mn-lt"/>
            </a:endParaRPr>
          </a:p>
          <a:p>
            <a:endParaRPr lang="en-US" dirty="0"/>
          </a:p>
        </p:txBody>
      </p:sp>
      <p:pic>
        <p:nvPicPr>
          <p:cNvPr id="5" name="Picture 4">
            <a:extLst>
              <a:ext uri="{FF2B5EF4-FFF2-40B4-BE49-F238E27FC236}">
                <a16:creationId xmlns:a16="http://schemas.microsoft.com/office/drawing/2014/main" id="{16A7C906-0496-4112-86D8-F468E1571C1A}"/>
              </a:ext>
            </a:extLst>
          </p:cNvPr>
          <p:cNvPicPr>
            <a:picLocks noChangeAspect="1"/>
          </p:cNvPicPr>
          <p:nvPr/>
        </p:nvPicPr>
        <p:blipFill>
          <a:blip r:embed="rId6"/>
          <a:stretch>
            <a:fillRect/>
          </a:stretch>
        </p:blipFill>
        <p:spPr>
          <a:xfrm>
            <a:off x="9022292" y="6223636"/>
            <a:ext cx="3036071" cy="518205"/>
          </a:xfrm>
          <a:prstGeom prst="rect">
            <a:avLst/>
          </a:prstGeom>
        </p:spPr>
      </p:pic>
      <p:pic>
        <p:nvPicPr>
          <p:cNvPr id="7" name="Picture 6"/>
          <p:cNvPicPr>
            <a:picLocks noChangeAspect="1"/>
          </p:cNvPicPr>
          <p:nvPr/>
        </p:nvPicPr>
        <p:blipFill rotWithShape="1">
          <a:blip r:embed="rId7"/>
          <a:srcRect l="33333" t="20703" r="34401" b="5793"/>
          <a:stretch/>
        </p:blipFill>
        <p:spPr bwMode="auto">
          <a:xfrm>
            <a:off x="985559" y="1351952"/>
            <a:ext cx="3924596" cy="5029200"/>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A98F293B-7EB1-4427-A194-1188AB00830B}"/>
              </a:ext>
            </a:extLst>
          </p:cNvPr>
          <p:cNvSpPr/>
          <p:nvPr/>
        </p:nvSpPr>
        <p:spPr>
          <a:xfrm>
            <a:off x="-2777924" y="2546429"/>
            <a:ext cx="474562" cy="23668018"/>
          </a:xfrm>
          <a:prstGeom prst="rect">
            <a:avLst/>
          </a:prstGeom>
        </p:spPr>
        <p:txBody>
          <a:bodyPr wrap="square">
            <a:spAutoFit/>
          </a:bodyPr>
          <a:lstStyle/>
          <a:p>
            <a:endParaRPr lang="en-US" dirty="0">
              <a:hlinkClick r:id="rId8"/>
            </a:endParaRPr>
          </a:p>
          <a:p>
            <a:endParaRPr lang="en-US" dirty="0">
              <a:hlinkClick r:id="rId8"/>
            </a:endParaRPr>
          </a:p>
          <a:p>
            <a:endParaRPr lang="en-US" dirty="0">
              <a:hlinkClick r:id="rId8"/>
            </a:endParaRPr>
          </a:p>
          <a:p>
            <a:endParaRPr lang="en-US" dirty="0">
              <a:hlinkClick r:id="rId8"/>
            </a:endParaRPr>
          </a:p>
          <a:p>
            <a:endParaRPr lang="en-US" dirty="0">
              <a:hlinkClick r:id="rId8"/>
            </a:endParaRPr>
          </a:p>
          <a:p>
            <a:endParaRPr lang="en-US" dirty="0">
              <a:hlinkClick r:id="rId8"/>
            </a:endParaRPr>
          </a:p>
          <a:p>
            <a:endParaRPr lang="en-US" dirty="0">
              <a:hlinkClick r:id="rId8"/>
            </a:endParaRPr>
          </a:p>
          <a:p>
            <a:endParaRPr lang="en-US"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endParaRPr lang="en-US" sz="2000" dirty="0">
              <a:hlinkClick r:id="rId8"/>
            </a:endParaRPr>
          </a:p>
          <a:p>
            <a:r>
              <a:rPr lang="en-US" sz="2000" dirty="0">
                <a:hlinkClick r:id="rId8"/>
              </a:rPr>
              <a:t>https://www.aarp.org/content/dam/aarp/caregiving/pdf/2020/coronavirus-preparedness-for-caregivers.pdf</a:t>
            </a:r>
            <a:endParaRPr lang="en-US" sz="2000" dirty="0"/>
          </a:p>
        </p:txBody>
      </p:sp>
    </p:spTree>
    <p:extLst>
      <p:ext uri="{BB962C8B-B14F-4D97-AF65-F5344CB8AC3E}">
        <p14:creationId xmlns:p14="http://schemas.microsoft.com/office/powerpoint/2010/main" val="115876030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BBFA9-FA16-43D3-B959-4F6F7984C758}"/>
              </a:ext>
            </a:extLst>
          </p:cNvPr>
          <p:cNvSpPr>
            <a:spLocks noGrp="1"/>
          </p:cNvSpPr>
          <p:nvPr>
            <p:ph type="title"/>
          </p:nvPr>
        </p:nvSpPr>
        <p:spPr>
          <a:xfrm>
            <a:off x="699721" y="150471"/>
            <a:ext cx="6027650" cy="1268219"/>
          </a:xfrm>
        </p:spPr>
        <p:txBody>
          <a:bodyPr/>
          <a:lstStyle/>
          <a:p>
            <a:r>
              <a:rPr lang="en-US" sz="3800" u="sng" dirty="0">
                <a:latin typeface="+mn-lt"/>
              </a:rPr>
              <a:t>Cope: Choosing optimism</a:t>
            </a:r>
          </a:p>
        </p:txBody>
      </p:sp>
      <p:sp>
        <p:nvSpPr>
          <p:cNvPr id="3" name="Content Placeholder 2">
            <a:extLst>
              <a:ext uri="{FF2B5EF4-FFF2-40B4-BE49-F238E27FC236}">
                <a16:creationId xmlns:a16="http://schemas.microsoft.com/office/drawing/2014/main" id="{651EBC49-C9E2-40C4-8C6C-D440B4BAA79F}"/>
              </a:ext>
            </a:extLst>
          </p:cNvPr>
          <p:cNvSpPr>
            <a:spLocks noGrp="1"/>
          </p:cNvSpPr>
          <p:nvPr>
            <p:ph sz="quarter" idx="10"/>
          </p:nvPr>
        </p:nvSpPr>
        <p:spPr>
          <a:xfrm>
            <a:off x="699721" y="1641377"/>
            <a:ext cx="5568004" cy="3639492"/>
          </a:xfrm>
        </p:spPr>
        <p:txBody>
          <a:bodyPr>
            <a:noAutofit/>
          </a:bodyPr>
          <a:lstStyle/>
          <a:p>
            <a:pPr algn="ctr">
              <a:lnSpc>
                <a:spcPct val="150000"/>
              </a:lnSpc>
            </a:pPr>
            <a:r>
              <a:rPr lang="en-US" sz="3100" dirty="0">
                <a:latin typeface="+mn-lt"/>
              </a:rPr>
              <a:t>Create coping statements</a:t>
            </a:r>
          </a:p>
          <a:p>
            <a:pPr algn="ctr">
              <a:lnSpc>
                <a:spcPct val="150000"/>
              </a:lnSpc>
            </a:pPr>
            <a:r>
              <a:rPr lang="en-US" sz="3100" dirty="0">
                <a:latin typeface="+mn-lt"/>
              </a:rPr>
              <a:t>Document daily feelings</a:t>
            </a:r>
          </a:p>
          <a:p>
            <a:pPr algn="ctr">
              <a:lnSpc>
                <a:spcPct val="150000"/>
              </a:lnSpc>
            </a:pPr>
            <a:r>
              <a:rPr lang="en-US" sz="3100" dirty="0">
                <a:latin typeface="+mn-lt"/>
              </a:rPr>
              <a:t>Use negative emotions</a:t>
            </a:r>
          </a:p>
          <a:p>
            <a:pPr algn="ctr">
              <a:lnSpc>
                <a:spcPct val="150000"/>
              </a:lnSpc>
            </a:pPr>
            <a:r>
              <a:rPr lang="en-US" sz="3100" dirty="0">
                <a:latin typeface="+mn-lt"/>
              </a:rPr>
              <a:t>Find meaning</a:t>
            </a:r>
          </a:p>
          <a:p>
            <a:pPr algn="ctr"/>
            <a:r>
              <a:rPr lang="en-US" sz="2000" dirty="0">
                <a:latin typeface="+mn-lt"/>
              </a:rPr>
              <a:t> </a:t>
            </a:r>
          </a:p>
        </p:txBody>
      </p:sp>
      <p:pic>
        <p:nvPicPr>
          <p:cNvPr id="6" name="Content Placeholder 5">
            <a:extLst>
              <a:ext uri="{FF2B5EF4-FFF2-40B4-BE49-F238E27FC236}">
                <a16:creationId xmlns:a16="http://schemas.microsoft.com/office/drawing/2014/main" id="{146B81F9-CE32-4C01-A2FB-10C3591081A9}"/>
              </a:ext>
            </a:extLst>
          </p:cNvPr>
          <p:cNvPicPr>
            <a:picLocks noGrp="1" noChangeAspect="1"/>
          </p:cNvPicPr>
          <p:nvPr>
            <p:ph sz="quarter" idx="11"/>
          </p:nvPr>
        </p:nvPicPr>
        <p:blipFill>
          <a:blip r:embed="rId3"/>
          <a:stretch>
            <a:fillRect/>
          </a:stretch>
        </p:blipFill>
        <p:spPr>
          <a:xfrm>
            <a:off x="6462944" y="-4443"/>
            <a:ext cx="5729056" cy="6862443"/>
          </a:xfrm>
          <a:prstGeom prst="rect">
            <a:avLst/>
          </a:prstGeom>
        </p:spPr>
      </p:pic>
      <p:pic>
        <p:nvPicPr>
          <p:cNvPr id="5" name="Picture 4">
            <a:extLst>
              <a:ext uri="{FF2B5EF4-FFF2-40B4-BE49-F238E27FC236}">
                <a16:creationId xmlns:a16="http://schemas.microsoft.com/office/drawing/2014/main" id="{09D900F0-0918-4FFD-A300-B3C0DC637830}"/>
              </a:ext>
            </a:extLst>
          </p:cNvPr>
          <p:cNvPicPr>
            <a:picLocks noChangeAspect="1"/>
          </p:cNvPicPr>
          <p:nvPr/>
        </p:nvPicPr>
        <p:blipFill>
          <a:blip r:embed="rId4"/>
          <a:stretch>
            <a:fillRect/>
          </a:stretch>
        </p:blipFill>
        <p:spPr>
          <a:xfrm>
            <a:off x="8999044" y="6223636"/>
            <a:ext cx="3036071" cy="518205"/>
          </a:xfrm>
          <a:prstGeom prst="rect">
            <a:avLst/>
          </a:prstGeom>
        </p:spPr>
      </p:pic>
    </p:spTree>
    <p:extLst>
      <p:ext uri="{BB962C8B-B14F-4D97-AF65-F5344CB8AC3E}">
        <p14:creationId xmlns:p14="http://schemas.microsoft.com/office/powerpoint/2010/main" val="423149362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5A90-62FD-4865-ACDE-8295EF2FA7F6}"/>
              </a:ext>
            </a:extLst>
          </p:cNvPr>
          <p:cNvSpPr>
            <a:spLocks noGrp="1"/>
          </p:cNvSpPr>
          <p:nvPr>
            <p:ph type="title"/>
          </p:nvPr>
        </p:nvSpPr>
        <p:spPr>
          <a:xfrm>
            <a:off x="822961" y="479389"/>
            <a:ext cx="11235402" cy="650699"/>
          </a:xfrm>
        </p:spPr>
        <p:txBody>
          <a:bodyPr/>
          <a:lstStyle/>
          <a:p>
            <a:r>
              <a:rPr lang="en-US" sz="4000" u="sng" dirty="0">
                <a:latin typeface="+mn-lt"/>
              </a:rPr>
              <a:t>Coping Resources															</a:t>
            </a:r>
          </a:p>
        </p:txBody>
      </p:sp>
      <p:sp>
        <p:nvSpPr>
          <p:cNvPr id="3" name="Content Placeholder 2">
            <a:extLst>
              <a:ext uri="{FF2B5EF4-FFF2-40B4-BE49-F238E27FC236}">
                <a16:creationId xmlns:a16="http://schemas.microsoft.com/office/drawing/2014/main" id="{2AE72AB0-CD4B-4F51-9EAF-A3F8B5EE1111}"/>
              </a:ext>
            </a:extLst>
          </p:cNvPr>
          <p:cNvSpPr>
            <a:spLocks noGrp="1"/>
          </p:cNvSpPr>
          <p:nvPr>
            <p:ph sz="quarter" idx="10"/>
          </p:nvPr>
        </p:nvSpPr>
        <p:spPr>
          <a:xfrm>
            <a:off x="957873" y="1054901"/>
            <a:ext cx="5050367" cy="5243922"/>
          </a:xfrm>
        </p:spPr>
        <p:txBody>
          <a:bodyPr>
            <a:normAutofit/>
          </a:bodyPr>
          <a:lstStyle/>
          <a:p>
            <a:endParaRPr lang="en-US" sz="3000" dirty="0">
              <a:latin typeface="+mn-lt"/>
            </a:endParaRPr>
          </a:p>
          <a:p>
            <a:r>
              <a:rPr lang="en-US" sz="3000" b="1" dirty="0">
                <a:latin typeface="+mn-lt"/>
              </a:rPr>
              <a:t>For more information on:</a:t>
            </a:r>
          </a:p>
          <a:p>
            <a:pPr>
              <a:buFont typeface="Arial" panose="020B0604020202020204" pitchFamily="34" charset="0"/>
              <a:buChar char="•"/>
            </a:pPr>
            <a:r>
              <a:rPr lang="en-US" sz="3000" dirty="0">
                <a:latin typeface="+mn-lt"/>
              </a:rPr>
              <a:t>Coping</a:t>
            </a:r>
          </a:p>
          <a:p>
            <a:pPr>
              <a:buFont typeface="Arial" panose="020B0604020202020204" pitchFamily="34" charset="0"/>
              <a:buChar char="•"/>
            </a:pPr>
            <a:r>
              <a:rPr lang="en-US" sz="3000" dirty="0">
                <a:latin typeface="+mn-lt"/>
              </a:rPr>
              <a:t>Mindfulness</a:t>
            </a:r>
          </a:p>
          <a:p>
            <a:pPr>
              <a:buFont typeface="Arial" panose="020B0604020202020204" pitchFamily="34" charset="0"/>
              <a:buChar char="•"/>
            </a:pPr>
            <a:r>
              <a:rPr lang="en-US" sz="3000" dirty="0">
                <a:latin typeface="+mn-lt"/>
              </a:rPr>
              <a:t>Self Care</a:t>
            </a:r>
          </a:p>
          <a:p>
            <a:pPr>
              <a:buFont typeface="Arial" panose="020B0604020202020204" pitchFamily="34" charset="0"/>
              <a:buChar char="•"/>
            </a:pPr>
            <a:r>
              <a:rPr lang="en-US" sz="3000" dirty="0">
                <a:latin typeface="+mn-lt"/>
              </a:rPr>
              <a:t>Exercise/Movement</a:t>
            </a:r>
          </a:p>
          <a:p>
            <a:pPr>
              <a:buFont typeface="Arial" panose="020B0604020202020204" pitchFamily="34" charset="0"/>
              <a:buChar char="•"/>
            </a:pPr>
            <a:r>
              <a:rPr lang="en-US" sz="3000" dirty="0">
                <a:latin typeface="+mn-lt"/>
              </a:rPr>
              <a:t>Nature</a:t>
            </a:r>
          </a:p>
          <a:p>
            <a:pPr>
              <a:buFont typeface="Arial" panose="020B0604020202020204" pitchFamily="34" charset="0"/>
              <a:buChar char="•"/>
            </a:pPr>
            <a:r>
              <a:rPr lang="en-US" sz="3000" dirty="0">
                <a:latin typeface="+mn-lt"/>
              </a:rPr>
              <a:t>Nutrition</a:t>
            </a:r>
          </a:p>
        </p:txBody>
      </p:sp>
      <p:sp>
        <p:nvSpPr>
          <p:cNvPr id="4" name="Content Placeholder 3">
            <a:extLst>
              <a:ext uri="{FF2B5EF4-FFF2-40B4-BE49-F238E27FC236}">
                <a16:creationId xmlns:a16="http://schemas.microsoft.com/office/drawing/2014/main" id="{86E0DD8D-0BED-4671-87B1-464C6CC75331}"/>
              </a:ext>
            </a:extLst>
          </p:cNvPr>
          <p:cNvSpPr>
            <a:spLocks noGrp="1"/>
          </p:cNvSpPr>
          <p:nvPr>
            <p:ph sz="quarter" idx="11"/>
          </p:nvPr>
        </p:nvSpPr>
        <p:spPr>
          <a:xfrm>
            <a:off x="6188501" y="1384958"/>
            <a:ext cx="5689600" cy="5012056"/>
          </a:xfrm>
        </p:spPr>
        <p:txBody>
          <a:bodyPr>
            <a:normAutofit fontScale="85000" lnSpcReduction="20000"/>
          </a:bodyPr>
          <a:lstStyle/>
          <a:p>
            <a:endParaRPr lang="en-US" sz="2400" dirty="0"/>
          </a:p>
          <a:p>
            <a:pPr marL="0" indent="0"/>
            <a:r>
              <a:rPr lang="en-US" sz="3000" b="1" dirty="0">
                <a:latin typeface="+mn-lt"/>
              </a:rPr>
              <a:t>Health Library webpage: </a:t>
            </a:r>
            <a:endParaRPr lang="en-US" sz="3000" b="1" u="sng" dirty="0">
              <a:latin typeface="+mn-lt"/>
              <a:hlinkClick r:id="rId3">
                <a:extLst>
                  <a:ext uri="{A12FA001-AC4F-418D-AE19-62706E023703}">
                    <ahyp:hlinkClr xmlns:ahyp="http://schemas.microsoft.com/office/drawing/2018/hyperlinkcolor" xmlns="" val="tx"/>
                  </a:ext>
                </a:extLst>
              </a:hlinkClick>
            </a:endParaRPr>
          </a:p>
          <a:p>
            <a:r>
              <a:rPr lang="en-US" sz="2200" dirty="0">
                <a:solidFill>
                  <a:schemeClr val="bg2"/>
                </a:solidFill>
                <a:latin typeface="+mn-lt"/>
                <a:hlinkClick r:id="rId3">
                  <a:extLst>
                    <a:ext uri="{A12FA001-AC4F-418D-AE19-62706E023703}">
                      <ahyp:hlinkClr xmlns:ahyp="http://schemas.microsoft.com/office/drawing/2018/hyperlinkcolor" xmlns="" val="tx"/>
                    </a:ext>
                  </a:extLst>
                </a:hlinkClick>
              </a:rPr>
              <a:t>http://healthlibrary.stanford.edu/selfcare.html</a:t>
            </a:r>
            <a:endParaRPr lang="en-US" sz="2200" dirty="0">
              <a:latin typeface="+mn-lt"/>
            </a:endParaRPr>
          </a:p>
          <a:p>
            <a:endParaRPr lang="en-US" sz="2400" dirty="0">
              <a:latin typeface="+mn-lt"/>
            </a:endParaRPr>
          </a:p>
          <a:p>
            <a:pPr marL="0" indent="0"/>
            <a:r>
              <a:rPr lang="en-US" sz="3000" b="1" dirty="0">
                <a:latin typeface="+mn-lt"/>
              </a:rPr>
              <a:t>Dr. Keri Brenner’s webinar:</a:t>
            </a:r>
          </a:p>
          <a:p>
            <a:r>
              <a:rPr lang="en-US" sz="2200" dirty="0">
                <a:latin typeface="+mn-lt"/>
              </a:rPr>
              <a:t>“Flattening the Curve of Distress: How to be a Catalyst of Calm in COVID-19</a:t>
            </a:r>
          </a:p>
          <a:p>
            <a:r>
              <a:rPr lang="en-US" sz="2000" dirty="0">
                <a:latin typeface="+mn-lt"/>
                <a:hlinkClick r:id="rId4"/>
              </a:rPr>
              <a:t>http://med.stanford.edu/palliative-care/news.html</a:t>
            </a:r>
            <a:r>
              <a:rPr lang="en-US" sz="2000" dirty="0">
                <a:latin typeface="+mn-lt"/>
              </a:rPr>
              <a:t> </a:t>
            </a:r>
          </a:p>
          <a:p>
            <a:endParaRPr lang="en-US" dirty="0"/>
          </a:p>
          <a:p>
            <a:pPr marL="0" indent="0"/>
            <a:r>
              <a:rPr lang="en-US" sz="3000" b="1" dirty="0">
                <a:latin typeface="+mn-lt"/>
              </a:rPr>
              <a:t>Stanford Supportive Care:</a:t>
            </a:r>
          </a:p>
          <a:p>
            <a:r>
              <a:rPr lang="en-US" sz="2200" dirty="0">
                <a:latin typeface="+mn-lt"/>
              </a:rPr>
              <a:t>Virtual offerings for caregivers </a:t>
            </a:r>
          </a:p>
          <a:p>
            <a:r>
              <a:rPr lang="en-US" sz="2200" dirty="0">
                <a:latin typeface="+mn-lt"/>
              </a:rPr>
              <a:t>Cancer: </a:t>
            </a:r>
            <a:r>
              <a:rPr lang="en-US" sz="2200" u="sng" dirty="0">
                <a:latin typeface="+mn-lt"/>
                <a:hlinkClick r:id="rId5"/>
              </a:rPr>
              <a:t>https://stanfordhealthcare.org/for-patients-visitors/cancer-supportive-care-program.html</a:t>
            </a:r>
            <a:endParaRPr lang="en-US" sz="2200" u="sng" dirty="0">
              <a:latin typeface="+mn-lt"/>
            </a:endParaRPr>
          </a:p>
          <a:p>
            <a:endParaRPr lang="en-US" sz="2200" dirty="0">
              <a:latin typeface="+mn-lt"/>
            </a:endParaRPr>
          </a:p>
          <a:p>
            <a:r>
              <a:rPr lang="en-US" sz="2200" dirty="0">
                <a:latin typeface="+mn-lt"/>
              </a:rPr>
              <a:t>Neuroscience: </a:t>
            </a:r>
            <a:r>
              <a:rPr lang="en-US" sz="2200" u="sng" dirty="0">
                <a:latin typeface="+mn-lt"/>
                <a:hlinkClick r:id="rId6"/>
              </a:rPr>
              <a:t>https://stanfordhealthcare.org/for-patients-visitors/neuroscience-supportive-care-program.html</a:t>
            </a:r>
            <a:endParaRPr lang="en-US" sz="2200" dirty="0">
              <a:latin typeface="+mn-lt"/>
            </a:endParaRPr>
          </a:p>
        </p:txBody>
      </p:sp>
      <p:pic>
        <p:nvPicPr>
          <p:cNvPr id="5" name="Picture 4">
            <a:extLst>
              <a:ext uri="{FF2B5EF4-FFF2-40B4-BE49-F238E27FC236}">
                <a16:creationId xmlns:a16="http://schemas.microsoft.com/office/drawing/2014/main" id="{FCFB1163-F641-4AD6-87AD-B613560FD99E}"/>
              </a:ext>
            </a:extLst>
          </p:cNvPr>
          <p:cNvPicPr>
            <a:picLocks noChangeAspect="1"/>
          </p:cNvPicPr>
          <p:nvPr/>
        </p:nvPicPr>
        <p:blipFill>
          <a:blip r:embed="rId7"/>
          <a:stretch>
            <a:fillRect/>
          </a:stretch>
        </p:blipFill>
        <p:spPr>
          <a:xfrm>
            <a:off x="9022292" y="6223636"/>
            <a:ext cx="3036071" cy="518205"/>
          </a:xfrm>
          <a:prstGeom prst="rect">
            <a:avLst/>
          </a:prstGeom>
        </p:spPr>
      </p:pic>
    </p:spTree>
    <p:extLst>
      <p:ext uri="{BB962C8B-B14F-4D97-AF65-F5344CB8AC3E}">
        <p14:creationId xmlns:p14="http://schemas.microsoft.com/office/powerpoint/2010/main" val="79733941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A79D7-9556-4F38-AC24-52156BD6BA53}"/>
              </a:ext>
            </a:extLst>
          </p:cNvPr>
          <p:cNvSpPr>
            <a:spLocks noGrp="1"/>
          </p:cNvSpPr>
          <p:nvPr>
            <p:ph type="title"/>
          </p:nvPr>
        </p:nvSpPr>
        <p:spPr>
          <a:xfrm>
            <a:off x="862149" y="479389"/>
            <a:ext cx="11057668" cy="650699"/>
          </a:xfrm>
        </p:spPr>
        <p:txBody>
          <a:bodyPr/>
          <a:lstStyle/>
          <a:p>
            <a:r>
              <a:rPr lang="en-US" sz="4000" u="sng" dirty="0">
                <a:latin typeface="+mn-lt"/>
              </a:rPr>
              <a:t>Contact Us:																		</a:t>
            </a:r>
          </a:p>
        </p:txBody>
      </p:sp>
      <p:sp>
        <p:nvSpPr>
          <p:cNvPr id="5" name="Content Placeholder 4">
            <a:extLst>
              <a:ext uri="{FF2B5EF4-FFF2-40B4-BE49-F238E27FC236}">
                <a16:creationId xmlns:a16="http://schemas.microsoft.com/office/drawing/2014/main" id="{889A5E58-D4D8-4A53-AB9C-A51B70E8670B}"/>
              </a:ext>
            </a:extLst>
          </p:cNvPr>
          <p:cNvSpPr>
            <a:spLocks noGrp="1"/>
          </p:cNvSpPr>
          <p:nvPr>
            <p:ph sz="quarter" idx="10"/>
          </p:nvPr>
        </p:nvSpPr>
        <p:spPr>
          <a:xfrm>
            <a:off x="1036320" y="1211580"/>
            <a:ext cx="10315303" cy="5012056"/>
          </a:xfrm>
        </p:spPr>
        <p:txBody>
          <a:bodyPr/>
          <a:lstStyle/>
          <a:p>
            <a:pPr algn="ctr"/>
            <a:endParaRPr lang="en-US" sz="3200" b="1" dirty="0">
              <a:hlinkClick r:id="rId3">
                <a:extLst>
                  <a:ext uri="{A12FA001-AC4F-418D-AE19-62706E023703}">
                    <ahyp:hlinkClr xmlns:ahyp="http://schemas.microsoft.com/office/drawing/2018/hyperlinkcolor" xmlns="" val="tx"/>
                  </a:ext>
                </a:extLst>
              </a:hlinkClick>
            </a:endParaRPr>
          </a:p>
          <a:p>
            <a:pPr algn="ctr"/>
            <a:r>
              <a:rPr lang="en-US" sz="3600" b="1" dirty="0">
                <a:latin typeface="+mn-lt"/>
                <a:hlinkClick r:id="rId3"/>
              </a:rPr>
              <a:t>Caregiver@stanfordhealthcare.org</a:t>
            </a:r>
            <a:endParaRPr lang="en-US" sz="3600" b="1" dirty="0">
              <a:latin typeface="+mn-lt"/>
            </a:endParaRPr>
          </a:p>
          <a:p>
            <a:pPr algn="ctr"/>
            <a:endParaRPr lang="en-US" sz="3200" b="1" dirty="0"/>
          </a:p>
          <a:p>
            <a:pPr algn="ctr"/>
            <a:r>
              <a:rPr lang="en-US" sz="3600" b="1" dirty="0">
                <a:latin typeface="+mn-lt"/>
              </a:rPr>
              <a:t>650-497-7100</a:t>
            </a:r>
          </a:p>
          <a:p>
            <a:endParaRPr lang="en-US" sz="3600" b="1" dirty="0">
              <a:latin typeface="+mn-lt"/>
              <a:hlinkClick r:id="rId4">
                <a:extLst>
                  <a:ext uri="{A12FA001-AC4F-418D-AE19-62706E023703}">
                    <ahyp:hlinkClr xmlns:ahyp="http://schemas.microsoft.com/office/drawing/2018/hyperlinkcolor" xmlns="" val="tx"/>
                  </a:ext>
                </a:extLst>
              </a:hlinkClick>
            </a:endParaRPr>
          </a:p>
          <a:p>
            <a:pPr algn="ctr"/>
            <a:r>
              <a:rPr lang="en-US" sz="3000" b="1" dirty="0">
                <a:latin typeface="+mn-lt"/>
                <a:hlinkClick r:id="rId4">
                  <a:extLst>
                    <a:ext uri="{A12FA001-AC4F-418D-AE19-62706E023703}">
                      <ahyp:hlinkClr xmlns:ahyp="http://schemas.microsoft.com/office/drawing/2018/hyperlinkcolor" xmlns="" val="tx"/>
                    </a:ext>
                  </a:extLst>
                </a:hlinkClick>
              </a:rPr>
              <a:t>http://healthlibrary.stanford.edu/caregiver-center.html</a:t>
            </a:r>
            <a:endParaRPr lang="en-US" sz="3000" b="1" dirty="0">
              <a:latin typeface="+mn-lt"/>
            </a:endParaRPr>
          </a:p>
          <a:p>
            <a:endParaRPr lang="en-US" b="1" dirty="0"/>
          </a:p>
          <a:p>
            <a:endParaRPr lang="en-US" b="1" dirty="0"/>
          </a:p>
        </p:txBody>
      </p:sp>
      <p:pic>
        <p:nvPicPr>
          <p:cNvPr id="6" name="Picture 5">
            <a:extLst>
              <a:ext uri="{FF2B5EF4-FFF2-40B4-BE49-F238E27FC236}">
                <a16:creationId xmlns:a16="http://schemas.microsoft.com/office/drawing/2014/main" id="{DEC2D0BE-00CB-40D2-A1B8-97277276ACAA}"/>
              </a:ext>
            </a:extLst>
          </p:cNvPr>
          <p:cNvPicPr>
            <a:picLocks noChangeAspect="1"/>
          </p:cNvPicPr>
          <p:nvPr/>
        </p:nvPicPr>
        <p:blipFill>
          <a:blip r:embed="rId5"/>
          <a:stretch>
            <a:fillRect/>
          </a:stretch>
        </p:blipFill>
        <p:spPr>
          <a:xfrm>
            <a:off x="8883746" y="6305128"/>
            <a:ext cx="3036071" cy="518205"/>
          </a:xfrm>
          <a:prstGeom prst="rect">
            <a:avLst/>
          </a:prstGeom>
        </p:spPr>
      </p:pic>
    </p:spTree>
    <p:extLst>
      <p:ext uri="{BB962C8B-B14F-4D97-AF65-F5344CB8AC3E}">
        <p14:creationId xmlns:p14="http://schemas.microsoft.com/office/powerpoint/2010/main" val="252908316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5189A-BB35-42CD-A911-28C1F9877049}"/>
              </a:ext>
            </a:extLst>
          </p:cNvPr>
          <p:cNvSpPr>
            <a:spLocks noGrp="1"/>
          </p:cNvSpPr>
          <p:nvPr>
            <p:ph type="title"/>
          </p:nvPr>
        </p:nvSpPr>
        <p:spPr>
          <a:xfrm>
            <a:off x="803848" y="481137"/>
            <a:ext cx="10933611" cy="941467"/>
          </a:xfrm>
        </p:spPr>
        <p:txBody>
          <a:bodyPr/>
          <a:lstStyle/>
          <a:p>
            <a:r>
              <a:rPr lang="en-US" sz="4000" u="sng" dirty="0">
                <a:latin typeface="+mn-lt"/>
              </a:rPr>
              <a:t>Questions?																		</a:t>
            </a:r>
          </a:p>
        </p:txBody>
      </p:sp>
      <p:pic>
        <p:nvPicPr>
          <p:cNvPr id="4" name="Picture 3">
            <a:extLst>
              <a:ext uri="{FF2B5EF4-FFF2-40B4-BE49-F238E27FC236}">
                <a16:creationId xmlns:a16="http://schemas.microsoft.com/office/drawing/2014/main" id="{5274F2CD-ECB8-4783-9ED0-DF4D895D06CC}"/>
              </a:ext>
            </a:extLst>
          </p:cNvPr>
          <p:cNvPicPr>
            <a:picLocks noChangeAspect="1"/>
          </p:cNvPicPr>
          <p:nvPr/>
        </p:nvPicPr>
        <p:blipFill>
          <a:blip r:embed="rId3"/>
          <a:stretch>
            <a:fillRect/>
          </a:stretch>
        </p:blipFill>
        <p:spPr>
          <a:xfrm>
            <a:off x="9077383" y="6268448"/>
            <a:ext cx="3036071" cy="518205"/>
          </a:xfrm>
          <a:prstGeom prst="rect">
            <a:avLst/>
          </a:prstGeom>
        </p:spPr>
      </p:pic>
      <p:pic>
        <p:nvPicPr>
          <p:cNvPr id="5" name="Content Placeholder 4">
            <a:extLst>
              <a:ext uri="{FF2B5EF4-FFF2-40B4-BE49-F238E27FC236}">
                <a16:creationId xmlns:a16="http://schemas.microsoft.com/office/drawing/2014/main" id="{AFE1312B-CA62-4A19-9CFC-124B9F0DFC13}"/>
              </a:ext>
            </a:extLst>
          </p:cNvPr>
          <p:cNvPicPr>
            <a:picLocks noGrp="1" noChangeAspect="1"/>
          </p:cNvPicPr>
          <p:nvPr>
            <p:ph sz="quarter" idx="10"/>
          </p:nvPr>
        </p:nvPicPr>
        <p:blipFill>
          <a:blip r:embed="rId4"/>
          <a:stretch>
            <a:fillRect/>
          </a:stretch>
        </p:blipFill>
        <p:spPr>
          <a:xfrm>
            <a:off x="3269418" y="1845663"/>
            <a:ext cx="6002472" cy="3745240"/>
          </a:xfrm>
          <a:prstGeom prst="rect">
            <a:avLst/>
          </a:prstGeom>
        </p:spPr>
      </p:pic>
      <p:pic>
        <p:nvPicPr>
          <p:cNvPr id="6" name="Picture 5">
            <a:extLst>
              <a:ext uri="{FF2B5EF4-FFF2-40B4-BE49-F238E27FC236}">
                <a16:creationId xmlns:a16="http://schemas.microsoft.com/office/drawing/2014/main" id="{98F851C2-509D-4AFE-AF91-436546CDDA47}"/>
              </a:ext>
            </a:extLst>
          </p:cNvPr>
          <p:cNvPicPr>
            <a:picLocks noChangeAspect="1"/>
          </p:cNvPicPr>
          <p:nvPr/>
        </p:nvPicPr>
        <p:blipFill>
          <a:blip r:embed="rId5"/>
          <a:stretch>
            <a:fillRect/>
          </a:stretch>
        </p:blipFill>
        <p:spPr>
          <a:xfrm>
            <a:off x="712808" y="6275649"/>
            <a:ext cx="2840620" cy="515435"/>
          </a:xfrm>
          <a:prstGeom prst="rect">
            <a:avLst/>
          </a:prstGeom>
        </p:spPr>
      </p:pic>
    </p:spTree>
    <p:extLst>
      <p:ext uri="{BB962C8B-B14F-4D97-AF65-F5344CB8AC3E}">
        <p14:creationId xmlns:p14="http://schemas.microsoft.com/office/powerpoint/2010/main" val="257927719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AF68E80-B2E1-4EDC-993F-2FFE895FFB0E}"/>
              </a:ext>
            </a:extLst>
          </p:cNvPr>
          <p:cNvSpPr>
            <a:spLocks noGrp="1"/>
          </p:cNvSpPr>
          <p:nvPr>
            <p:ph type="title"/>
          </p:nvPr>
        </p:nvSpPr>
        <p:spPr>
          <a:xfrm>
            <a:off x="933450" y="542530"/>
            <a:ext cx="11000318" cy="650875"/>
          </a:xfrm>
        </p:spPr>
        <p:txBody>
          <a:bodyPr/>
          <a:lstStyle/>
          <a:p>
            <a:r>
              <a:rPr lang="en-US" altLang="en-US" sz="4000" u="sng" dirty="0">
                <a:cs typeface="Helvetica Light" charset="0"/>
              </a:rPr>
              <a:t>Quick Intro to a </a:t>
            </a:r>
            <a:r>
              <a:rPr lang="en-US" altLang="en-US" sz="4000" u="sng" dirty="0">
                <a:latin typeface="+mn-lt"/>
                <a:cs typeface="Helvetica Light" charset="0"/>
              </a:rPr>
              <a:t>ZOOM</a:t>
            </a:r>
            <a:r>
              <a:rPr lang="en-US" altLang="en-US" sz="4000" u="sng" dirty="0">
                <a:cs typeface="Helvetica Light" charset="0"/>
              </a:rPr>
              <a:t> Webinar								</a:t>
            </a:r>
          </a:p>
        </p:txBody>
      </p:sp>
      <p:sp>
        <p:nvSpPr>
          <p:cNvPr id="6" name="Content Placeholder 5">
            <a:extLst>
              <a:ext uri="{FF2B5EF4-FFF2-40B4-BE49-F238E27FC236}">
                <a16:creationId xmlns:a16="http://schemas.microsoft.com/office/drawing/2014/main" id="{5FAF89B7-33C1-4500-A6B8-5786233276C3}"/>
              </a:ext>
            </a:extLst>
          </p:cNvPr>
          <p:cNvSpPr>
            <a:spLocks noGrp="1"/>
          </p:cNvSpPr>
          <p:nvPr>
            <p:ph sz="quarter" idx="12"/>
          </p:nvPr>
        </p:nvSpPr>
        <p:spPr>
          <a:xfrm>
            <a:off x="717630" y="1242483"/>
            <a:ext cx="11072204" cy="4747686"/>
          </a:xfrm>
        </p:spPr>
        <p:txBody>
          <a:bodyPr/>
          <a:lstStyle/>
          <a:p>
            <a:pPr marL="0" indent="0">
              <a:lnSpc>
                <a:spcPct val="150000"/>
              </a:lnSpc>
              <a:defRPr/>
            </a:pPr>
            <a:r>
              <a:rPr lang="en-US" sz="3200" dirty="0"/>
              <a:t>    </a:t>
            </a:r>
            <a:r>
              <a:rPr lang="en-US" sz="3200" u="sng" dirty="0"/>
              <a:t>To ask a question:</a:t>
            </a:r>
          </a:p>
          <a:p>
            <a:pPr marL="685783" lvl="1" indent="-380990">
              <a:lnSpc>
                <a:spcPct val="150000"/>
              </a:lnSpc>
              <a:buFont typeface="Arial" panose="020B0604020202020204" pitchFamily="34" charset="0"/>
              <a:buChar char="•"/>
              <a:defRPr/>
            </a:pPr>
            <a:r>
              <a:rPr lang="en-US" sz="3200" dirty="0">
                <a:solidFill>
                  <a:schemeClr val="tx1"/>
                </a:solidFill>
              </a:rPr>
              <a:t>Click on the “Q&amp;A” box</a:t>
            </a:r>
          </a:p>
          <a:p>
            <a:pPr marL="685783" lvl="1" indent="-380990">
              <a:buFont typeface="Arial" panose="020B0604020202020204" pitchFamily="34" charset="0"/>
              <a:buChar char="•"/>
              <a:defRPr/>
            </a:pPr>
            <a:r>
              <a:rPr lang="en-US" sz="3200" dirty="0">
                <a:solidFill>
                  <a:schemeClr val="tx1"/>
                </a:solidFill>
              </a:rPr>
              <a:t>Type your question and click “Send”</a:t>
            </a:r>
          </a:p>
          <a:p>
            <a:pPr marL="304792" lvl="1" indent="0">
              <a:buNone/>
              <a:defRPr/>
            </a:pPr>
            <a:endParaRPr lang="en-US" dirty="0"/>
          </a:p>
        </p:txBody>
      </p:sp>
      <p:pic>
        <p:nvPicPr>
          <p:cNvPr id="7172" name="Picture 2">
            <a:extLst>
              <a:ext uri="{FF2B5EF4-FFF2-40B4-BE49-F238E27FC236}">
                <a16:creationId xmlns:a16="http://schemas.microsoft.com/office/drawing/2014/main" id="{37CBB4F5-A872-4E5D-830D-5E5ADFF8E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30" y="5293783"/>
            <a:ext cx="10090151"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Down 6">
            <a:extLst>
              <a:ext uri="{FF2B5EF4-FFF2-40B4-BE49-F238E27FC236}">
                <a16:creationId xmlns:a16="http://schemas.microsoft.com/office/drawing/2014/main" id="{2ADB345E-18E0-470D-BEA8-32BC32E61667}"/>
              </a:ext>
            </a:extLst>
          </p:cNvPr>
          <p:cNvSpPr/>
          <p:nvPr/>
        </p:nvSpPr>
        <p:spPr>
          <a:xfrm>
            <a:off x="6644766" y="3820585"/>
            <a:ext cx="444500" cy="1314449"/>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effectLst>
                <a:outerShdw blurRad="50800" dist="38100" dir="2700000" algn="tl" rotWithShape="0">
                  <a:prstClr val="black">
                    <a:alpha val="40000"/>
                  </a:prstClr>
                </a:outerShdw>
              </a:effectLst>
            </a:endParaRPr>
          </a:p>
        </p:txBody>
      </p:sp>
      <p:pic>
        <p:nvPicPr>
          <p:cNvPr id="7174" name="Picture 8">
            <a:extLst>
              <a:ext uri="{FF2B5EF4-FFF2-40B4-BE49-F238E27FC236}">
                <a16:creationId xmlns:a16="http://schemas.microsoft.com/office/drawing/2014/main" id="{705C3C77-776D-4568-99EC-6E5C46CAC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60" t="1297" r="1868" b="1666"/>
          <a:stretch>
            <a:fillRect/>
          </a:stretch>
        </p:blipFill>
        <p:spPr bwMode="auto">
          <a:xfrm>
            <a:off x="7924801" y="1631951"/>
            <a:ext cx="4008967" cy="451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rrow: Down 11">
            <a:extLst>
              <a:ext uri="{FF2B5EF4-FFF2-40B4-BE49-F238E27FC236}">
                <a16:creationId xmlns:a16="http://schemas.microsoft.com/office/drawing/2014/main" id="{E1AD40E4-5CBC-47F2-9610-0ABD4BB317AC}"/>
              </a:ext>
            </a:extLst>
          </p:cNvPr>
          <p:cNvSpPr/>
          <p:nvPr/>
        </p:nvSpPr>
        <p:spPr>
          <a:xfrm rot="10800000">
            <a:off x="11322051" y="4794251"/>
            <a:ext cx="444500" cy="821267"/>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effectLst>
                <a:outerShdw blurRad="50800" dist="38100" dir="2700000" algn="tl" rotWithShape="0">
                  <a:prstClr val="black">
                    <a:alpha val="40000"/>
                  </a:prstClr>
                </a:outerShdw>
              </a:effectLst>
            </a:endParaRPr>
          </a:p>
        </p:txBody>
      </p:sp>
      <p:sp>
        <p:nvSpPr>
          <p:cNvPr id="7176" name="TextBox 1">
            <a:extLst>
              <a:ext uri="{FF2B5EF4-FFF2-40B4-BE49-F238E27FC236}">
                <a16:creationId xmlns:a16="http://schemas.microsoft.com/office/drawing/2014/main" id="{06314510-27B7-4620-B71E-BA63C88E8C70}"/>
              </a:ext>
            </a:extLst>
          </p:cNvPr>
          <p:cNvSpPr txBox="1">
            <a:spLocks noChangeArrowheads="1"/>
          </p:cNvSpPr>
          <p:nvPr/>
        </p:nvSpPr>
        <p:spPr bwMode="auto">
          <a:xfrm>
            <a:off x="8036984" y="5342467"/>
            <a:ext cx="3172883" cy="35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nSpc>
                <a:spcPct val="90000"/>
              </a:lnSpc>
            </a:pPr>
            <a:r>
              <a:rPr lang="en-US" altLang="en-US" sz="1867"/>
              <a:t>Type question here</a:t>
            </a:r>
          </a:p>
        </p:txBody>
      </p:sp>
      <p:pic>
        <p:nvPicPr>
          <p:cNvPr id="2" name="Picture 1">
            <a:extLst>
              <a:ext uri="{FF2B5EF4-FFF2-40B4-BE49-F238E27FC236}">
                <a16:creationId xmlns:a16="http://schemas.microsoft.com/office/drawing/2014/main" id="{40AECFF7-06A6-4EB4-87EC-7B59A8AAF9F5}"/>
              </a:ext>
            </a:extLst>
          </p:cNvPr>
          <p:cNvPicPr>
            <a:picLocks noChangeAspect="1"/>
          </p:cNvPicPr>
          <p:nvPr/>
        </p:nvPicPr>
        <p:blipFill>
          <a:blip r:embed="rId5"/>
          <a:stretch>
            <a:fillRect/>
          </a:stretch>
        </p:blipFill>
        <p:spPr>
          <a:xfrm>
            <a:off x="8963287" y="6265332"/>
            <a:ext cx="3036071" cy="518205"/>
          </a:xfrm>
          <a:prstGeom prst="rect">
            <a:avLst/>
          </a:prstGeom>
        </p:spPr>
      </p:pic>
      <p:sp>
        <p:nvSpPr>
          <p:cNvPr id="10" name="&quot;Not Allowed&quot; Symbol 9"/>
          <p:cNvSpPr/>
          <p:nvPr/>
        </p:nvSpPr>
        <p:spPr>
          <a:xfrm>
            <a:off x="4424932" y="4709365"/>
            <a:ext cx="1828800" cy="1617133"/>
          </a:xfrm>
          <a:prstGeom prst="noSmoking">
            <a:avLst>
              <a:gd name="adj" fmla="val 8258"/>
            </a:avLst>
          </a:prstGeom>
          <a:solidFill>
            <a:schemeClr val="accent2"/>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solidFill>
                <a:schemeClr val="tx1"/>
              </a:solidFill>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FAF89B7-33C1-4500-A6B8-5786233276C3}"/>
              </a:ext>
            </a:extLst>
          </p:cNvPr>
          <p:cNvSpPr>
            <a:spLocks noGrp="1"/>
          </p:cNvSpPr>
          <p:nvPr>
            <p:ph sz="quarter" idx="12"/>
          </p:nvPr>
        </p:nvSpPr>
        <p:spPr>
          <a:xfrm>
            <a:off x="844952" y="1483782"/>
            <a:ext cx="6565499" cy="2254251"/>
          </a:xfrm>
        </p:spPr>
        <p:txBody>
          <a:bodyPr/>
          <a:lstStyle/>
          <a:p>
            <a:pPr marL="0" indent="0">
              <a:defRPr/>
            </a:pPr>
            <a:r>
              <a:rPr lang="en-US" sz="3200" dirty="0"/>
              <a:t>To ask a question </a:t>
            </a:r>
            <a:r>
              <a:rPr lang="en-US" sz="3200" b="1" dirty="0"/>
              <a:t>anonymously:</a:t>
            </a:r>
          </a:p>
          <a:p>
            <a:pPr>
              <a:defRPr/>
            </a:pPr>
            <a:r>
              <a:rPr lang="en-US" sz="3200" dirty="0"/>
              <a:t>Click the ‘send anonymously’ box before sending</a:t>
            </a:r>
          </a:p>
          <a:p>
            <a:pPr lvl="1">
              <a:defRPr/>
            </a:pPr>
            <a:endParaRPr lang="en-US" sz="2933" b="1" dirty="0"/>
          </a:p>
        </p:txBody>
      </p:sp>
      <p:pic>
        <p:nvPicPr>
          <p:cNvPr id="9220" name="Picture 8">
            <a:extLst>
              <a:ext uri="{FF2B5EF4-FFF2-40B4-BE49-F238E27FC236}">
                <a16:creationId xmlns:a16="http://schemas.microsoft.com/office/drawing/2014/main" id="{AAF844DA-A056-4D63-A59D-FE225961C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05" t="67114" r="1868" b="1666"/>
          <a:stretch>
            <a:fillRect/>
          </a:stretch>
        </p:blipFill>
        <p:spPr bwMode="auto">
          <a:xfrm>
            <a:off x="333376" y="3541063"/>
            <a:ext cx="6855883" cy="22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F35ADFEB-5F60-47E4-AE48-37193653F921}"/>
              </a:ext>
            </a:extLst>
          </p:cNvPr>
          <p:cNvSpPr/>
          <p:nvPr/>
        </p:nvSpPr>
        <p:spPr>
          <a:xfrm>
            <a:off x="494091" y="4870453"/>
            <a:ext cx="3528484" cy="1170516"/>
          </a:xfrm>
          <a:prstGeom prst="ellipse">
            <a:avLst/>
          </a:prstGeom>
          <a:noFill/>
          <a:ln w="12700">
            <a:solidFill>
              <a:srgbClr val="B80C18"/>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9222" name="Picture 8">
            <a:extLst>
              <a:ext uri="{FF2B5EF4-FFF2-40B4-BE49-F238E27FC236}">
                <a16:creationId xmlns:a16="http://schemas.microsoft.com/office/drawing/2014/main" id="{E9F5CDCF-C569-4B48-BE2F-C98A939A8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60" t="1297" r="1868" b="1666"/>
          <a:stretch>
            <a:fillRect/>
          </a:stretch>
        </p:blipFill>
        <p:spPr bwMode="auto">
          <a:xfrm>
            <a:off x="7924801" y="1631951"/>
            <a:ext cx="4008967" cy="451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531558E4-29B7-4A5B-840C-8CA6EF5F1494}"/>
              </a:ext>
            </a:extLst>
          </p:cNvPr>
          <p:cNvSpPr/>
          <p:nvPr/>
        </p:nvSpPr>
        <p:spPr>
          <a:xfrm>
            <a:off x="7651751" y="5566834"/>
            <a:ext cx="1957916" cy="850900"/>
          </a:xfrm>
          <a:prstGeom prst="ellipse">
            <a:avLst/>
          </a:prstGeom>
          <a:noFill/>
          <a:ln w="12700">
            <a:solidFill>
              <a:srgbClr val="980A1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4" name="Picture 3">
            <a:extLst>
              <a:ext uri="{FF2B5EF4-FFF2-40B4-BE49-F238E27FC236}">
                <a16:creationId xmlns:a16="http://schemas.microsoft.com/office/drawing/2014/main" id="{BA380BEC-E1F2-404F-8466-CE9C67841452}"/>
              </a:ext>
            </a:extLst>
          </p:cNvPr>
          <p:cNvPicPr>
            <a:picLocks noChangeAspect="1"/>
          </p:cNvPicPr>
          <p:nvPr/>
        </p:nvPicPr>
        <p:blipFill>
          <a:blip r:embed="rId4"/>
          <a:stretch>
            <a:fillRect/>
          </a:stretch>
        </p:blipFill>
        <p:spPr>
          <a:xfrm>
            <a:off x="8897697" y="6158631"/>
            <a:ext cx="3036071" cy="518205"/>
          </a:xfrm>
          <a:prstGeom prst="rect">
            <a:avLst/>
          </a:prstGeom>
        </p:spPr>
      </p:pic>
      <p:sp>
        <p:nvSpPr>
          <p:cNvPr id="5" name="Title 4"/>
          <p:cNvSpPr>
            <a:spLocks noGrp="1"/>
          </p:cNvSpPr>
          <p:nvPr>
            <p:ph type="title"/>
          </p:nvPr>
        </p:nvSpPr>
        <p:spPr>
          <a:xfrm>
            <a:off x="940526" y="479426"/>
            <a:ext cx="10993241" cy="650875"/>
          </a:xfrm>
        </p:spPr>
        <p:txBody>
          <a:bodyPr/>
          <a:lstStyle/>
          <a:p>
            <a:r>
              <a:rPr lang="en-US" altLang="en-US" sz="4000" u="sng" dirty="0">
                <a:latin typeface="+mn-lt"/>
                <a:cs typeface="Helvetica Light" charset="0"/>
              </a:rPr>
              <a:t>Quick Intro to a ZOOM Webinar								</a:t>
            </a:r>
            <a:endParaRPr lang="en-US" sz="4000" dirty="0">
              <a:latin typeface="+mn-lt"/>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FAF89B7-33C1-4500-A6B8-5786233276C3}"/>
              </a:ext>
            </a:extLst>
          </p:cNvPr>
          <p:cNvSpPr>
            <a:spLocks noGrp="1"/>
          </p:cNvSpPr>
          <p:nvPr>
            <p:ph sz="quarter" idx="12"/>
          </p:nvPr>
        </p:nvSpPr>
        <p:spPr>
          <a:xfrm>
            <a:off x="995422" y="1473201"/>
            <a:ext cx="4321161" cy="4516967"/>
          </a:xfrm>
        </p:spPr>
        <p:txBody>
          <a:bodyPr/>
          <a:lstStyle/>
          <a:p>
            <a:pPr marL="0" indent="0">
              <a:defRPr/>
            </a:pPr>
            <a:r>
              <a:rPr lang="en-US" sz="2800" u="sng" dirty="0">
                <a:solidFill>
                  <a:schemeClr val="tx1"/>
                </a:solidFill>
              </a:rPr>
              <a:t>Once there are questions:</a:t>
            </a:r>
          </a:p>
          <a:p>
            <a:pPr marL="685783" lvl="1" indent="-380990">
              <a:buFont typeface="Arial" panose="020B0604020202020204" pitchFamily="34" charset="0"/>
              <a:buChar char="•"/>
              <a:defRPr/>
            </a:pPr>
            <a:r>
              <a:rPr lang="en-US" sz="2667" dirty="0">
                <a:solidFill>
                  <a:schemeClr val="tx1"/>
                </a:solidFill>
              </a:rPr>
              <a:t>You can “Like” questions, by clicking the “Thumb Up” icon</a:t>
            </a:r>
          </a:p>
          <a:p>
            <a:pPr marL="304792" lvl="1" indent="0">
              <a:buNone/>
              <a:defRPr/>
            </a:pPr>
            <a:endParaRPr lang="en-US" sz="2667" dirty="0">
              <a:solidFill>
                <a:schemeClr val="tx1"/>
              </a:solidFill>
            </a:endParaRPr>
          </a:p>
          <a:p>
            <a:pPr marL="685783" lvl="1" indent="-380990">
              <a:buFont typeface="Arial" panose="020B0604020202020204" pitchFamily="34" charset="0"/>
              <a:buChar char="•"/>
              <a:defRPr/>
            </a:pPr>
            <a:r>
              <a:rPr lang="en-US" sz="2667" dirty="0">
                <a:solidFill>
                  <a:schemeClr val="tx1"/>
                </a:solidFill>
              </a:rPr>
              <a:t>This will help us answer the most popular questions first</a:t>
            </a:r>
            <a:endParaRPr lang="en-US" dirty="0"/>
          </a:p>
        </p:txBody>
      </p:sp>
      <p:pic>
        <p:nvPicPr>
          <p:cNvPr id="11268" name="Picture 2">
            <a:extLst>
              <a:ext uri="{FF2B5EF4-FFF2-40B4-BE49-F238E27FC236}">
                <a16:creationId xmlns:a16="http://schemas.microsoft.com/office/drawing/2014/main" id="{F6601745-A9F1-4485-A436-EB5E06425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1668" y="1291167"/>
            <a:ext cx="3850217"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Graphic 3" descr="Thumbs up sign">
            <a:extLst>
              <a:ext uri="{FF2B5EF4-FFF2-40B4-BE49-F238E27FC236}">
                <a16:creationId xmlns:a16="http://schemas.microsoft.com/office/drawing/2014/main" id="{6D632F19-5AEB-4E15-B4BD-7D277FA62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767" y="3429000"/>
            <a:ext cx="1915584" cy="191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7608676D-6117-4B4C-8DCA-F75661C8DAB8}"/>
              </a:ext>
            </a:extLst>
          </p:cNvPr>
          <p:cNvSpPr/>
          <p:nvPr/>
        </p:nvSpPr>
        <p:spPr>
          <a:xfrm rot="19610745">
            <a:off x="6356351" y="2942167"/>
            <a:ext cx="1663700" cy="266700"/>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a:p>
        </p:txBody>
      </p:sp>
      <p:pic>
        <p:nvPicPr>
          <p:cNvPr id="2" name="Picture 1">
            <a:extLst>
              <a:ext uri="{FF2B5EF4-FFF2-40B4-BE49-F238E27FC236}">
                <a16:creationId xmlns:a16="http://schemas.microsoft.com/office/drawing/2014/main" id="{C0AFE0B5-9825-4F94-BCB2-B3283D474B90}"/>
              </a:ext>
            </a:extLst>
          </p:cNvPr>
          <p:cNvPicPr>
            <a:picLocks noChangeAspect="1"/>
          </p:cNvPicPr>
          <p:nvPr/>
        </p:nvPicPr>
        <p:blipFill>
          <a:blip r:embed="rId5"/>
          <a:stretch>
            <a:fillRect/>
          </a:stretch>
        </p:blipFill>
        <p:spPr>
          <a:xfrm>
            <a:off x="8930045" y="6296390"/>
            <a:ext cx="3036071" cy="518205"/>
          </a:xfrm>
          <a:prstGeom prst="rect">
            <a:avLst/>
          </a:prstGeom>
        </p:spPr>
      </p:pic>
      <p:sp>
        <p:nvSpPr>
          <p:cNvPr id="3" name="Title 2"/>
          <p:cNvSpPr>
            <a:spLocks noGrp="1"/>
          </p:cNvSpPr>
          <p:nvPr>
            <p:ph type="title"/>
          </p:nvPr>
        </p:nvSpPr>
        <p:spPr>
          <a:xfrm>
            <a:off x="995422" y="505700"/>
            <a:ext cx="10700349" cy="650875"/>
          </a:xfrm>
        </p:spPr>
        <p:txBody>
          <a:bodyPr/>
          <a:lstStyle/>
          <a:p>
            <a:r>
              <a:rPr lang="en-US" altLang="en-US" sz="4000" u="sng" dirty="0">
                <a:latin typeface="+mn-lt"/>
                <a:cs typeface="Helvetica Light" charset="0"/>
              </a:rPr>
              <a:t>Quick Intro to a ZOOM Webinar								</a:t>
            </a:r>
            <a:endParaRPr lang="en-US" sz="4000" dirty="0">
              <a:latin typeface="+mn-lt"/>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649EAFB-69B4-4BFF-8BF4-72F48ED129EA}"/>
              </a:ext>
            </a:extLst>
          </p:cNvPr>
          <p:cNvSpPr>
            <a:spLocks noGrp="1"/>
          </p:cNvSpPr>
          <p:nvPr>
            <p:ph type="title"/>
          </p:nvPr>
        </p:nvSpPr>
        <p:spPr>
          <a:xfrm>
            <a:off x="1057274" y="479426"/>
            <a:ext cx="10781243" cy="650875"/>
          </a:xfrm>
        </p:spPr>
        <p:txBody>
          <a:bodyPr/>
          <a:lstStyle/>
          <a:p>
            <a:r>
              <a:rPr lang="en-US" altLang="en-US" sz="4000" u="sng" dirty="0">
                <a:latin typeface="+mn-lt"/>
                <a:cs typeface="Helvetica Light" charset="0"/>
              </a:rPr>
              <a:t>Quick intro to a ZOOM Webinar								</a:t>
            </a:r>
          </a:p>
        </p:txBody>
      </p:sp>
      <p:sp>
        <p:nvSpPr>
          <p:cNvPr id="15363" name="Content Placeholder 2">
            <a:extLst>
              <a:ext uri="{FF2B5EF4-FFF2-40B4-BE49-F238E27FC236}">
                <a16:creationId xmlns:a16="http://schemas.microsoft.com/office/drawing/2014/main" id="{7419EFC1-D7C2-4EDA-9044-3539D7923273}"/>
              </a:ext>
            </a:extLst>
          </p:cNvPr>
          <p:cNvSpPr>
            <a:spLocks noGrp="1"/>
          </p:cNvSpPr>
          <p:nvPr>
            <p:ph sz="quarter" idx="12"/>
          </p:nvPr>
        </p:nvSpPr>
        <p:spPr>
          <a:xfrm>
            <a:off x="1057274" y="1240610"/>
            <a:ext cx="5412973" cy="1058092"/>
          </a:xfrm>
        </p:spPr>
        <p:txBody>
          <a:bodyPr/>
          <a:lstStyle/>
          <a:p>
            <a:pPr marL="0" indent="0"/>
            <a:r>
              <a:rPr lang="en-US" altLang="en-US" b="1" dirty="0">
                <a:cs typeface="Helvetica Light" charset="0"/>
              </a:rPr>
              <a:t>Viewing:  </a:t>
            </a:r>
            <a:r>
              <a:rPr lang="en-US" altLang="en-US" dirty="0">
                <a:cs typeface="Helvetica Light" charset="0"/>
              </a:rPr>
              <a:t>In the top right corner, you can adjust viewing options </a:t>
            </a:r>
          </a:p>
          <a:p>
            <a:pPr marL="0" indent="0"/>
            <a:endParaRPr lang="en-US" altLang="en-US" sz="3200" dirty="0">
              <a:cs typeface="Helvetica Light" charset="0"/>
            </a:endParaRPr>
          </a:p>
          <a:p>
            <a:pPr marL="0" indent="0"/>
            <a:endParaRPr lang="en-US" altLang="en-US" sz="3200" dirty="0">
              <a:cs typeface="Helvetica Light" charset="0"/>
            </a:endParaRPr>
          </a:p>
        </p:txBody>
      </p:sp>
      <p:sp>
        <p:nvSpPr>
          <p:cNvPr id="15364" name="Content Placeholder 3">
            <a:extLst>
              <a:ext uri="{FF2B5EF4-FFF2-40B4-BE49-F238E27FC236}">
                <a16:creationId xmlns:a16="http://schemas.microsoft.com/office/drawing/2014/main" id="{5CCAF932-EAD7-4C7E-A5A9-B87368C9145A}"/>
              </a:ext>
            </a:extLst>
          </p:cNvPr>
          <p:cNvSpPr>
            <a:spLocks noGrp="1"/>
          </p:cNvSpPr>
          <p:nvPr>
            <p:ph sz="quarter" idx="13"/>
          </p:nvPr>
        </p:nvSpPr>
        <p:spPr>
          <a:xfrm>
            <a:off x="4933951" y="2872318"/>
            <a:ext cx="5537200" cy="800100"/>
          </a:xfrm>
        </p:spPr>
        <p:txBody>
          <a:bodyPr/>
          <a:lstStyle/>
          <a:p>
            <a:pPr marL="0" indent="0"/>
            <a:r>
              <a:rPr lang="en-US" altLang="en-US">
                <a:cs typeface="Helvetica Light" charset="0"/>
              </a:rPr>
              <a:t>Viewing can also be adjusted at the top toolbar: </a:t>
            </a:r>
          </a:p>
          <a:p>
            <a:pPr marL="0" indent="0"/>
            <a:endParaRPr lang="en-US" altLang="en-US">
              <a:cs typeface="Helvetica Light" charset="0"/>
            </a:endParaRPr>
          </a:p>
        </p:txBody>
      </p:sp>
      <p:pic>
        <p:nvPicPr>
          <p:cNvPr id="15365" name="Picture 5">
            <a:extLst>
              <a:ext uri="{FF2B5EF4-FFF2-40B4-BE49-F238E27FC236}">
                <a16:creationId xmlns:a16="http://schemas.microsoft.com/office/drawing/2014/main" id="{5DEBEE48-3150-4C5B-AA01-579907F07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0022" b="88223"/>
          <a:stretch>
            <a:fillRect/>
          </a:stretch>
        </p:blipFill>
        <p:spPr bwMode="auto">
          <a:xfrm>
            <a:off x="1057275" y="2842685"/>
            <a:ext cx="3371849" cy="11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D332947C-2C2B-423F-9C94-BF3CA3FD4002}"/>
              </a:ext>
            </a:extLst>
          </p:cNvPr>
          <p:cNvCxnSpPr/>
          <p:nvPr/>
        </p:nvCxnSpPr>
        <p:spPr>
          <a:xfrm flipV="1">
            <a:off x="5412317" y="5839885"/>
            <a:ext cx="531283" cy="385233"/>
          </a:xfrm>
          <a:prstGeom prst="straightConnector1">
            <a:avLst/>
          </a:prstGeom>
          <a:ln w="19050" cap="flat" cmpd="sng" algn="ctr">
            <a:solidFill>
              <a:schemeClr val="bg1"/>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E4EE22A2-BC18-44E2-BEB3-8B16CF2A7E1D}"/>
              </a:ext>
            </a:extLst>
          </p:cNvPr>
          <p:cNvCxnSpPr/>
          <p:nvPr/>
        </p:nvCxnSpPr>
        <p:spPr>
          <a:xfrm flipH="1">
            <a:off x="1987551" y="2404655"/>
            <a:ext cx="414867" cy="446617"/>
          </a:xfrm>
          <a:prstGeom prst="straightConnector1">
            <a:avLst/>
          </a:prstGeom>
          <a:ln w="19050" cap="flat" cmpd="sng" algn="ctr">
            <a:solidFill>
              <a:srgbClr val="780811"/>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7D373D9-6F3C-4289-9171-8470E513F9A4}"/>
              </a:ext>
            </a:extLst>
          </p:cNvPr>
          <p:cNvCxnSpPr/>
          <p:nvPr/>
        </p:nvCxnSpPr>
        <p:spPr>
          <a:xfrm>
            <a:off x="3116794" y="2394071"/>
            <a:ext cx="431800" cy="467784"/>
          </a:xfrm>
          <a:prstGeom prst="straightConnector1">
            <a:avLst/>
          </a:prstGeom>
          <a:ln w="19050" cap="flat" cmpd="sng" algn="ctr">
            <a:solidFill>
              <a:srgbClr val="780811"/>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pic>
        <p:nvPicPr>
          <p:cNvPr id="15369" name="Picture 11">
            <a:extLst>
              <a:ext uri="{FF2B5EF4-FFF2-40B4-BE49-F238E27FC236}">
                <a16:creationId xmlns:a16="http://schemas.microsoft.com/office/drawing/2014/main" id="{BB8D61DC-DB77-418A-ACF2-41CB8C55E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474" t="-1711" b="91833"/>
          <a:stretch>
            <a:fillRect/>
          </a:stretch>
        </p:blipFill>
        <p:spPr bwMode="auto">
          <a:xfrm>
            <a:off x="4603751" y="4044952"/>
            <a:ext cx="7234767" cy="93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032CD5F4-0DD9-49B7-AFB9-379C0089E8CC}"/>
              </a:ext>
            </a:extLst>
          </p:cNvPr>
          <p:cNvCxnSpPr/>
          <p:nvPr/>
        </p:nvCxnSpPr>
        <p:spPr>
          <a:xfrm>
            <a:off x="5943600" y="3793067"/>
            <a:ext cx="0" cy="372533"/>
          </a:xfrm>
          <a:prstGeom prst="straightConnector1">
            <a:avLst/>
          </a:prstGeom>
          <a:ln w="19050" cap="flat" cmpd="sng" algn="ctr">
            <a:solidFill>
              <a:srgbClr val="990033"/>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49E92D68-D51A-4BF8-A7FB-A113ADDFA390}"/>
              </a:ext>
            </a:extLst>
          </p:cNvPr>
          <p:cNvPicPr>
            <a:picLocks noChangeAspect="1"/>
          </p:cNvPicPr>
          <p:nvPr/>
        </p:nvPicPr>
        <p:blipFill>
          <a:blip r:embed="rId5"/>
          <a:stretch>
            <a:fillRect/>
          </a:stretch>
        </p:blipFill>
        <p:spPr>
          <a:xfrm>
            <a:off x="8802447" y="6225118"/>
            <a:ext cx="3036071" cy="518205"/>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C92D-A539-42F2-BA04-70520084AA09}"/>
              </a:ext>
            </a:extLst>
          </p:cNvPr>
          <p:cNvSpPr>
            <a:spLocks noGrp="1"/>
          </p:cNvSpPr>
          <p:nvPr>
            <p:ph type="title"/>
          </p:nvPr>
        </p:nvSpPr>
        <p:spPr>
          <a:xfrm>
            <a:off x="974575" y="509161"/>
            <a:ext cx="10750700" cy="650875"/>
          </a:xfrm>
        </p:spPr>
        <p:txBody>
          <a:bodyPr/>
          <a:lstStyle/>
          <a:p>
            <a:r>
              <a:rPr lang="en-US" sz="4000" u="sng" dirty="0">
                <a:latin typeface="+mn-lt"/>
              </a:rPr>
              <a:t>More about Charisse and Amy…							</a:t>
            </a:r>
          </a:p>
        </p:txBody>
      </p:sp>
      <p:pic>
        <p:nvPicPr>
          <p:cNvPr id="8" name="Content Placeholder 7">
            <a:extLst>
              <a:ext uri="{FF2B5EF4-FFF2-40B4-BE49-F238E27FC236}">
                <a16:creationId xmlns:a16="http://schemas.microsoft.com/office/drawing/2014/main" id="{FDB29154-D4AE-4119-815F-E01D41155C45}"/>
              </a:ext>
            </a:extLst>
          </p:cNvPr>
          <p:cNvPicPr>
            <a:picLocks noGrp="1" noChangeAspect="1"/>
          </p:cNvPicPr>
          <p:nvPr>
            <p:ph sz="quarter" idx="12"/>
          </p:nvPr>
        </p:nvPicPr>
        <p:blipFill>
          <a:blip r:embed="rId3"/>
          <a:srcRect/>
          <a:stretch/>
        </p:blipFill>
        <p:spPr>
          <a:xfrm>
            <a:off x="974575" y="2171700"/>
            <a:ext cx="4964791" cy="3114675"/>
          </a:xfrm>
        </p:spPr>
      </p:pic>
      <p:sp>
        <p:nvSpPr>
          <p:cNvPr id="5" name="Slide Number Placeholder 4">
            <a:extLst>
              <a:ext uri="{FF2B5EF4-FFF2-40B4-BE49-F238E27FC236}">
                <a16:creationId xmlns:a16="http://schemas.microsoft.com/office/drawing/2014/main" id="{72BB80F5-36A6-4096-8D25-810EFD281EC4}"/>
              </a:ext>
            </a:extLst>
          </p:cNvPr>
          <p:cNvSpPr>
            <a:spLocks noGrp="1"/>
          </p:cNvSpPr>
          <p:nvPr>
            <p:ph type="sldNum" sz="quarter" idx="15"/>
          </p:nvPr>
        </p:nvSpPr>
        <p:spPr/>
        <p:txBody>
          <a:bodyPr/>
          <a:lstStyle/>
          <a:p>
            <a:pPr>
              <a:defRPr/>
            </a:pPr>
            <a:fld id="{9D480C83-F89E-4739-815A-98039ABD35C3}" type="slidenum">
              <a:rPr lang="en-US" altLang="en-US" smtClean="0"/>
              <a:pPr>
                <a:defRPr/>
              </a:pPr>
              <a:t>6</a:t>
            </a:fld>
            <a:endParaRPr lang="en-US" altLang="en-US"/>
          </a:p>
        </p:txBody>
      </p:sp>
      <p:pic>
        <p:nvPicPr>
          <p:cNvPr id="6" name="Picture 5">
            <a:extLst>
              <a:ext uri="{FF2B5EF4-FFF2-40B4-BE49-F238E27FC236}">
                <a16:creationId xmlns:a16="http://schemas.microsoft.com/office/drawing/2014/main" id="{EB875C82-A7BC-4332-9A9F-8426EDEA974C}"/>
              </a:ext>
            </a:extLst>
          </p:cNvPr>
          <p:cNvPicPr>
            <a:picLocks noChangeAspect="1"/>
          </p:cNvPicPr>
          <p:nvPr/>
        </p:nvPicPr>
        <p:blipFill>
          <a:blip r:embed="rId4"/>
          <a:stretch>
            <a:fillRect/>
          </a:stretch>
        </p:blipFill>
        <p:spPr>
          <a:xfrm>
            <a:off x="8957401" y="6298039"/>
            <a:ext cx="3036071" cy="518205"/>
          </a:xfrm>
          <a:prstGeom prst="rect">
            <a:avLst/>
          </a:prstGeom>
        </p:spPr>
      </p:pic>
      <p:pic>
        <p:nvPicPr>
          <p:cNvPr id="4" name="Picture 3">
            <a:extLst>
              <a:ext uri="{FF2B5EF4-FFF2-40B4-BE49-F238E27FC236}">
                <a16:creationId xmlns:a16="http://schemas.microsoft.com/office/drawing/2014/main" id="{D434989B-6C68-437D-A0C9-32A85B5D1D79}"/>
              </a:ext>
            </a:extLst>
          </p:cNvPr>
          <p:cNvPicPr>
            <a:picLocks noChangeAspect="1"/>
          </p:cNvPicPr>
          <p:nvPr/>
        </p:nvPicPr>
        <p:blipFill>
          <a:blip r:embed="rId5"/>
          <a:srcRect/>
          <a:stretch/>
        </p:blipFill>
        <p:spPr>
          <a:xfrm>
            <a:off x="4282261" y="1549909"/>
            <a:ext cx="7909739" cy="4171151"/>
          </a:xfrm>
          <a:prstGeom prst="rect">
            <a:avLst/>
          </a:prstGeom>
        </p:spPr>
      </p:pic>
      <p:sp>
        <p:nvSpPr>
          <p:cNvPr id="7" name="Content Placeholder 6">
            <a:extLst>
              <a:ext uri="{FF2B5EF4-FFF2-40B4-BE49-F238E27FC236}">
                <a16:creationId xmlns:a16="http://schemas.microsoft.com/office/drawing/2014/main" id="{D20D586A-F16C-4FD9-8849-20D02B270804}"/>
              </a:ext>
            </a:extLst>
          </p:cNvPr>
          <p:cNvSpPr>
            <a:spLocks noGrp="1"/>
          </p:cNvSpPr>
          <p:nvPr>
            <p:ph sz="quarter" idx="13"/>
          </p:nvPr>
        </p:nvSpPr>
        <p:spPr>
          <a:xfrm flipH="1" flipV="1">
            <a:off x="11725937" y="5986690"/>
            <a:ext cx="45719" cy="45719"/>
          </a:xfrm>
        </p:spPr>
        <p:txBody>
          <a:bodyPr>
            <a:normAutofit fontScale="25000" lnSpcReduction="20000"/>
          </a:bodyPr>
          <a:lstStyle/>
          <a:p>
            <a:endParaRPr lang="en-US"/>
          </a:p>
        </p:txBody>
      </p:sp>
    </p:spTree>
    <p:extLst>
      <p:ext uri="{BB962C8B-B14F-4D97-AF65-F5344CB8AC3E}">
        <p14:creationId xmlns:p14="http://schemas.microsoft.com/office/powerpoint/2010/main" val="246634809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204F-A9C7-4ED7-BD9B-6B662462F1A2}"/>
              </a:ext>
            </a:extLst>
          </p:cNvPr>
          <p:cNvSpPr>
            <a:spLocks noGrp="1"/>
          </p:cNvSpPr>
          <p:nvPr>
            <p:ph type="title"/>
          </p:nvPr>
        </p:nvSpPr>
        <p:spPr>
          <a:xfrm>
            <a:off x="801865" y="381341"/>
            <a:ext cx="11129527" cy="650699"/>
          </a:xfrm>
        </p:spPr>
        <p:txBody>
          <a:bodyPr/>
          <a:lstStyle/>
          <a:p>
            <a:r>
              <a:rPr lang="en-US" sz="3600" u="sng" dirty="0">
                <a:latin typeface="+mn-lt"/>
              </a:rPr>
              <a:t>Caregiver Center: Connection, Guidance and Respite</a:t>
            </a:r>
          </a:p>
        </p:txBody>
      </p:sp>
      <p:pic>
        <p:nvPicPr>
          <p:cNvPr id="5" name="Content Placeholder 4">
            <a:extLst>
              <a:ext uri="{FF2B5EF4-FFF2-40B4-BE49-F238E27FC236}">
                <a16:creationId xmlns:a16="http://schemas.microsoft.com/office/drawing/2014/main" id="{1483E438-5885-417D-A1B3-3DF4CDC88C02}"/>
              </a:ext>
            </a:extLst>
          </p:cNvPr>
          <p:cNvPicPr>
            <a:picLocks noGrp="1" noChangeAspect="1"/>
          </p:cNvPicPr>
          <p:nvPr>
            <p:ph sz="quarter" idx="10"/>
          </p:nvPr>
        </p:nvPicPr>
        <p:blipFill>
          <a:blip r:embed="rId3"/>
          <a:stretch>
            <a:fillRect/>
          </a:stretch>
        </p:blipFill>
        <p:spPr>
          <a:xfrm>
            <a:off x="801865" y="1504090"/>
            <a:ext cx="5527011" cy="4591087"/>
          </a:xfrm>
          <a:prstGeom prst="rect">
            <a:avLst/>
          </a:prstGeom>
        </p:spPr>
      </p:pic>
      <p:pic>
        <p:nvPicPr>
          <p:cNvPr id="4" name="Picture 3">
            <a:extLst>
              <a:ext uri="{FF2B5EF4-FFF2-40B4-BE49-F238E27FC236}">
                <a16:creationId xmlns:a16="http://schemas.microsoft.com/office/drawing/2014/main" id="{378E85B0-F5FB-4F73-A184-A336896D8B20}"/>
              </a:ext>
            </a:extLst>
          </p:cNvPr>
          <p:cNvPicPr>
            <a:picLocks noChangeAspect="1"/>
          </p:cNvPicPr>
          <p:nvPr/>
        </p:nvPicPr>
        <p:blipFill>
          <a:blip r:embed="rId4"/>
          <a:stretch>
            <a:fillRect/>
          </a:stretch>
        </p:blipFill>
        <p:spPr>
          <a:xfrm>
            <a:off x="8895321" y="6305128"/>
            <a:ext cx="3036071" cy="518205"/>
          </a:xfrm>
          <a:prstGeom prst="rect">
            <a:avLst/>
          </a:prstGeom>
        </p:spPr>
      </p:pic>
      <p:pic>
        <p:nvPicPr>
          <p:cNvPr id="6" name="Picture 5">
            <a:extLst>
              <a:ext uri="{FF2B5EF4-FFF2-40B4-BE49-F238E27FC236}">
                <a16:creationId xmlns:a16="http://schemas.microsoft.com/office/drawing/2014/main" id="{961CE539-6259-4800-B2FD-4F0176C96EE7}"/>
              </a:ext>
            </a:extLst>
          </p:cNvPr>
          <p:cNvPicPr>
            <a:picLocks noChangeAspect="1"/>
          </p:cNvPicPr>
          <p:nvPr/>
        </p:nvPicPr>
        <p:blipFill>
          <a:blip r:embed="rId5"/>
          <a:stretch>
            <a:fillRect/>
          </a:stretch>
        </p:blipFill>
        <p:spPr>
          <a:xfrm>
            <a:off x="6617087" y="1803652"/>
            <a:ext cx="5361526" cy="3212485"/>
          </a:xfrm>
          <a:prstGeom prst="rect">
            <a:avLst/>
          </a:prstGeom>
        </p:spPr>
      </p:pic>
      <p:sp>
        <p:nvSpPr>
          <p:cNvPr id="7" name="TextBox 6">
            <a:extLst>
              <a:ext uri="{FF2B5EF4-FFF2-40B4-BE49-F238E27FC236}">
                <a16:creationId xmlns:a16="http://schemas.microsoft.com/office/drawing/2014/main" id="{D92667E5-C45F-4306-B71F-AE0DF104F1A1}"/>
              </a:ext>
            </a:extLst>
          </p:cNvPr>
          <p:cNvSpPr txBox="1"/>
          <p:nvPr/>
        </p:nvSpPr>
        <p:spPr>
          <a:xfrm>
            <a:off x="6597570" y="5408707"/>
            <a:ext cx="5485573" cy="861774"/>
          </a:xfrm>
          <a:prstGeom prst="rect">
            <a:avLst/>
          </a:prstGeom>
          <a:noFill/>
        </p:spPr>
        <p:txBody>
          <a:bodyPr wrap="square" rtlCol="0">
            <a:spAutoFit/>
          </a:bodyPr>
          <a:lstStyle/>
          <a:p>
            <a:r>
              <a:rPr lang="en-US" sz="2600" dirty="0">
                <a:hlinkClick r:id="rId6"/>
              </a:rPr>
              <a:t>Caregiver@stanfordhealthcare.org</a:t>
            </a:r>
            <a:endParaRPr lang="en-US" sz="2600" dirty="0"/>
          </a:p>
          <a:p>
            <a:endParaRPr lang="en-US" dirty="0"/>
          </a:p>
        </p:txBody>
      </p:sp>
    </p:spTree>
    <p:extLst>
      <p:ext uri="{BB962C8B-B14F-4D97-AF65-F5344CB8AC3E}">
        <p14:creationId xmlns:p14="http://schemas.microsoft.com/office/powerpoint/2010/main" val="388590397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a:extLst>
              <a:ext uri="{FF2B5EF4-FFF2-40B4-BE49-F238E27FC236}">
                <a16:creationId xmlns:a16="http://schemas.microsoft.com/office/drawing/2014/main" id="{AE5BF0D5-3529-48B9-BFD5-B137D2901B88}"/>
              </a:ext>
            </a:extLst>
          </p:cNvPr>
          <p:cNvSpPr>
            <a:spLocks noGrp="1"/>
          </p:cNvSpPr>
          <p:nvPr>
            <p:ph type="title"/>
          </p:nvPr>
        </p:nvSpPr>
        <p:spPr>
          <a:xfrm>
            <a:off x="841349" y="368025"/>
            <a:ext cx="6729433" cy="650699"/>
          </a:xfrm>
        </p:spPr>
        <p:txBody>
          <a:bodyPr/>
          <a:lstStyle/>
          <a:p>
            <a:r>
              <a:rPr lang="en-US" altLang="en-US" sz="4000" u="sng" dirty="0">
                <a:latin typeface="+mn-lt"/>
              </a:rPr>
              <a:t>Take Away Messages</a:t>
            </a:r>
          </a:p>
        </p:txBody>
      </p:sp>
      <p:sp>
        <p:nvSpPr>
          <p:cNvPr id="5" name="Content Placeholder 4">
            <a:extLst>
              <a:ext uri="{FF2B5EF4-FFF2-40B4-BE49-F238E27FC236}">
                <a16:creationId xmlns:a16="http://schemas.microsoft.com/office/drawing/2014/main" id="{C2616C85-8BBB-4023-8F8E-33B88D0F857E}"/>
              </a:ext>
            </a:extLst>
          </p:cNvPr>
          <p:cNvSpPr>
            <a:spLocks noGrp="1"/>
          </p:cNvSpPr>
          <p:nvPr>
            <p:ph sz="quarter" idx="10"/>
          </p:nvPr>
        </p:nvSpPr>
        <p:spPr>
          <a:xfrm>
            <a:off x="746121" y="922972"/>
            <a:ext cx="5039785" cy="5012056"/>
          </a:xfrm>
        </p:spPr>
        <p:txBody>
          <a:bodyPr wrap="square" numCol="1" anchor="t" anchorCtr="0" compatLnSpc="1">
            <a:prstTxWarp prst="textNoShape">
              <a:avLst/>
            </a:prstTxWarp>
            <a:normAutofit fontScale="92500" lnSpcReduction="20000"/>
          </a:bodyPr>
          <a:lstStyle/>
          <a:p>
            <a:pPr marL="0" indent="0" algn="ctr"/>
            <a:endParaRPr lang="en-US" altLang="en-US" dirty="0">
              <a:latin typeface="Arial" panose="020B0604020202020204" pitchFamily="34" charset="0"/>
            </a:endParaRPr>
          </a:p>
          <a:p>
            <a:pPr marL="0" indent="0" algn="ctr"/>
            <a:endParaRPr lang="en-US" altLang="en-US" dirty="0">
              <a:latin typeface="Arial" panose="020B0604020202020204" pitchFamily="34" charset="0"/>
            </a:endParaRPr>
          </a:p>
          <a:p>
            <a:pPr marL="0" indent="0" algn="ctr"/>
            <a:endParaRPr lang="en-US" altLang="en-US" dirty="0">
              <a:latin typeface="Arial" panose="020B0604020202020204" pitchFamily="34" charset="0"/>
            </a:endParaRPr>
          </a:p>
          <a:p>
            <a:pPr marL="0" indent="0" algn="ctr"/>
            <a:r>
              <a:rPr lang="en-US" altLang="en-US" sz="4000" dirty="0">
                <a:latin typeface="+mn-lt"/>
              </a:rPr>
              <a:t>Connection</a:t>
            </a:r>
          </a:p>
          <a:p>
            <a:pPr marL="0" lvl="1" indent="0" algn="ctr">
              <a:buNone/>
            </a:pPr>
            <a:endParaRPr lang="en-US" altLang="en-US" sz="4000" dirty="0">
              <a:latin typeface="+mn-lt"/>
            </a:endParaRPr>
          </a:p>
          <a:p>
            <a:pPr marL="0" indent="0" algn="ctr"/>
            <a:r>
              <a:rPr lang="en-US" altLang="en-US" sz="4000" dirty="0">
                <a:latin typeface="+mn-lt"/>
              </a:rPr>
              <a:t>Control</a:t>
            </a:r>
          </a:p>
          <a:p>
            <a:pPr marL="0" indent="0" algn="ctr"/>
            <a:endParaRPr lang="en-US" altLang="en-US" sz="4000" dirty="0">
              <a:latin typeface="+mn-lt"/>
            </a:endParaRPr>
          </a:p>
          <a:p>
            <a:pPr marL="0" indent="0" algn="ctr"/>
            <a:r>
              <a:rPr lang="en-US" altLang="en-US" sz="4000" dirty="0">
                <a:latin typeface="+mn-lt"/>
              </a:rPr>
              <a:t>Cope</a:t>
            </a:r>
          </a:p>
          <a:p>
            <a:pPr marL="0" indent="0" algn="ctr"/>
            <a:endParaRPr lang="en-US" altLang="en-US" sz="4000" dirty="0">
              <a:latin typeface="+mn-lt"/>
            </a:endParaRPr>
          </a:p>
          <a:p>
            <a:pPr marL="0" indent="0" algn="ctr"/>
            <a:r>
              <a:rPr lang="en-US" altLang="en-US" sz="4000">
                <a:latin typeface="+mn-lt"/>
              </a:rPr>
              <a:t>Contact us</a:t>
            </a:r>
            <a:r>
              <a:rPr lang="en-US" altLang="en-US" sz="4000" dirty="0">
                <a:latin typeface="+mn-lt"/>
              </a:rPr>
              <a:t>!</a:t>
            </a:r>
          </a:p>
        </p:txBody>
      </p:sp>
      <p:sp>
        <p:nvSpPr>
          <p:cNvPr id="4" name="Content Placeholder 3">
            <a:extLst>
              <a:ext uri="{FF2B5EF4-FFF2-40B4-BE49-F238E27FC236}">
                <a16:creationId xmlns:a16="http://schemas.microsoft.com/office/drawing/2014/main" id="{8D007537-9B06-4B52-AEF6-45C85B54870B}"/>
              </a:ext>
            </a:extLst>
          </p:cNvPr>
          <p:cNvSpPr>
            <a:spLocks noGrp="1"/>
          </p:cNvSpPr>
          <p:nvPr>
            <p:ph sz="quarter" idx="11"/>
          </p:nvPr>
        </p:nvSpPr>
        <p:spPr/>
        <p:txBody>
          <a:bodyPr/>
          <a:lstStyle/>
          <a:p>
            <a:endParaRPr lang="en-US"/>
          </a:p>
        </p:txBody>
      </p:sp>
      <p:pic>
        <p:nvPicPr>
          <p:cNvPr id="2" name="Picture 1">
            <a:extLst>
              <a:ext uri="{FF2B5EF4-FFF2-40B4-BE49-F238E27FC236}">
                <a16:creationId xmlns:a16="http://schemas.microsoft.com/office/drawing/2014/main" id="{CD6DAC89-70E3-47A5-AE19-FFF637A886E8}"/>
              </a:ext>
            </a:extLst>
          </p:cNvPr>
          <p:cNvPicPr>
            <a:picLocks noChangeAspect="1"/>
          </p:cNvPicPr>
          <p:nvPr/>
        </p:nvPicPr>
        <p:blipFill>
          <a:blip r:embed="rId3"/>
          <a:stretch>
            <a:fillRect/>
          </a:stretch>
        </p:blipFill>
        <p:spPr>
          <a:xfrm>
            <a:off x="8848123" y="6223636"/>
            <a:ext cx="3036071" cy="518205"/>
          </a:xfrm>
          <a:prstGeom prst="rect">
            <a:avLst/>
          </a:prstGeom>
        </p:spPr>
      </p:pic>
      <p:pic>
        <p:nvPicPr>
          <p:cNvPr id="3" name="Picture 2">
            <a:extLst>
              <a:ext uri="{FF2B5EF4-FFF2-40B4-BE49-F238E27FC236}">
                <a16:creationId xmlns:a16="http://schemas.microsoft.com/office/drawing/2014/main" id="{AB542AC9-D197-4318-B15E-4AB61E35A96C}"/>
              </a:ext>
            </a:extLst>
          </p:cNvPr>
          <p:cNvPicPr>
            <a:picLocks noChangeAspect="1"/>
          </p:cNvPicPr>
          <p:nvPr/>
        </p:nvPicPr>
        <p:blipFill>
          <a:blip r:embed="rId4"/>
          <a:stretch>
            <a:fillRect/>
          </a:stretch>
        </p:blipFill>
        <p:spPr>
          <a:xfrm>
            <a:off x="6196613" y="0"/>
            <a:ext cx="6062065" cy="6858000"/>
          </a:xfrm>
          <a:prstGeom prst="rect">
            <a:avLst/>
          </a:prstGeom>
        </p:spPr>
      </p:pic>
      <p:pic>
        <p:nvPicPr>
          <p:cNvPr id="6" name="Picture 5">
            <a:extLst>
              <a:ext uri="{FF2B5EF4-FFF2-40B4-BE49-F238E27FC236}">
                <a16:creationId xmlns:a16="http://schemas.microsoft.com/office/drawing/2014/main" id="{F58CF18D-86BE-4DBA-AD99-744010E094C5}"/>
              </a:ext>
            </a:extLst>
          </p:cNvPr>
          <p:cNvPicPr>
            <a:picLocks noChangeAspect="1"/>
          </p:cNvPicPr>
          <p:nvPr/>
        </p:nvPicPr>
        <p:blipFill>
          <a:blip r:embed="rId3"/>
          <a:stretch>
            <a:fillRect/>
          </a:stretch>
        </p:blipFill>
        <p:spPr>
          <a:xfrm>
            <a:off x="9155929" y="6281715"/>
            <a:ext cx="3036071" cy="518205"/>
          </a:xfrm>
          <a:prstGeom prst="rect">
            <a:avLst/>
          </a:prstGeom>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D715-D614-413D-90A5-9D81D874B11A}"/>
              </a:ext>
            </a:extLst>
          </p:cNvPr>
          <p:cNvSpPr>
            <a:spLocks noGrp="1"/>
          </p:cNvSpPr>
          <p:nvPr>
            <p:ph type="title"/>
          </p:nvPr>
        </p:nvSpPr>
        <p:spPr>
          <a:xfrm>
            <a:off x="845984" y="18808"/>
            <a:ext cx="6462097" cy="1240518"/>
          </a:xfrm>
        </p:spPr>
        <p:txBody>
          <a:bodyPr/>
          <a:lstStyle/>
          <a:p>
            <a:r>
              <a:rPr lang="en-US" sz="3600" u="sng" dirty="0">
                <a:latin typeface="+mn-lt"/>
              </a:rPr>
              <a:t>Connection: You are not alone</a:t>
            </a:r>
          </a:p>
        </p:txBody>
      </p:sp>
      <p:sp>
        <p:nvSpPr>
          <p:cNvPr id="3" name="Content Placeholder 2">
            <a:extLst>
              <a:ext uri="{FF2B5EF4-FFF2-40B4-BE49-F238E27FC236}">
                <a16:creationId xmlns:a16="http://schemas.microsoft.com/office/drawing/2014/main" id="{CC6C5E0B-AE19-484C-96A3-4FDE545384F5}"/>
              </a:ext>
            </a:extLst>
          </p:cNvPr>
          <p:cNvSpPr>
            <a:spLocks noGrp="1"/>
          </p:cNvSpPr>
          <p:nvPr>
            <p:ph sz="quarter" idx="10"/>
          </p:nvPr>
        </p:nvSpPr>
        <p:spPr>
          <a:xfrm>
            <a:off x="845984" y="1240971"/>
            <a:ext cx="6012015" cy="4872446"/>
          </a:xfrm>
        </p:spPr>
        <p:txBody>
          <a:bodyPr>
            <a:normAutofit fontScale="85000" lnSpcReduction="10000"/>
          </a:bodyPr>
          <a:lstStyle/>
          <a:p>
            <a:pPr>
              <a:buFont typeface="Wingdings" panose="05000000000000000000" pitchFamily="2" charset="2"/>
              <a:buChar char="§"/>
            </a:pPr>
            <a:endParaRPr lang="en-US" dirty="0"/>
          </a:p>
          <a:p>
            <a:pPr marL="0" indent="0"/>
            <a:endParaRPr lang="en-US" dirty="0"/>
          </a:p>
          <a:p>
            <a:pPr marL="0" indent="0" algn="ctr"/>
            <a:endParaRPr lang="en-US" sz="2400" dirty="0"/>
          </a:p>
          <a:p>
            <a:pPr marL="0" indent="0" algn="ctr"/>
            <a:r>
              <a:rPr lang="en-US" sz="3700" dirty="0">
                <a:latin typeface="+mn-lt"/>
              </a:rPr>
              <a:t>Be involved in your loved one’s care</a:t>
            </a:r>
          </a:p>
          <a:p>
            <a:pPr marL="0" indent="0" algn="ctr"/>
            <a:endParaRPr lang="en-US" sz="3700" dirty="0">
              <a:latin typeface="+mn-lt"/>
            </a:endParaRPr>
          </a:p>
          <a:p>
            <a:pPr marL="0" indent="0" algn="ctr"/>
            <a:r>
              <a:rPr lang="en-US" sz="3700" dirty="0">
                <a:latin typeface="+mn-lt"/>
              </a:rPr>
              <a:t>Activate support structure</a:t>
            </a:r>
          </a:p>
          <a:p>
            <a:pPr marL="0" indent="0" algn="ctr"/>
            <a:endParaRPr lang="en-US" sz="3700" dirty="0">
              <a:latin typeface="+mn-lt"/>
            </a:endParaRPr>
          </a:p>
          <a:p>
            <a:pPr marL="0" indent="0" algn="ctr"/>
            <a:r>
              <a:rPr lang="en-US" sz="3700" dirty="0">
                <a:latin typeface="+mn-lt"/>
              </a:rPr>
              <a:t>Communicate creatively</a:t>
            </a:r>
          </a:p>
          <a:p>
            <a:pPr marL="0" indent="0" algn="ctr"/>
            <a:endParaRPr lang="en-US" sz="3700" dirty="0">
              <a:latin typeface="+mn-lt"/>
            </a:endParaRPr>
          </a:p>
          <a:p>
            <a:pPr marL="0" indent="0" algn="ctr"/>
            <a:r>
              <a:rPr lang="en-US" sz="3700" dirty="0">
                <a:latin typeface="+mn-lt"/>
              </a:rPr>
              <a:t>Where to get help</a:t>
            </a:r>
          </a:p>
        </p:txBody>
      </p:sp>
      <p:pic>
        <p:nvPicPr>
          <p:cNvPr id="6" name="Content Placeholder 5">
            <a:extLst>
              <a:ext uri="{FF2B5EF4-FFF2-40B4-BE49-F238E27FC236}">
                <a16:creationId xmlns:a16="http://schemas.microsoft.com/office/drawing/2014/main" id="{782A762D-FE34-426D-A20D-4C8EA981A2CE}"/>
              </a:ext>
            </a:extLst>
          </p:cNvPr>
          <p:cNvPicPr>
            <a:picLocks noGrp="1" noChangeAspect="1"/>
          </p:cNvPicPr>
          <p:nvPr>
            <p:ph sz="quarter" idx="11"/>
          </p:nvPr>
        </p:nvPicPr>
        <p:blipFill>
          <a:blip r:embed="rId3"/>
          <a:stretch>
            <a:fillRect/>
          </a:stretch>
        </p:blipFill>
        <p:spPr>
          <a:xfrm>
            <a:off x="7098706" y="-1"/>
            <a:ext cx="5143498" cy="6858000"/>
          </a:xfrm>
          <a:prstGeom prst="rect">
            <a:avLst/>
          </a:prstGeom>
        </p:spPr>
      </p:pic>
      <p:pic>
        <p:nvPicPr>
          <p:cNvPr id="5" name="Picture 4">
            <a:extLst>
              <a:ext uri="{FF2B5EF4-FFF2-40B4-BE49-F238E27FC236}">
                <a16:creationId xmlns:a16="http://schemas.microsoft.com/office/drawing/2014/main" id="{C9FE306F-14EA-4308-9001-59A246603105}"/>
              </a:ext>
            </a:extLst>
          </p:cNvPr>
          <p:cNvPicPr>
            <a:picLocks noChangeAspect="1"/>
          </p:cNvPicPr>
          <p:nvPr/>
        </p:nvPicPr>
        <p:blipFill>
          <a:blip r:embed="rId4"/>
          <a:stretch>
            <a:fillRect/>
          </a:stretch>
        </p:blipFill>
        <p:spPr>
          <a:xfrm>
            <a:off x="9206133" y="6339794"/>
            <a:ext cx="3036071" cy="518205"/>
          </a:xfrm>
          <a:prstGeom prst="rect">
            <a:avLst/>
          </a:prstGeom>
        </p:spPr>
      </p:pic>
    </p:spTree>
    <p:extLst>
      <p:ext uri="{BB962C8B-B14F-4D97-AF65-F5344CB8AC3E}">
        <p14:creationId xmlns:p14="http://schemas.microsoft.com/office/powerpoint/2010/main" val="3063331368"/>
      </p:ext>
    </p:extLst>
  </p:cSld>
  <p:clrMapOvr>
    <a:masterClrMapping/>
  </p:clrMapOvr>
  <p:transition spd="slow">
    <p:fade/>
  </p:transition>
</p:sld>
</file>

<file path=ppt/theme/theme1.xml><?xml version="1.0" encoding="utf-8"?>
<a:theme xmlns:a="http://schemas.openxmlformats.org/drawingml/2006/main" name="SU_Preso_4x3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_Preso_4x3_v7  -  Read-Only  -  Compatibility Mode" id="{D68D36FE-C6E0-4A49-8DB5-AE86E84C4D86}" vid="{CB09763A-1E5B-46ED-8E7B-6E4258EDABDE}"/>
    </a:ext>
  </a:extLst>
</a:theme>
</file>

<file path=ppt/theme/theme2.xml><?xml version="1.0" encoding="utf-8"?>
<a:theme xmlns:a="http://schemas.openxmlformats.org/drawingml/2006/main" name="SU_Template_TopBar">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_Preso_4x3_v7  -  Read-Only  -  Compatibility Mode" id="{D68D36FE-C6E0-4A49-8DB5-AE86E84C4D86}" vid="{11211752-6731-4B34-9BD5-468FDDB5BE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9061</TotalTime>
  <Words>3375</Words>
  <Application>Microsoft Office PowerPoint</Application>
  <PresentationFormat>Widescreen</PresentationFormat>
  <Paragraphs>336</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ＭＳ Ｐゴシック</vt:lpstr>
      <vt:lpstr>ＭＳ Ｐゴシック</vt:lpstr>
      <vt:lpstr>Arial</vt:lpstr>
      <vt:lpstr>Calibri</vt:lpstr>
      <vt:lpstr>Helvetica Light</vt:lpstr>
      <vt:lpstr>Source Sans Pro</vt:lpstr>
      <vt:lpstr>Source Sans Pro Semibold</vt:lpstr>
      <vt:lpstr>Wingdings</vt:lpstr>
      <vt:lpstr>SU_Preso_4x3_v6</vt:lpstr>
      <vt:lpstr>SU_Template_TopBar</vt:lpstr>
      <vt:lpstr>  Caregiving During Covid            </vt:lpstr>
      <vt:lpstr>Quick Intro to a ZOOM Webinar        </vt:lpstr>
      <vt:lpstr>Quick Intro to a ZOOM Webinar        </vt:lpstr>
      <vt:lpstr>Quick Intro to a ZOOM Webinar        </vt:lpstr>
      <vt:lpstr>Quick intro to a ZOOM Webinar        </vt:lpstr>
      <vt:lpstr>More about Charisse and Amy…       </vt:lpstr>
      <vt:lpstr>Caregiver Center: Connection, Guidance and Respite</vt:lpstr>
      <vt:lpstr>Take Away Messages</vt:lpstr>
      <vt:lpstr>Connection: You are not alone</vt:lpstr>
      <vt:lpstr>Connection Resources               </vt:lpstr>
      <vt:lpstr>Control: Only what you can!</vt:lpstr>
      <vt:lpstr>Control Resources               </vt:lpstr>
      <vt:lpstr>Cope: Choosing optimism</vt:lpstr>
      <vt:lpstr>Coping Resources               </vt:lpstr>
      <vt:lpstr>Contact Us:                  </vt:lpstr>
      <vt:lpstr>Questions?                  </vt:lpstr>
    </vt:vector>
  </TitlesOfParts>
  <Company>Stanford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Valerie Beeman</dc:creator>
  <dc:description>2012 PowerPoint template redesign</dc:description>
  <cp:lastModifiedBy>Bleymaier, Claire</cp:lastModifiedBy>
  <cp:revision>227</cp:revision>
  <dcterms:created xsi:type="dcterms:W3CDTF">2012-12-05T23:46:21Z</dcterms:created>
  <dcterms:modified xsi:type="dcterms:W3CDTF">2020-06-26T16:33:41Z</dcterms:modified>
</cp:coreProperties>
</file>