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85" r:id="rId8"/>
    <p:sldId id="284" r:id="rId9"/>
    <p:sldId id="278" r:id="rId10"/>
    <p:sldId id="277" r:id="rId11"/>
    <p:sldId id="279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17600"/>
            <a:ext cx="12192000" cy="0"/>
          </a:xfrm>
          <a:prstGeom prst="line">
            <a:avLst/>
          </a:prstGeom>
          <a:noFill/>
          <a:ln w="28575">
            <a:solidFill>
              <a:srgbClr val="8C151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 sz="1350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1" y="304800"/>
            <a:ext cx="2103315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6953" y="2414595"/>
            <a:ext cx="7857067" cy="1470025"/>
          </a:xfrm>
          <a:ln/>
        </p:spPr>
        <p:txBody>
          <a:bodyPr/>
          <a:lstStyle>
            <a:lvl1pPr>
              <a:lnSpc>
                <a:spcPct val="110000"/>
              </a:lnSpc>
              <a:defRPr sz="18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6953" y="4686300"/>
            <a:ext cx="7857067" cy="369332"/>
          </a:xfrm>
          <a:ln/>
        </p:spPr>
        <p:txBody>
          <a:bodyPr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3618" y="6477000"/>
            <a:ext cx="2248279" cy="27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05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684000" cy="5334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77E43C2A-9382-4FB3-8177-343356132516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524008"/>
            <a:ext cx="106680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85800"/>
            <a:ext cx="116840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803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684000" cy="5334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C7992328-598B-4EFB-8F65-562D069A4DC9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685800"/>
            <a:ext cx="116840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9628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7159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6" y="2133603"/>
            <a:ext cx="10878393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D84E8186-6B04-4AF1-9F1C-20B1B296B316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1" y="1219200"/>
            <a:ext cx="11074400" cy="762000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Content Intro Text</a:t>
            </a:r>
          </a:p>
        </p:txBody>
      </p:sp>
    </p:spTree>
    <p:extLst>
      <p:ext uri="{BB962C8B-B14F-4D97-AF65-F5344CB8AC3E}">
        <p14:creationId xmlns:p14="http://schemas.microsoft.com/office/powerpoint/2010/main" val="1515770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xt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7159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D84E8186-6B04-4AF1-9F1C-20B1B296B316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1" y="1219200"/>
            <a:ext cx="11074400" cy="762000"/>
          </a:xfrm>
        </p:spPr>
        <p:txBody>
          <a:bodyPr>
            <a:no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Content Intro Text</a:t>
            </a:r>
          </a:p>
        </p:txBody>
      </p:sp>
    </p:spTree>
    <p:extLst>
      <p:ext uri="{BB962C8B-B14F-4D97-AF65-F5344CB8AC3E}">
        <p14:creationId xmlns:p14="http://schemas.microsoft.com/office/powerpoint/2010/main" val="321247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D5973CD-2AE5-41AF-92B8-BA4C682D9EEE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7159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381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6350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16112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276350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16112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186F5FB7-E8FE-4CB5-81A3-704ED8C6E632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7159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23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95403"/>
            <a:ext cx="6815667" cy="4830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95403"/>
            <a:ext cx="4011084" cy="48307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EB3C2D9-272A-4DC0-B61F-D760C759CF7F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715962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1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0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86400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F24F7818-7F76-418E-8A48-C688268DA51D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85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SPTS </a:t>
            </a:r>
            <a:r>
              <a:rPr lang="en-US" dirty="0" err="1"/>
              <a:t>Filepath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0C526198-BEEA-4D70-9B15-88A6E0A2B80D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422406" y="5486409"/>
            <a:ext cx="9855201" cy="4616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578" name="Picture 2" descr="http://www.fcps.edu/MosbyWoodsES/images/folder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590805"/>
            <a:ext cx="26416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26909" y="5486406"/>
            <a:ext cx="1403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Filepath: </a:t>
            </a:r>
          </a:p>
          <a:p>
            <a:pPr lvl="0" algn="l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Author: </a:t>
            </a:r>
          </a:p>
        </p:txBody>
      </p:sp>
    </p:spTree>
    <p:extLst>
      <p:ext uri="{BB962C8B-B14F-4D97-AF65-F5344CB8AC3E}">
        <p14:creationId xmlns:p14="http://schemas.microsoft.com/office/powerpoint/2010/main" val="4232732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2957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87" y="212725"/>
            <a:ext cx="11173884" cy="5270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89" y="1009650"/>
            <a:ext cx="11222567" cy="5162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324600"/>
            <a:ext cx="355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072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61199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61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685" y="1009650"/>
            <a:ext cx="5509683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009650"/>
            <a:ext cx="5509684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6687" y="212725"/>
            <a:ext cx="11173884" cy="5270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01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77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6687" y="212725"/>
            <a:ext cx="11173884" cy="5270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06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4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6"/>
            <a:ext cx="7315200" cy="35845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8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173AF05E-42EB-48D5-AF70-0BCFD72C5809}" type="datetime1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/>
          <a:lstStyle/>
          <a:p>
            <a:fld id="{8026BBA4-CB02-4741-8556-8450E8A70C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07168" y="283464"/>
            <a:ext cx="1142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Agenda</a:t>
            </a:r>
            <a:endParaRPr lang="en-US" sz="135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1524008"/>
            <a:ext cx="10668000" cy="4602163"/>
          </a:xfrm>
        </p:spPr>
        <p:txBody>
          <a:bodyPr/>
          <a:lstStyle>
            <a:lvl1pPr marL="257168" indent="-257168"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  <a:defRPr/>
            </a:lvl1pPr>
            <a:lvl2pPr marL="557199" indent="-214308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baseline="0"/>
            </a:lvl2pPr>
            <a:lvl3pPr marL="857228" indent="-171446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lvl3pPr>
            <a:lvl4pPr marL="1200120" indent="-171446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/>
            </a:lvl4pPr>
            <a:lvl5pPr marL="1543012" indent="-171446">
              <a:buClr>
                <a:schemeClr val="accent5"/>
              </a:buCl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511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6689" y="1009650"/>
            <a:ext cx="1122256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3922" y="212725"/>
            <a:ext cx="1134956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838200"/>
            <a:ext cx="12192000" cy="0"/>
          </a:xfrm>
          <a:prstGeom prst="line">
            <a:avLst/>
          </a:prstGeom>
          <a:noFill/>
          <a:ln w="28575">
            <a:solidFill>
              <a:srgbClr val="980F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 sz="1350" dirty="0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08002" y="6567494"/>
            <a:ext cx="1716817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Clr>
                <a:schemeClr val="tx2"/>
              </a:buClr>
              <a:buFont typeface="Wingdings 3" pitchFamily="18" charset="2"/>
              <a:buNone/>
            </a:pPr>
            <a:r>
              <a:rPr lang="en-US" sz="675" i="1" dirty="0">
                <a:solidFill>
                  <a:srgbClr val="000000"/>
                </a:solidFill>
              </a:rPr>
              <a:t>Confidential – For Discussion Purposes Only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6400800"/>
            <a:ext cx="365760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6113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2800" b="1">
          <a:solidFill>
            <a:srgbClr val="8C151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00" b="1">
          <a:solidFill>
            <a:srgbClr val="8C1515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00" b="1">
          <a:solidFill>
            <a:srgbClr val="8C1515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00" b="1">
          <a:solidFill>
            <a:srgbClr val="8C1515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00" b="1">
          <a:solidFill>
            <a:srgbClr val="8C1515"/>
          </a:solidFill>
          <a:latin typeface="Arial" charset="0"/>
          <a:cs typeface="Arial" charset="0"/>
        </a:defRPr>
      </a:lvl5pPr>
      <a:lvl6pPr marL="3429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00" b="1">
          <a:solidFill>
            <a:srgbClr val="980F08"/>
          </a:solidFill>
          <a:latin typeface="Verdana" pitchFamily="34" charset="0"/>
        </a:defRPr>
      </a:lvl6pPr>
      <a:lvl7pPr marL="6858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00" b="1">
          <a:solidFill>
            <a:srgbClr val="980F08"/>
          </a:solidFill>
          <a:latin typeface="Verdana" pitchFamily="34" charset="0"/>
        </a:defRPr>
      </a:lvl7pPr>
      <a:lvl8pPr marL="10287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00" b="1">
          <a:solidFill>
            <a:srgbClr val="980F08"/>
          </a:solidFill>
          <a:latin typeface="Verdana" pitchFamily="34" charset="0"/>
        </a:defRPr>
      </a:lvl8pPr>
      <a:lvl9pPr marL="13716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defRPr sz="1500" b="1">
          <a:solidFill>
            <a:srgbClr val="980F08"/>
          </a:solidFill>
          <a:latin typeface="Verdana" pitchFamily="34" charset="0"/>
        </a:defRPr>
      </a:lvl9pPr>
    </p:titleStyle>
    <p:bodyStyle>
      <a:lvl1pPr marL="213122" indent="-213122" algn="l" rtl="0" eaLnBrk="1" fontAlgn="base" hangingPunct="1">
        <a:spcBef>
          <a:spcPct val="35000"/>
        </a:spcBef>
        <a:spcAft>
          <a:spcPct val="50000"/>
        </a:spcAft>
        <a:buClr>
          <a:srgbClr val="8C1515"/>
        </a:buClr>
        <a:buFont typeface="Wingdings 3" pitchFamily="18" charset="2"/>
        <a:buChar char="}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7922" indent="-219075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15579" indent="-211931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Wingdings 3" pitchFamily="18" charset="2"/>
        <a:buChar char="}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12044" indent="-210741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Verdana" pitchFamily="34" charset="0"/>
        <a:buChar char="−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415654" indent="-217885" algn="l" rtl="0" eaLnBrk="1" fontAlgn="base" hangingPunct="1">
        <a:spcBef>
          <a:spcPct val="5000"/>
        </a:spcBef>
        <a:spcAft>
          <a:spcPct val="35000"/>
        </a:spcAft>
        <a:buClr>
          <a:srgbClr val="8C1515"/>
        </a:buClr>
        <a:buFont typeface="Wingdings 3" pitchFamily="18" charset="2"/>
        <a:buChar char="}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758554" indent="-217885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200">
          <a:solidFill>
            <a:schemeClr val="tx1"/>
          </a:solidFill>
          <a:latin typeface="+mn-lt"/>
        </a:defRPr>
      </a:lvl6pPr>
      <a:lvl7pPr marL="2101454" indent="-217885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200">
          <a:solidFill>
            <a:schemeClr val="tx1"/>
          </a:solidFill>
          <a:latin typeface="+mn-lt"/>
        </a:defRPr>
      </a:lvl7pPr>
      <a:lvl8pPr marL="2444354" indent="-217885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200">
          <a:solidFill>
            <a:schemeClr val="tx1"/>
          </a:solidFill>
          <a:latin typeface="+mn-lt"/>
        </a:defRPr>
      </a:lvl8pPr>
      <a:lvl9pPr marL="2787254" indent="-217885" algn="l" rtl="0" eaLnBrk="1" fontAlgn="base" hangingPunct="1">
        <a:spcBef>
          <a:spcPct val="5000"/>
        </a:spcBef>
        <a:spcAft>
          <a:spcPct val="35000"/>
        </a:spcAft>
        <a:buClr>
          <a:srgbClr val="BA122B"/>
        </a:buClr>
        <a:buFont typeface="Wingdings 3" pitchFamily="18" charset="2"/>
        <a:buChar char="}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www.nytimes.com%2F2020%2F12%2F14%2Fwell%2Flive%2Fcovid-vaccine-questions.html&amp;data=04%7C01%7CNSehgal%40stanfordhealthcare.org%7C9776e740889245905d5708d8a12e59d6%7C9866b506dc9d48ddb7203a50db77a1cc%7C0%7C0%7C637436567732998383%7CUnknown%7CTWFpbGZsb3d8eyJWIjoiMC4wLjAwMDAiLCJQIjoiV2luMzIiLCJBTiI6Ik1haWwiLCJXVCI6Mn0%3D%7C1000&amp;sdata=0UxJKxRjDT%2B4ZT2VkhLPr38AAeK%2Fh3deZSXYDxvEhTM%3D&amp;reserved=0" TargetMode="External"/><Relationship Id="rId2" Type="http://schemas.openxmlformats.org/officeDocument/2006/relationships/hyperlink" Target="https://shcconnect.stanfordmed.org/shcnews/COVID-19/Documents/COVID-19%20Vaccine%20Allocation%20and%20Information--FAQ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haddad@stanfordhealthcare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241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01DD-3FFC-754B-A510-4F482D874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33" y="1055098"/>
            <a:ext cx="5989468" cy="4747805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Town Hall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December 15, 2020</a:t>
            </a:r>
            <a:r>
              <a:rPr lang="en-US" sz="40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C626A-45C6-3E4D-AA37-6FD77900B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635" y="1638300"/>
            <a:ext cx="5924364" cy="3581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Larry Katznelson, MD, Associate Dean, GME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Dohn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MA, DIO, Exec Director, GME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Niraj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Seghal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MD, Chief Medical Officer</a:t>
            </a:r>
          </a:p>
        </p:txBody>
      </p:sp>
    </p:spTree>
    <p:extLst>
      <p:ext uri="{BB962C8B-B14F-4D97-AF65-F5344CB8AC3E}">
        <p14:creationId xmlns:p14="http://schemas.microsoft.com/office/powerpoint/2010/main" val="326626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7A43-4D73-4DB1-9DFB-686620CD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730C7-5A4D-4E33-A91C-2A38FE4EF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stream invite sent yesterday (12/14) to sign up for the vaccine</a:t>
            </a:r>
          </a:p>
          <a:p>
            <a:pPr lvl="1"/>
            <a:r>
              <a:rPr lang="en-US" dirty="0"/>
              <a:t>11,000 responses</a:t>
            </a:r>
          </a:p>
          <a:p>
            <a:pPr lvl="1"/>
            <a:r>
              <a:rPr lang="en-US" dirty="0"/>
              <a:t>84% said “yes”</a:t>
            </a:r>
          </a:p>
          <a:p>
            <a:pPr lvl="1"/>
            <a:r>
              <a:rPr lang="en-US" dirty="0"/>
              <a:t>You will be emailed  to set up a date/time (coordinate with your Program)</a:t>
            </a:r>
          </a:p>
          <a:p>
            <a:pPr lvl="1"/>
            <a:r>
              <a:rPr lang="en-US" dirty="0"/>
              <a:t>Goal:  residents/fellows in wave one and wave two!!</a:t>
            </a:r>
          </a:p>
          <a:p>
            <a:r>
              <a:rPr lang="en-US" dirty="0"/>
              <a:t>More information:</a:t>
            </a:r>
          </a:p>
          <a:p>
            <a:pPr lvl="1"/>
            <a:r>
              <a:rPr lang="en-US" dirty="0"/>
              <a:t>FAQs</a:t>
            </a:r>
          </a:p>
          <a:p>
            <a:pPr lvl="2"/>
            <a:r>
              <a:rPr lang="en-US" altLang="en-US" dirty="0">
                <a:ea typeface="Calibri" panose="020F0502020204030204" pitchFamily="34" charset="0"/>
                <a:hlinkClick r:id="rId2"/>
              </a:rPr>
              <a:t>https://shcconnect.stanfordmed.org/shcnews/COVID-19/Documents/COVID-19%20Vaccine%20Allocation%20and%20Information--FAQs.pdf</a:t>
            </a:r>
            <a:endParaRPr lang="en-US" altLang="en-US" sz="2800" dirty="0"/>
          </a:p>
          <a:p>
            <a:pPr lvl="2"/>
            <a:endParaRPr lang="en-US" u="sng" dirty="0">
              <a:hlinkClick r:id="rId3"/>
            </a:endParaRPr>
          </a:p>
          <a:p>
            <a:pPr lvl="2"/>
            <a:r>
              <a:rPr lang="en-US" u="sng" dirty="0">
                <a:hlinkClick r:id="rId3"/>
              </a:rPr>
              <a:t>https://www.nytimes.com/2020/12/14/well/live/covid-vaccine-questions.html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1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79" y="248574"/>
            <a:ext cx="8863111" cy="51032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Surge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3" y="1032988"/>
            <a:ext cx="11258957" cy="314839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 inpatient ward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ICU Surge Planning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2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01" y="97655"/>
            <a:ext cx="9484547" cy="7411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 Planning for Ward COVID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85" y="1032987"/>
            <a:ext cx="11267835" cy="479202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Dedicated ward for COVID 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Transfer Center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Ward Coverage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 Residents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DOM Faculty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Depending on degree of surge coverage needs, may need to request further coverage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6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022"/>
            <a:ext cx="9644345" cy="7500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 Planning for MICU COVID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15" y="1327212"/>
            <a:ext cx="11700769" cy="553078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Team 1 Activated last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Triggers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Team 2 Activated when there are 16 COVID positive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Team 2 Activated yesterday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Team 3 Activated when there are 30 positive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Team 4 Activated when there are 46 positive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Teams composed of faculty, 3 residents (fellows)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 day, 1 night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Medicine to cover 50% of teams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Anesthesia/Emergency Medicine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Other services as needed for team activation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Surgery, Neurology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Reduction in elective surgical cases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1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38C-AD95-481A-821D-B110C369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212725"/>
            <a:ext cx="11499752" cy="52705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GME  is virtual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36787-D0A2-4E3C-85E4-05F57EA1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are working from home  but office hours are available by appointment.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Still processing loan forms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mhaddad@stanfordhealthcare.org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 phone line 650 723 5948 still answered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urgent issues call Ann on her cell phone 650.799.1504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9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D368C-2D2E-4CAE-9263-0B9646AE4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685" y="1009650"/>
            <a:ext cx="5509683" cy="5162550"/>
          </a:xfrm>
        </p:spPr>
        <p:txBody>
          <a:bodyPr wrap="square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000" dirty="0"/>
              <a:t>Stay safe</a:t>
            </a:r>
            <a:endParaRPr lang="en-US" dirty="0"/>
          </a:p>
        </p:txBody>
      </p:sp>
      <p:pic>
        <p:nvPicPr>
          <p:cNvPr id="5" name="Picture 4" descr="A picture containing sky, outdoor, water, sunset&#10;&#10;Description automatically generated">
            <a:extLst>
              <a:ext uri="{FF2B5EF4-FFF2-40B4-BE49-F238E27FC236}">
                <a16:creationId xmlns:a16="http://schemas.microsoft.com/office/drawing/2014/main" id="{FB7AFA5D-479F-45F7-9D99-769C67B56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r="8379" b="3"/>
          <a:stretch/>
        </p:blipFill>
        <p:spPr>
          <a:xfrm>
            <a:off x="3328415" y="3429000"/>
            <a:ext cx="7156705" cy="313029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8CF9D-3E41-4843-B8C3-0E097E44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87" y="212725"/>
            <a:ext cx="11173884" cy="527050"/>
          </a:xfrm>
        </p:spPr>
        <p:txBody>
          <a:bodyPr wrap="square" anchor="b">
            <a:normAutofit/>
          </a:bodyPr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097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CB18-947D-1D44-8F92-B142FE2D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133304"/>
            <a:ext cx="4074466" cy="6035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changes…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7B4F-A19F-F348-B87C-58FBA462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677880"/>
            <a:ext cx="11445388" cy="4891596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Transformation to virtual education</a:t>
            </a:r>
          </a:p>
          <a:p>
            <a:r>
              <a:rPr lang="en-US" sz="2000" dirty="0"/>
              <a:t>Virtual Recruitment</a:t>
            </a:r>
          </a:p>
          <a:p>
            <a:r>
              <a:rPr lang="en-US" sz="2000" dirty="0"/>
              <a:t>Safety protocols put in place</a:t>
            </a:r>
          </a:p>
          <a:p>
            <a:endParaRPr lang="en-US" sz="2000" dirty="0"/>
          </a:p>
          <a:p>
            <a:r>
              <a:rPr lang="en-US" sz="2000" dirty="0"/>
              <a:t>With COVID:</a:t>
            </a:r>
          </a:p>
          <a:p>
            <a:pPr lvl="1"/>
            <a:r>
              <a:rPr lang="en-US" sz="2000" dirty="0"/>
              <a:t>Stress/Anxiety</a:t>
            </a:r>
          </a:p>
          <a:p>
            <a:pPr lvl="2"/>
            <a:r>
              <a:rPr lang="en-US" sz="2000" dirty="0"/>
              <a:t>Worry about exposure to virus</a:t>
            </a:r>
          </a:p>
          <a:p>
            <a:pPr lvl="2"/>
            <a:r>
              <a:rPr lang="en-US" sz="2000" dirty="0"/>
              <a:t>Worry about exposure to family members, friends</a:t>
            </a:r>
          </a:p>
          <a:p>
            <a:pPr lvl="2"/>
            <a:r>
              <a:rPr lang="en-US" sz="2000" dirty="0"/>
              <a:t>Access to Testing</a:t>
            </a:r>
          </a:p>
          <a:p>
            <a:pPr lvl="2"/>
            <a:r>
              <a:rPr lang="en-US" sz="2000" dirty="0"/>
              <a:t>With safety and shelter in place protocols, inability to form in-person connections with colleagues for a supportive community</a:t>
            </a:r>
          </a:p>
          <a:p>
            <a:pPr lvl="2"/>
            <a:endParaRPr lang="en-US" sz="2000" dirty="0"/>
          </a:p>
          <a:p>
            <a:pPr lvl="2"/>
            <a:endParaRPr lang="en-US" sz="1900" dirty="0">
              <a:solidFill>
                <a:schemeClr val="tx2"/>
              </a:solidFill>
            </a:endParaRPr>
          </a:p>
          <a:p>
            <a:endParaRPr lang="en-US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2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CB18-947D-1D44-8F92-B142FE2D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" y="151059"/>
            <a:ext cx="3855720" cy="5680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changes…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7B4F-A19F-F348-B87C-58FBA462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1032987"/>
            <a:ext cx="11312223" cy="354789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Plus many community stresses </a:t>
            </a:r>
          </a:p>
          <a:p>
            <a:pPr lvl="1"/>
            <a:r>
              <a:rPr lang="en-US" sz="2000" dirty="0"/>
              <a:t>Daycare issues</a:t>
            </a:r>
          </a:p>
          <a:p>
            <a:pPr lvl="1"/>
            <a:r>
              <a:rPr lang="en-US" sz="2000" dirty="0"/>
              <a:t>Virtual schools for children</a:t>
            </a:r>
          </a:p>
          <a:p>
            <a:pPr lvl="1"/>
            <a:r>
              <a:rPr lang="en-US" sz="2000" dirty="0"/>
              <a:t>Political climate</a:t>
            </a:r>
          </a:p>
          <a:p>
            <a:pPr lvl="1"/>
            <a:r>
              <a:rPr lang="en-US" sz="2000" dirty="0"/>
              <a:t>Unemployment in the community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2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CB18-947D-1D44-8F92-B142FE2D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14" y="284086"/>
            <a:ext cx="3855720" cy="47481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7B4F-A19F-F348-B87C-58FBA462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3389"/>
            <a:ext cx="11551920" cy="1020933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GIANT thank you to all of you, for working together to help fight this frightening disease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CBFF-1BB6-442A-9A09-BD02772C2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3377" y="2423605"/>
            <a:ext cx="6808990" cy="31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2EE4-0E5B-C345-AC5F-E4FF0D33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1" y="230818"/>
            <a:ext cx="3855720" cy="50144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83C5A-5D74-1F4F-85D8-47CA7C124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8" y="1032987"/>
            <a:ext cx="11392122" cy="347686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Current COVID Numbers</a:t>
            </a:r>
          </a:p>
          <a:p>
            <a:r>
              <a:rPr lang="en-US" sz="2000" dirty="0"/>
              <a:t>COVID testing</a:t>
            </a:r>
          </a:p>
          <a:p>
            <a:r>
              <a:rPr lang="en-US" sz="2000" dirty="0"/>
              <a:t>Housing</a:t>
            </a:r>
          </a:p>
          <a:p>
            <a:r>
              <a:rPr lang="en-US" sz="2000" dirty="0"/>
              <a:t>Resources</a:t>
            </a:r>
          </a:p>
          <a:p>
            <a:r>
              <a:rPr lang="en-US" sz="2000" dirty="0"/>
              <a:t>Vaccine plans</a:t>
            </a:r>
          </a:p>
          <a:p>
            <a:r>
              <a:rPr lang="en-US" sz="2000" dirty="0"/>
              <a:t>Surge Planning</a:t>
            </a:r>
          </a:p>
        </p:txBody>
      </p:sp>
    </p:spTree>
    <p:extLst>
      <p:ext uri="{BB962C8B-B14F-4D97-AF65-F5344CB8AC3E}">
        <p14:creationId xmlns:p14="http://schemas.microsoft.com/office/powerpoint/2010/main" val="236940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2FE1-9D2B-4F90-9FF8-5E759312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212725"/>
            <a:ext cx="11659550" cy="527050"/>
          </a:xfrm>
        </p:spPr>
        <p:txBody>
          <a:bodyPr/>
          <a:lstStyle/>
          <a:p>
            <a:r>
              <a:rPr lang="en-US" dirty="0"/>
              <a:t>GME Town Hall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BF09-0C23-4E6A-A80A-E2ADA16E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73" y="1329648"/>
            <a:ext cx="11708235" cy="4636363"/>
          </a:xfrm>
        </p:spPr>
        <p:txBody>
          <a:bodyPr/>
          <a:lstStyle/>
          <a:p>
            <a:r>
              <a:rPr lang="en-US" dirty="0"/>
              <a:t>Niraj </a:t>
            </a:r>
            <a:r>
              <a:rPr lang="en-US" dirty="0" err="1"/>
              <a:t>Seghal</a:t>
            </a:r>
            <a:r>
              <a:rPr lang="en-US" dirty="0"/>
              <a:t>, MD</a:t>
            </a:r>
          </a:p>
          <a:p>
            <a:r>
              <a:rPr lang="en-US" dirty="0"/>
              <a:t>Chief Medical Officer, Senior Associate Dean, Clinical Affairs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A6EF8-EACB-46F5-ABE7-1E0F93D7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431" y="3001024"/>
            <a:ext cx="3356722" cy="31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3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E2FE1-9D2B-4F90-9FF8-5E759312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212725"/>
            <a:ext cx="11659550" cy="527050"/>
          </a:xfrm>
        </p:spPr>
        <p:txBody>
          <a:bodyPr/>
          <a:lstStyle/>
          <a:p>
            <a:r>
              <a:rPr lang="en-US" dirty="0"/>
              <a:t>Current COVID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BF09-0C23-4E6A-A80A-E2ADA16E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65" y="1535836"/>
            <a:ext cx="11708235" cy="4636363"/>
          </a:xfrm>
        </p:spPr>
        <p:txBody>
          <a:bodyPr/>
          <a:lstStyle/>
          <a:p>
            <a:r>
              <a:rPr lang="en-US" dirty="0"/>
              <a:t>74 COVID patients in-house</a:t>
            </a:r>
          </a:p>
          <a:p>
            <a:r>
              <a:rPr lang="en-US" dirty="0"/>
              <a:t>22 ICU patients (9 on vents)</a:t>
            </a:r>
          </a:p>
        </p:txBody>
      </p:sp>
    </p:spTree>
    <p:extLst>
      <p:ext uri="{BB962C8B-B14F-4D97-AF65-F5344CB8AC3E}">
        <p14:creationId xmlns:p14="http://schemas.microsoft.com/office/powerpoint/2010/main" val="193030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4820-32F5-4B8A-B370-D9D90ABD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12725"/>
            <a:ext cx="11416246" cy="52705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HCW COVID Testing Info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95EBF6-A597-4F1B-98E7-431CE7F57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82" y="1135156"/>
            <a:ext cx="3873418" cy="5162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05FB0B-1F65-46C1-8660-894C0BD17313}"/>
              </a:ext>
            </a:extLst>
          </p:cNvPr>
          <p:cNvSpPr txBox="1"/>
          <p:nvPr/>
        </p:nvSpPr>
        <p:spPr>
          <a:xfrm>
            <a:off x="7655860" y="2841811"/>
            <a:ext cx="4074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Testing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by university staff to utilize university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to residents/fellows on Jan 4: more to follow</a:t>
            </a:r>
          </a:p>
        </p:txBody>
      </p:sp>
    </p:spTree>
    <p:extLst>
      <p:ext uri="{BB962C8B-B14F-4D97-AF65-F5344CB8AC3E}">
        <p14:creationId xmlns:p14="http://schemas.microsoft.com/office/powerpoint/2010/main" val="338947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BC77-7A36-4AE1-868D-9EE0C40D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BB2BB1-2C95-4C14-95AA-D395D271E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466" y="1013704"/>
            <a:ext cx="5448693" cy="5694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B6428D-3165-4330-8813-38C45CC64619}"/>
              </a:ext>
            </a:extLst>
          </p:cNvPr>
          <p:cNvSpPr txBox="1"/>
          <p:nvPr/>
        </p:nvSpPr>
        <p:spPr>
          <a:xfrm>
            <a:off x="7673788" y="2572870"/>
            <a:ext cx="421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Discounted COVID Lodging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u="sng" dirty="0">
                <a:solidFill>
                  <a:schemeClr val="tx2"/>
                </a:solidFill>
              </a:rPr>
              <a:t>https://wellmd.stanford.edu/COVID-19/discounted-lodging.html</a:t>
            </a:r>
          </a:p>
        </p:txBody>
      </p:sp>
    </p:spTree>
    <p:extLst>
      <p:ext uri="{BB962C8B-B14F-4D97-AF65-F5344CB8AC3E}">
        <p14:creationId xmlns:p14="http://schemas.microsoft.com/office/powerpoint/2010/main" val="629737129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Care_Medicine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0000"/>
        </a:dk1>
        <a:lt1>
          <a:srgbClr val="E4E3D8"/>
        </a:lt1>
        <a:dk2>
          <a:srgbClr val="FFFFFF"/>
        </a:dk2>
        <a:lt2>
          <a:srgbClr val="B4B192"/>
        </a:lt2>
        <a:accent1>
          <a:srgbClr val="BBE0E3"/>
        </a:accent1>
        <a:accent2>
          <a:srgbClr val="333399"/>
        </a:accent2>
        <a:accent3>
          <a:srgbClr val="EFEFE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0000"/>
        </a:dk1>
        <a:lt1>
          <a:srgbClr val="B4B192"/>
        </a:lt1>
        <a:dk2>
          <a:srgbClr val="FFFFFF"/>
        </a:dk2>
        <a:lt2>
          <a:srgbClr val="E4E3D8"/>
        </a:lt2>
        <a:accent1>
          <a:srgbClr val="FBF191"/>
        </a:accent1>
        <a:accent2>
          <a:srgbClr val="85DFD4"/>
        </a:accent2>
        <a:accent3>
          <a:srgbClr val="D6D5C7"/>
        </a:accent3>
        <a:accent4>
          <a:srgbClr val="000000"/>
        </a:accent4>
        <a:accent5>
          <a:srgbClr val="FDF7C7"/>
        </a:accent5>
        <a:accent6>
          <a:srgbClr val="78CAC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495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 MT</vt:lpstr>
      <vt:lpstr>Verdana</vt:lpstr>
      <vt:lpstr>Wingdings</vt:lpstr>
      <vt:lpstr>Wingdings 3</vt:lpstr>
      <vt:lpstr>HealthCare_Medicine_PP</vt:lpstr>
      <vt:lpstr>Resident/Fellow Town Hall December 15, 2020 </vt:lpstr>
      <vt:lpstr>Many changes…</vt:lpstr>
      <vt:lpstr>Many changes…</vt:lpstr>
      <vt:lpstr>Many more…</vt:lpstr>
      <vt:lpstr>Agenda</vt:lpstr>
      <vt:lpstr>GME Town Hall</vt:lpstr>
      <vt:lpstr>Current COVID Numbers</vt:lpstr>
      <vt:lpstr>HCW COVID Testing Info</vt:lpstr>
      <vt:lpstr>Housing Resources</vt:lpstr>
      <vt:lpstr>Vaccine Plan</vt:lpstr>
      <vt:lpstr>Surge Planning</vt:lpstr>
      <vt:lpstr>Surge Planning for Ward COVID Cases</vt:lpstr>
      <vt:lpstr>Surge Planning for MICU COVID</vt:lpstr>
      <vt:lpstr>GME  is virtual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Resident/Fellow Town Hall December 14, 2020</dc:title>
  <dc:creator>Dohn, Ann</dc:creator>
  <cp:lastModifiedBy>Laurence Katznelson</cp:lastModifiedBy>
  <cp:revision>5</cp:revision>
  <dcterms:created xsi:type="dcterms:W3CDTF">2020-12-15T20:46:37Z</dcterms:created>
  <dcterms:modified xsi:type="dcterms:W3CDTF">2020-12-16T03:08:11Z</dcterms:modified>
</cp:coreProperties>
</file>