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92" r:id="rId2"/>
  </p:sldMasterIdLst>
  <p:notesMasterIdLst>
    <p:notesMasterId r:id="rId6"/>
  </p:notesMasterIdLst>
  <p:sldIdLst>
    <p:sldId id="262" r:id="rId3"/>
    <p:sldId id="277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B1E"/>
    <a:srgbClr val="FF342D"/>
    <a:srgbClr val="FF38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Stanford</a:t>
            </a:r>
            <a:r>
              <a:rPr lang="en-US" baseline="0" dirty="0" smtClean="0"/>
              <a:t> Cardiac Surgery Volume</a:t>
            </a:r>
            <a:endParaRPr lang="en-US" dirty="0"/>
          </a:p>
        </c:rich>
      </c:tx>
      <c:layout>
        <c:manualLayout>
          <c:xMode val="edge"/>
          <c:yMode val="edge"/>
          <c:x val="0.267174643945697"/>
          <c:y val="0.00738100133163144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00120224853204582"/>
          <c:y val="0.170072800210969"/>
          <c:w val="0.963585434173669"/>
          <c:h val="0.76539532277566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Major Cases by Calendar Year</c:v>
                </c:pt>
              </c:strCache>
            </c:strRef>
          </c:tx>
          <c:spPr>
            <a:solidFill>
              <a:srgbClr val="FF0B1E"/>
            </a:solidFill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643.0</c:v>
                </c:pt>
                <c:pt idx="1">
                  <c:v>870.0</c:v>
                </c:pt>
                <c:pt idx="2">
                  <c:v>1034.0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-2042312168"/>
        <c:axId val="-2042309144"/>
        <c:axId val="0"/>
      </c:bar3DChart>
      <c:catAx>
        <c:axId val="-2042312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2042309144"/>
        <c:crosses val="autoZero"/>
        <c:auto val="1"/>
        <c:lblAlgn val="ctr"/>
        <c:lblOffset val="100"/>
        <c:noMultiLvlLbl val="0"/>
      </c:catAx>
      <c:valAx>
        <c:axId val="-20423091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204231216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55.0</c:v>
                </c:pt>
                <c:pt idx="1">
                  <c:v>100.0</c:v>
                </c:pt>
                <c:pt idx="2">
                  <c:v>125.0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66547176"/>
        <c:axId val="2066476856"/>
        <c:axId val="2065701048"/>
      </c:bar3DChart>
      <c:catAx>
        <c:axId val="2066547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66476856"/>
        <c:crosses val="autoZero"/>
        <c:auto val="1"/>
        <c:lblAlgn val="ctr"/>
        <c:lblOffset val="100"/>
        <c:noMultiLvlLbl val="0"/>
      </c:catAx>
      <c:valAx>
        <c:axId val="2066476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66547176"/>
        <c:crosses val="autoZero"/>
        <c:crossBetween val="between"/>
      </c:valAx>
      <c:serAx>
        <c:axId val="2065701048"/>
        <c:scaling>
          <c:orientation val="minMax"/>
        </c:scaling>
        <c:delete val="0"/>
        <c:axPos val="b"/>
        <c:majorTickMark val="out"/>
        <c:minorTickMark val="none"/>
        <c:tickLblPos val="nextTo"/>
        <c:crossAx val="2066476856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FB7A7-801D-864B-87AD-31AD7C584087}" type="datetimeFigureOut">
              <a:rPr lang="en-US" smtClean="0"/>
              <a:t>6/24/16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82FBE-C003-9D46-BFD5-F8996DFC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5400">
              <a:solidFill>
                <a:srgbClr val="E3E3FF"/>
              </a:solidFill>
              <a:latin typeface="Arial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5400">
                  <a:solidFill>
                    <a:srgbClr val="E3E3FF"/>
                  </a:solidFill>
                  <a:latin typeface="Arial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5400">
                  <a:solidFill>
                    <a:srgbClr val="E3E3FF"/>
                  </a:solidFill>
                  <a:latin typeface="Arial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5400">
                  <a:solidFill>
                    <a:srgbClr val="E3E3FF"/>
                  </a:solidFill>
                  <a:latin typeface="Arial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5400">
                  <a:solidFill>
                    <a:srgbClr val="E3E3FF"/>
                  </a:solidFill>
                  <a:latin typeface="Arial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5400">
                  <a:solidFill>
                    <a:srgbClr val="E3E3FF"/>
                  </a:solidFill>
                  <a:latin typeface="Arial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</p:grpSp>
      <p:sp>
        <p:nvSpPr>
          <p:cNvPr id="17717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717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463416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62701-7DBD-4A51-B5D3-B79941DA52B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4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49B61-1D57-49CC-AEA1-C0A1472E5A6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3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15465-C47B-431A-B199-D6087BBA87D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753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E7BDD-FD0F-48E2-9B92-EBDED6FB3D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071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D95CF-2437-458A-BC57-8CD43E0BAAC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16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919D6-57D5-43D5-9714-F547850DC89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112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31148-CC90-4CD6-BDBE-7C02D06C2D3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795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5400">
              <a:solidFill>
                <a:srgbClr val="E3E3FF"/>
              </a:solidFill>
              <a:latin typeface="Arial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5400">
                  <a:solidFill>
                    <a:srgbClr val="E3E3FF"/>
                  </a:solidFill>
                  <a:latin typeface="Arial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5400">
                  <a:solidFill>
                    <a:srgbClr val="E3E3FF"/>
                  </a:solidFill>
                  <a:latin typeface="Arial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5400">
                  <a:solidFill>
                    <a:srgbClr val="E3E3FF"/>
                  </a:solidFill>
                  <a:latin typeface="Arial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5400">
                  <a:solidFill>
                    <a:srgbClr val="E3E3FF"/>
                  </a:solidFill>
                  <a:latin typeface="Arial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5400">
                  <a:solidFill>
                    <a:srgbClr val="E3E3FF"/>
                  </a:solidFill>
                  <a:latin typeface="Arial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</p:grpSp>
      <p:sp>
        <p:nvSpPr>
          <p:cNvPr id="17717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717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463416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62701-7DBD-4A51-B5D3-B79941DA52B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103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03382-5681-4F2B-B65F-97FFA5EC0DC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0209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FCAC6-D2F6-4487-8F34-3D32F1AA798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800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7D95-082C-46D8-BB8C-541B85D6B33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84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03382-5681-4F2B-B65F-97FFA5EC0DC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865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4090E-5933-46F8-8D70-2551F3B7C77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246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6FC60-6351-4C87-9ED3-76789CD1349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3605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E29A1-7C09-4E8E-BA81-7C5881915D0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5851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56F5A-C371-4B31-8201-20295E54566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8934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7BCF4-44EC-45A1-8366-1724FB42578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3473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49B61-1D57-49CC-AEA1-C0A1472E5A6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3215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15465-C47B-431A-B199-D6087BBA87D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1512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E7BDD-FD0F-48E2-9B92-EBDED6FB3D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1383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D95CF-2437-458A-BC57-8CD43E0BAAC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662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919D6-57D5-43D5-9714-F547850DC89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38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FCAC6-D2F6-4487-8F34-3D32F1AA798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6466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31148-CC90-4CD6-BDBE-7C02D06C2D3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12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7D95-082C-46D8-BB8C-541B85D6B33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45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4090E-5933-46F8-8D70-2551F3B7C77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32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6FC60-6351-4C87-9ED3-76789CD1349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45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E29A1-7C09-4E8E-BA81-7C5881915D0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1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56F5A-C371-4B31-8201-20295E54566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4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7BCF4-44EC-45A1-8366-1724FB42578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91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0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613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sp>
          <p:nvSpPr>
            <p:cNvPr id="17613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</p:grpSp>
      <p:sp>
        <p:nvSpPr>
          <p:cNvPr id="17613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5400">
              <a:solidFill>
                <a:srgbClr val="E3E3FF"/>
              </a:solidFill>
              <a:latin typeface="Arial" charset="0"/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7613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7613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5400">
                  <a:solidFill>
                    <a:srgbClr val="E3E3FF"/>
                  </a:solidFill>
                  <a:latin typeface="Arial" charset="0"/>
                </a:endParaRPr>
              </a:p>
            </p:txBody>
          </p:sp>
          <p:sp>
            <p:nvSpPr>
              <p:cNvPr id="17613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5400">
                  <a:solidFill>
                    <a:srgbClr val="E3E3FF"/>
                  </a:solidFill>
                  <a:latin typeface="Arial" charset="0"/>
                </a:endParaRPr>
              </a:p>
            </p:txBody>
          </p:sp>
          <p:sp>
            <p:nvSpPr>
              <p:cNvPr id="17613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5400">
                  <a:solidFill>
                    <a:srgbClr val="E3E3FF"/>
                  </a:solidFill>
                  <a:latin typeface="Arial" charset="0"/>
                </a:endParaRPr>
              </a:p>
            </p:txBody>
          </p:sp>
          <p:sp>
            <p:nvSpPr>
              <p:cNvPr id="17614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5400">
                  <a:solidFill>
                    <a:srgbClr val="E3E3FF"/>
                  </a:solidFill>
                  <a:latin typeface="Arial" charset="0"/>
                </a:endParaRPr>
              </a:p>
            </p:txBody>
          </p:sp>
          <p:sp>
            <p:nvSpPr>
              <p:cNvPr id="17614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5400">
                  <a:solidFill>
                    <a:srgbClr val="E3E3FF"/>
                  </a:solidFill>
                  <a:latin typeface="Arial" charset="0"/>
                </a:endParaRPr>
              </a:p>
            </p:txBody>
          </p:sp>
        </p:grpSp>
        <p:sp>
          <p:nvSpPr>
            <p:cNvPr id="17614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7614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sp>
          <p:nvSpPr>
            <p:cNvPr id="17614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sp>
          <p:nvSpPr>
            <p:cNvPr id="17614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sp>
          <p:nvSpPr>
            <p:cNvPr id="17614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sp>
          <p:nvSpPr>
            <p:cNvPr id="17614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sp>
          <p:nvSpPr>
            <p:cNvPr id="17614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</p:grpSp>
      <p:sp>
        <p:nvSpPr>
          <p:cNvPr id="17615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615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463416"/>
                  </a:outerShdw>
                </a:effectLst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615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463416"/>
                  </a:outerShdw>
                </a:effectLst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615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463416"/>
                  </a:outerShdw>
                </a:effectLst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7A59D73-F0DC-4DE1-9E2F-AA11879D4278}" type="slidenum">
              <a:rPr lang="en-US">
                <a:solidFill>
                  <a:srgbClr val="FFFFFF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0814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613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sp>
          <p:nvSpPr>
            <p:cNvPr id="17613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</p:grpSp>
      <p:sp>
        <p:nvSpPr>
          <p:cNvPr id="17613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5400">
              <a:solidFill>
                <a:srgbClr val="E3E3FF"/>
              </a:solidFill>
              <a:latin typeface="Arial" charset="0"/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7613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7613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5400">
                  <a:solidFill>
                    <a:srgbClr val="E3E3FF"/>
                  </a:solidFill>
                  <a:latin typeface="Arial" charset="0"/>
                </a:endParaRPr>
              </a:p>
            </p:txBody>
          </p:sp>
          <p:sp>
            <p:nvSpPr>
              <p:cNvPr id="17613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5400">
                  <a:solidFill>
                    <a:srgbClr val="E3E3FF"/>
                  </a:solidFill>
                  <a:latin typeface="Arial" charset="0"/>
                </a:endParaRPr>
              </a:p>
            </p:txBody>
          </p:sp>
          <p:sp>
            <p:nvSpPr>
              <p:cNvPr id="17613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5400">
                  <a:solidFill>
                    <a:srgbClr val="E3E3FF"/>
                  </a:solidFill>
                  <a:latin typeface="Arial" charset="0"/>
                </a:endParaRPr>
              </a:p>
            </p:txBody>
          </p:sp>
          <p:sp>
            <p:nvSpPr>
              <p:cNvPr id="17614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5400">
                  <a:solidFill>
                    <a:srgbClr val="E3E3FF"/>
                  </a:solidFill>
                  <a:latin typeface="Arial" charset="0"/>
                </a:endParaRPr>
              </a:p>
            </p:txBody>
          </p:sp>
          <p:sp>
            <p:nvSpPr>
              <p:cNvPr id="17614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5400">
                  <a:solidFill>
                    <a:srgbClr val="E3E3FF"/>
                  </a:solidFill>
                  <a:latin typeface="Arial" charset="0"/>
                </a:endParaRPr>
              </a:p>
            </p:txBody>
          </p:sp>
        </p:grpSp>
        <p:sp>
          <p:nvSpPr>
            <p:cNvPr id="17614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7614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sp>
          <p:nvSpPr>
            <p:cNvPr id="17614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sp>
          <p:nvSpPr>
            <p:cNvPr id="17614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sp>
          <p:nvSpPr>
            <p:cNvPr id="17614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sp>
          <p:nvSpPr>
            <p:cNvPr id="17614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  <p:sp>
          <p:nvSpPr>
            <p:cNvPr id="17614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400">
                <a:solidFill>
                  <a:srgbClr val="E3E3FF"/>
                </a:solidFill>
                <a:latin typeface="Arial" charset="0"/>
              </a:endParaRPr>
            </a:p>
          </p:txBody>
        </p:sp>
      </p:grpSp>
      <p:sp>
        <p:nvSpPr>
          <p:cNvPr id="17615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615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463416"/>
                  </a:outerShdw>
                </a:effectLst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615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463416"/>
                  </a:outerShdw>
                </a:effectLst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615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463416"/>
                  </a:outerShdw>
                </a:effectLst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7A59D73-F0DC-4DE1-9E2F-AA11879D4278}" type="slidenum">
              <a:rPr lang="en-US">
                <a:solidFill>
                  <a:srgbClr val="FFFFFF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520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099183"/>
              </p:ext>
            </p:extLst>
          </p:nvPr>
        </p:nvGraphicFramePr>
        <p:xfrm>
          <a:off x="92363" y="633257"/>
          <a:ext cx="8615218" cy="6218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363" y="-44172"/>
            <a:ext cx="817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FFFF00"/>
                </a:solidFill>
                <a:latin typeface="Arial" charset="0"/>
              </a:rPr>
              <a:t>Patient Care</a:t>
            </a:r>
            <a:endParaRPr lang="en-US" sz="4000" dirty="0">
              <a:solidFill>
                <a:srgbClr val="FFFF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56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52400"/>
            <a:ext cx="91440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r>
              <a:rPr lang="en-US" sz="3200" dirty="0" smtClean="0">
                <a:effectLst/>
              </a:rPr>
              <a:t>U.S. Heart Transplant Center Volume Rankings</a:t>
            </a:r>
            <a:endParaRPr lang="en-US" sz="3200" dirty="0">
              <a:effectLst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563351"/>
              </p:ext>
            </p:extLst>
          </p:nvPr>
        </p:nvGraphicFramePr>
        <p:xfrm>
          <a:off x="990600" y="1066800"/>
          <a:ext cx="7010399" cy="5333999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849745"/>
                <a:gridCol w="2124364"/>
                <a:gridCol w="2018145"/>
                <a:gridCol w="2018145"/>
              </a:tblGrid>
              <a:tr h="4849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Rank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2015</a:t>
                      </a:r>
                      <a:endParaRPr lang="en-US" sz="1600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Cedars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Cedars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Cedars</a:t>
                      </a:r>
                      <a:endParaRPr lang="en-US" sz="1600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Columbia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Baylor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Stanford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UCLA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Duke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Vanderbilt</a:t>
                      </a:r>
                      <a:endParaRPr lang="en-US" sz="1600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Baylor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Columbia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 Penn</a:t>
                      </a:r>
                      <a:endParaRPr lang="en-US" sz="1600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Duke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Cleveland</a:t>
                      </a:r>
                      <a:r>
                        <a:rPr lang="en-US" sz="1600" baseline="0" dirty="0" smtClean="0"/>
                        <a:t> Clinic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UCLA</a:t>
                      </a:r>
                      <a:endParaRPr lang="en-US" sz="1600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Newark</a:t>
                      </a:r>
                      <a:r>
                        <a:rPr lang="en-US" sz="1600" baseline="0" dirty="0" smtClean="0"/>
                        <a:t> BI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UCLA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Columbia</a:t>
                      </a:r>
                      <a:endParaRPr lang="en-US" sz="1600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Vanderbilt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 Penn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Baylor</a:t>
                      </a:r>
                      <a:endParaRPr lang="en-US" sz="1600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 Penn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Newark BI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Duke</a:t>
                      </a:r>
                      <a:endParaRPr lang="en-US" sz="1600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Texas Heart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Hermann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Newark BI</a:t>
                      </a:r>
                      <a:endParaRPr lang="en-US" sz="1600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Cleveland Clinic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Stanford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Cleveland Clinic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321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830605"/>
              </p:ext>
            </p:extLst>
          </p:nvPr>
        </p:nvGraphicFramePr>
        <p:xfrm>
          <a:off x="304800" y="838200"/>
          <a:ext cx="8458200" cy="6557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3000" y="914400"/>
            <a:ext cx="759594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Department Publications 2013-2015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6462356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Source = PubMed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728133" y="254000"/>
            <a:ext cx="817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Research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50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8" grpId="0"/>
      <p:bldP spid="2" grpId="0"/>
    </p:bldLst>
  </p:timing>
</p:sld>
</file>

<file path=ppt/theme/theme1.xml><?xml version="1.0" encoding="utf-8"?>
<a:theme xmlns:a="http://schemas.openxmlformats.org/drawingml/2006/main" name="22_Mountain Top">
  <a:themeElements>
    <a:clrScheme name="Mountain Top 10">
      <a:dk1>
        <a:srgbClr val="463416"/>
      </a:dk1>
      <a:lt1>
        <a:srgbClr val="FFFFFF"/>
      </a:lt1>
      <a:dk2>
        <a:srgbClr val="000000"/>
      </a:dk2>
      <a:lt2>
        <a:srgbClr val="E3E3FF"/>
      </a:lt2>
      <a:accent1>
        <a:srgbClr val="3399FF"/>
      </a:accent1>
      <a:accent2>
        <a:srgbClr val="33CCCC"/>
      </a:accent2>
      <a:accent3>
        <a:srgbClr val="AAAAA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Top 10">
        <a:dk1>
          <a:srgbClr val="463416"/>
        </a:dk1>
        <a:lt1>
          <a:srgbClr val="FFFFFF"/>
        </a:lt1>
        <a:dk2>
          <a:srgbClr val="000000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untain Top">
  <a:themeElements>
    <a:clrScheme name="Mountain Top 10">
      <a:dk1>
        <a:srgbClr val="463416"/>
      </a:dk1>
      <a:lt1>
        <a:srgbClr val="FFFFFF"/>
      </a:lt1>
      <a:dk2>
        <a:srgbClr val="000000"/>
      </a:dk2>
      <a:lt2>
        <a:srgbClr val="E3E3FF"/>
      </a:lt2>
      <a:accent1>
        <a:srgbClr val="3399FF"/>
      </a:accent1>
      <a:accent2>
        <a:srgbClr val="33CCCC"/>
      </a:accent2>
      <a:accent3>
        <a:srgbClr val="AAAAA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Top 10">
        <a:dk1>
          <a:srgbClr val="463416"/>
        </a:dk1>
        <a:lt1>
          <a:srgbClr val="FFFFFF"/>
        </a:lt1>
        <a:dk2>
          <a:srgbClr val="000000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76</Words>
  <Application>Microsoft Macintosh PowerPoint</Application>
  <PresentationFormat>On-screen Show (4:3)</PresentationFormat>
  <Paragraphs>50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22_Mountain Top</vt:lpstr>
      <vt:lpstr>1_Mountain Top</vt:lpstr>
      <vt:lpstr>PowerPoint Presentation</vt:lpstr>
      <vt:lpstr>PowerPoint Presentation</vt:lpstr>
      <vt:lpstr>PowerPoint Presentation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Y. Joseph Woo</dc:creator>
  <cp:lastModifiedBy>Y. Joseph Woo</cp:lastModifiedBy>
  <cp:revision>23</cp:revision>
  <dcterms:created xsi:type="dcterms:W3CDTF">2016-02-09T20:50:58Z</dcterms:created>
  <dcterms:modified xsi:type="dcterms:W3CDTF">2016-06-24T17:04:42Z</dcterms:modified>
</cp:coreProperties>
</file>